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2" r:id="rId6"/>
    <p:sldId id="263" r:id="rId7"/>
    <p:sldId id="264" r:id="rId8"/>
    <p:sldId id="265" r:id="rId9"/>
    <p:sldId id="260" r:id="rId10"/>
    <p:sldId id="267" r:id="rId11"/>
    <p:sldId id="269" r:id="rId12"/>
    <p:sldId id="270" r:id="rId13"/>
    <p:sldId id="271"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10/18/2017</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10/18/2017</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10/18/2017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000" dirty="0" smtClean="0"/>
              <a:t>How to Calculate </a:t>
            </a:r>
            <a:br>
              <a:rPr lang="en-US" sz="7000" dirty="0" smtClean="0"/>
            </a:br>
            <a:r>
              <a:rPr lang="en-US" sz="7000" dirty="0" smtClean="0"/>
              <a:t>Present Value &amp; Future Value</a:t>
            </a:r>
            <a:br>
              <a:rPr lang="en-US" sz="7000" dirty="0" smtClean="0"/>
            </a:br>
            <a:r>
              <a:rPr lang="en-US" sz="7000" dirty="0" smtClean="0"/>
              <a:t>Using Microsoft Excel</a:t>
            </a:r>
            <a:endParaRPr lang="en-US" sz="7000" dirty="0"/>
          </a:p>
        </p:txBody>
      </p:sp>
      <p:sp>
        <p:nvSpPr>
          <p:cNvPr id="3" name="Subtitle 2"/>
          <p:cNvSpPr>
            <a:spLocks noGrp="1"/>
          </p:cNvSpPr>
          <p:nvPr>
            <p:ph type="subTitle" idx="1"/>
          </p:nvPr>
        </p:nvSpPr>
        <p:spPr/>
        <p:txBody>
          <a:bodyPr/>
          <a:lstStyle/>
          <a:p>
            <a:r>
              <a:rPr lang="en-US" dirty="0" smtClean="0"/>
              <a:t>ACCT </a:t>
            </a:r>
            <a:r>
              <a:rPr lang="en-US" dirty="0" smtClean="0"/>
              <a:t>2321 </a:t>
            </a:r>
            <a:r>
              <a:rPr lang="en-US" dirty="0" smtClean="0"/>
              <a:t>Chapter </a:t>
            </a:r>
            <a:r>
              <a:rPr lang="en-US" dirty="0" smtClean="0"/>
              <a:t>6</a:t>
            </a:r>
            <a:endParaRPr lang="en-US" dirty="0"/>
          </a:p>
        </p:txBody>
      </p:sp>
    </p:spTree>
    <p:extLst>
      <p:ext uri="{BB962C8B-B14F-4D97-AF65-F5344CB8AC3E}">
        <p14:creationId xmlns:p14="http://schemas.microsoft.com/office/powerpoint/2010/main" val="2041978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Entering the PV function in Excel – Challenge</a:t>
            </a:r>
            <a:endParaRPr lang="en-US" dirty="0"/>
          </a:p>
        </p:txBody>
      </p:sp>
      <p:sp>
        <p:nvSpPr>
          <p:cNvPr id="3" name="Content Placeholder 2"/>
          <p:cNvSpPr>
            <a:spLocks noGrp="1"/>
          </p:cNvSpPr>
          <p:nvPr>
            <p:ph idx="1"/>
          </p:nvPr>
        </p:nvSpPr>
        <p:spPr>
          <a:xfrm>
            <a:off x="695706" y="1601919"/>
            <a:ext cx="10753725" cy="1197683"/>
          </a:xfrm>
        </p:spPr>
        <p:txBody>
          <a:bodyPr>
            <a:noAutofit/>
          </a:bodyPr>
          <a:lstStyle/>
          <a:p>
            <a:r>
              <a:rPr lang="en-US" sz="2100" dirty="0" smtClean="0"/>
              <a:t>Now see if you can figure out how to enter the function to calculate the amount described below.</a:t>
            </a:r>
          </a:p>
          <a:p>
            <a:r>
              <a:rPr lang="en-US" sz="2100" dirty="0">
                <a:solidFill>
                  <a:schemeClr val="accent1">
                    <a:lumMod val="75000"/>
                  </a:schemeClr>
                </a:solidFill>
              </a:rPr>
              <a:t>Determine the present value of </a:t>
            </a:r>
            <a:r>
              <a:rPr lang="en-US" sz="2100" dirty="0" smtClean="0">
                <a:solidFill>
                  <a:schemeClr val="accent1">
                    <a:lumMod val="75000"/>
                  </a:schemeClr>
                </a:solidFill>
              </a:rPr>
              <a:t>an investment where 10 </a:t>
            </a:r>
            <a:r>
              <a:rPr lang="en-US" sz="2100" dirty="0">
                <a:solidFill>
                  <a:schemeClr val="accent1">
                    <a:lumMod val="75000"/>
                  </a:schemeClr>
                </a:solidFill>
              </a:rPr>
              <a:t>equal payments of </a:t>
            </a:r>
            <a:r>
              <a:rPr lang="en-US" sz="2100" dirty="0" smtClean="0">
                <a:solidFill>
                  <a:schemeClr val="accent1">
                    <a:lumMod val="75000"/>
                  </a:schemeClr>
                </a:solidFill>
              </a:rPr>
              <a:t>$2,000 are made at </a:t>
            </a:r>
            <a:r>
              <a:rPr lang="en-US" sz="2100" dirty="0">
                <a:solidFill>
                  <a:schemeClr val="accent1">
                    <a:lumMod val="75000"/>
                  </a:schemeClr>
                </a:solidFill>
              </a:rPr>
              <a:t>the end of the </a:t>
            </a:r>
            <a:r>
              <a:rPr lang="en-US" sz="2100" dirty="0" smtClean="0">
                <a:solidFill>
                  <a:schemeClr val="accent1">
                    <a:lumMod val="75000"/>
                  </a:schemeClr>
                </a:solidFill>
              </a:rPr>
              <a:t>each year </a:t>
            </a:r>
            <a:r>
              <a:rPr lang="en-US" sz="2100" dirty="0">
                <a:solidFill>
                  <a:schemeClr val="accent1">
                    <a:lumMod val="75000"/>
                  </a:schemeClr>
                </a:solidFill>
              </a:rPr>
              <a:t>assuming an annual interest rate of </a:t>
            </a:r>
            <a:r>
              <a:rPr lang="en-US" sz="2100" dirty="0" smtClean="0">
                <a:solidFill>
                  <a:schemeClr val="accent1">
                    <a:lumMod val="75000"/>
                  </a:schemeClr>
                </a:solidFill>
              </a:rPr>
              <a:t>4%.</a:t>
            </a:r>
            <a:endParaRPr lang="en-US" sz="2100" dirty="0">
              <a:solidFill>
                <a:schemeClr val="accent1">
                  <a:lumMod val="75000"/>
                </a:schemeClr>
              </a:solidFill>
            </a:endParaRPr>
          </a:p>
          <a:p>
            <a:r>
              <a:rPr lang="en-US" sz="2100" dirty="0" smtClean="0"/>
              <a:t>Press Escape to exit Slide Show mode then double-click the Excel worksheet below to interact with Excel.</a:t>
            </a:r>
          </a:p>
        </p:txBody>
      </p:sp>
      <p:graphicFrame>
        <p:nvGraphicFramePr>
          <p:cNvPr id="5" name="Object 4"/>
          <p:cNvGraphicFramePr>
            <a:graphicFrameLocks noChangeAspect="1"/>
          </p:cNvGraphicFramePr>
          <p:nvPr>
            <p:extLst>
              <p:ext uri="{D42A27DB-BD31-4B8C-83A1-F6EECF244321}">
                <p14:modId xmlns:p14="http://schemas.microsoft.com/office/powerpoint/2010/main" val="987408561"/>
              </p:ext>
            </p:extLst>
          </p:nvPr>
        </p:nvGraphicFramePr>
        <p:xfrm>
          <a:off x="1161303" y="3794406"/>
          <a:ext cx="5627688" cy="2481262"/>
        </p:xfrm>
        <a:graphic>
          <a:graphicData uri="http://schemas.openxmlformats.org/presentationml/2006/ole">
            <mc:AlternateContent xmlns:mc="http://schemas.openxmlformats.org/markup-compatibility/2006">
              <mc:Choice xmlns:v="urn:schemas-microsoft-com:vml" Requires="v">
                <p:oleObj spid="_x0000_s5132" name="Worksheet" r:id="rId3" imgW="3223226" imgH="1836432" progId="Excel.Sheet.12">
                  <p:embed/>
                </p:oleObj>
              </mc:Choice>
              <mc:Fallback>
                <p:oleObj name="Worksheet" r:id="rId3" imgW="3223226" imgH="1836432" progId="Excel.Sheet.12">
                  <p:embed/>
                  <p:pic>
                    <p:nvPicPr>
                      <p:cNvPr id="0" name=""/>
                      <p:cNvPicPr/>
                      <p:nvPr/>
                    </p:nvPicPr>
                    <p:blipFill>
                      <a:blip r:embed="rId4"/>
                      <a:stretch>
                        <a:fillRect/>
                      </a:stretch>
                    </p:blipFill>
                    <p:spPr>
                      <a:xfrm>
                        <a:off x="1161303" y="3794406"/>
                        <a:ext cx="5627688" cy="2481262"/>
                      </a:xfrm>
                      <a:prstGeom prst="rect">
                        <a:avLst/>
                      </a:prstGeom>
                    </p:spPr>
                  </p:pic>
                </p:oleObj>
              </mc:Fallback>
            </mc:AlternateContent>
          </a:graphicData>
        </a:graphic>
      </p:graphicFrame>
    </p:spTree>
    <p:extLst>
      <p:ext uri="{BB962C8B-B14F-4D97-AF65-F5344CB8AC3E}">
        <p14:creationId xmlns:p14="http://schemas.microsoft.com/office/powerpoint/2010/main" val="131028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Challenge Answer</a:t>
            </a:r>
            <a:endParaRPr lang="en-US" dirty="0"/>
          </a:p>
        </p:txBody>
      </p:sp>
      <p:sp>
        <p:nvSpPr>
          <p:cNvPr id="6" name="TextBox 5"/>
          <p:cNvSpPr txBox="1"/>
          <p:nvPr/>
        </p:nvSpPr>
        <p:spPr>
          <a:xfrm>
            <a:off x="4396443" y="3080270"/>
            <a:ext cx="5127813" cy="2462213"/>
          </a:xfrm>
          <a:prstGeom prst="rect">
            <a:avLst/>
          </a:prstGeom>
          <a:solidFill>
            <a:srgbClr val="DEE7E5"/>
          </a:solidFill>
        </p:spPr>
        <p:txBody>
          <a:bodyPr wrap="square" rtlCol="0">
            <a:spAutoFit/>
          </a:bodyPr>
          <a:lstStyle/>
          <a:p>
            <a:r>
              <a:rPr lang="en-US" sz="2200" dirty="0" smtClean="0">
                <a:solidFill>
                  <a:schemeClr val="accent1">
                    <a:lumMod val="75000"/>
                  </a:schemeClr>
                </a:solidFill>
              </a:rPr>
              <a:t>If you didn’t get the correct answer, check your formula.  The function should be entered as: </a:t>
            </a:r>
            <a:r>
              <a:rPr lang="en-US" sz="2200" dirty="0"/>
              <a:t>=PV(0.04,10,2000,,0</a:t>
            </a:r>
            <a:r>
              <a:rPr lang="en-US" sz="2200" dirty="0" smtClean="0"/>
              <a:t>).</a:t>
            </a:r>
            <a:endParaRPr lang="en-US" sz="2200" dirty="0"/>
          </a:p>
          <a:p>
            <a:endParaRPr lang="en-US" sz="2200" dirty="0" smtClean="0">
              <a:solidFill>
                <a:schemeClr val="accent1">
                  <a:lumMod val="75000"/>
                </a:schemeClr>
              </a:solidFill>
            </a:endParaRPr>
          </a:p>
          <a:p>
            <a:r>
              <a:rPr lang="en-US" sz="2200" dirty="0" smtClean="0">
                <a:solidFill>
                  <a:schemeClr val="accent1">
                    <a:lumMod val="75000"/>
                  </a:schemeClr>
                </a:solidFill>
              </a:rPr>
              <a:t>Remember to enter the extra comma for the lump sum.  0 is used for the type since this is an ordinary annuity.</a:t>
            </a:r>
            <a:endParaRPr lang="en-US" sz="2200" dirty="0">
              <a:solidFill>
                <a:schemeClr val="accent1">
                  <a:lumMod val="75000"/>
                </a:schemeClr>
              </a:solidFill>
            </a:endParaRPr>
          </a:p>
        </p:txBody>
      </p:sp>
      <p:sp>
        <p:nvSpPr>
          <p:cNvPr id="4" name="Rectangle 3"/>
          <p:cNvSpPr/>
          <p:nvPr/>
        </p:nvSpPr>
        <p:spPr>
          <a:xfrm>
            <a:off x="864350" y="1510610"/>
            <a:ext cx="6096000" cy="1569660"/>
          </a:xfrm>
          <a:prstGeom prst="rect">
            <a:avLst/>
          </a:prstGeom>
        </p:spPr>
        <p:txBody>
          <a:bodyPr>
            <a:spAutoFit/>
          </a:bodyPr>
          <a:lstStyle/>
          <a:p>
            <a:r>
              <a:rPr lang="en-US" sz="2400" dirty="0" smtClean="0"/>
              <a:t>The present </a:t>
            </a:r>
            <a:r>
              <a:rPr lang="en-US" sz="2400" dirty="0"/>
              <a:t>value of an investment where 10 equal payments of $2,000 are made at the end of the each year assuming an annual interest rate of 4</a:t>
            </a:r>
            <a:r>
              <a:rPr lang="en-US" sz="2400" dirty="0" smtClean="0"/>
              <a:t>% is </a:t>
            </a:r>
            <a:r>
              <a:rPr lang="en-US" sz="2400" b="1" dirty="0" smtClean="0">
                <a:solidFill>
                  <a:schemeClr val="accent1">
                    <a:lumMod val="75000"/>
                  </a:schemeClr>
                </a:solidFill>
              </a:rPr>
              <a:t>$16,221.79</a:t>
            </a:r>
            <a:r>
              <a:rPr lang="en-US" sz="2400" dirty="0" smtClean="0"/>
              <a:t>.</a:t>
            </a:r>
            <a:endParaRPr lang="en-US" sz="2400" dirty="0"/>
          </a:p>
        </p:txBody>
      </p:sp>
    </p:spTree>
    <p:extLst>
      <p:ext uri="{BB962C8B-B14F-4D97-AF65-F5344CB8AC3E}">
        <p14:creationId xmlns:p14="http://schemas.microsoft.com/office/powerpoint/2010/main" val="13548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Entering the PV function in Excel – </a:t>
            </a:r>
            <a:br>
              <a:rPr lang="en-US" dirty="0" smtClean="0"/>
            </a:br>
            <a:r>
              <a:rPr lang="en-US" dirty="0" smtClean="0"/>
              <a:t>Extra Super Challenge</a:t>
            </a:r>
            <a:endParaRPr lang="en-US" dirty="0"/>
          </a:p>
        </p:txBody>
      </p:sp>
      <p:sp>
        <p:nvSpPr>
          <p:cNvPr id="3" name="Content Placeholder 2"/>
          <p:cNvSpPr>
            <a:spLocks noGrp="1"/>
          </p:cNvSpPr>
          <p:nvPr>
            <p:ph idx="1"/>
          </p:nvPr>
        </p:nvSpPr>
        <p:spPr>
          <a:xfrm>
            <a:off x="695706" y="1601919"/>
            <a:ext cx="10753725" cy="1197683"/>
          </a:xfrm>
        </p:spPr>
        <p:txBody>
          <a:bodyPr>
            <a:noAutofit/>
          </a:bodyPr>
          <a:lstStyle/>
          <a:p>
            <a:r>
              <a:rPr lang="en-US" sz="2100" dirty="0" smtClean="0"/>
              <a:t>Try this extra challenging function.</a:t>
            </a:r>
          </a:p>
          <a:p>
            <a:r>
              <a:rPr lang="en-US" sz="2100" dirty="0" smtClean="0">
                <a:solidFill>
                  <a:schemeClr val="accent1">
                    <a:lumMod val="75000"/>
                  </a:schemeClr>
                </a:solidFill>
              </a:rPr>
              <a:t>You won a contest and your monetary prize will pay $10,000 5 years from now and will also pay a monthly amount of $100 at the beginning of each month. </a:t>
            </a:r>
            <a:r>
              <a:rPr lang="en-US" sz="2100" dirty="0">
                <a:solidFill>
                  <a:schemeClr val="accent1">
                    <a:lumMod val="75000"/>
                  </a:schemeClr>
                </a:solidFill>
              </a:rPr>
              <a:t> </a:t>
            </a:r>
            <a:r>
              <a:rPr lang="en-US" sz="2100" dirty="0" smtClean="0">
                <a:solidFill>
                  <a:schemeClr val="accent1">
                    <a:lumMod val="75000"/>
                  </a:schemeClr>
                </a:solidFill>
              </a:rPr>
              <a:t>An appropriate interest rate for you is 5%.  What is the present value of your prize?</a:t>
            </a:r>
            <a:endParaRPr lang="en-US" sz="2100" dirty="0">
              <a:solidFill>
                <a:schemeClr val="accent1">
                  <a:lumMod val="75000"/>
                </a:schemeClr>
              </a:solidFill>
            </a:endParaRPr>
          </a:p>
          <a:p>
            <a:r>
              <a:rPr lang="en-US" sz="2100" dirty="0" smtClean="0"/>
              <a:t>Press Escape to exit Slide Show mode then double-click the Excel worksheet below to interact with Excel.</a:t>
            </a:r>
          </a:p>
        </p:txBody>
      </p:sp>
      <p:graphicFrame>
        <p:nvGraphicFramePr>
          <p:cNvPr id="5" name="Object 4"/>
          <p:cNvGraphicFramePr>
            <a:graphicFrameLocks noChangeAspect="1"/>
          </p:cNvGraphicFramePr>
          <p:nvPr>
            <p:extLst>
              <p:ext uri="{D42A27DB-BD31-4B8C-83A1-F6EECF244321}">
                <p14:modId xmlns:p14="http://schemas.microsoft.com/office/powerpoint/2010/main" val="297601028"/>
              </p:ext>
            </p:extLst>
          </p:nvPr>
        </p:nvGraphicFramePr>
        <p:xfrm>
          <a:off x="1161303" y="3794406"/>
          <a:ext cx="5627688" cy="2481262"/>
        </p:xfrm>
        <a:graphic>
          <a:graphicData uri="http://schemas.openxmlformats.org/presentationml/2006/ole">
            <mc:AlternateContent xmlns:mc="http://schemas.openxmlformats.org/markup-compatibility/2006">
              <mc:Choice xmlns:v="urn:schemas-microsoft-com:vml" Requires="v">
                <p:oleObj spid="_x0000_s7176" name="Worksheet" r:id="rId3" imgW="3223226" imgH="1836432" progId="Excel.Sheet.12">
                  <p:embed/>
                </p:oleObj>
              </mc:Choice>
              <mc:Fallback>
                <p:oleObj name="Worksheet" r:id="rId3" imgW="3223226" imgH="1836432" progId="Excel.Sheet.12">
                  <p:embed/>
                  <p:pic>
                    <p:nvPicPr>
                      <p:cNvPr id="0" name=""/>
                      <p:cNvPicPr/>
                      <p:nvPr/>
                    </p:nvPicPr>
                    <p:blipFill>
                      <a:blip r:embed="rId4"/>
                      <a:stretch>
                        <a:fillRect/>
                      </a:stretch>
                    </p:blipFill>
                    <p:spPr>
                      <a:xfrm>
                        <a:off x="1161303" y="3794406"/>
                        <a:ext cx="5627688" cy="2481262"/>
                      </a:xfrm>
                      <a:prstGeom prst="rect">
                        <a:avLst/>
                      </a:prstGeom>
                    </p:spPr>
                  </p:pic>
                </p:oleObj>
              </mc:Fallback>
            </mc:AlternateContent>
          </a:graphicData>
        </a:graphic>
      </p:graphicFrame>
    </p:spTree>
    <p:extLst>
      <p:ext uri="{BB962C8B-B14F-4D97-AF65-F5344CB8AC3E}">
        <p14:creationId xmlns:p14="http://schemas.microsoft.com/office/powerpoint/2010/main" val="875028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Extra Super Challenge Answer</a:t>
            </a:r>
            <a:endParaRPr lang="en-US" dirty="0"/>
          </a:p>
        </p:txBody>
      </p:sp>
      <p:sp>
        <p:nvSpPr>
          <p:cNvPr id="6" name="TextBox 5"/>
          <p:cNvSpPr txBox="1"/>
          <p:nvPr/>
        </p:nvSpPr>
        <p:spPr>
          <a:xfrm>
            <a:off x="3697194" y="2452741"/>
            <a:ext cx="5127813" cy="4154984"/>
          </a:xfrm>
          <a:prstGeom prst="rect">
            <a:avLst/>
          </a:prstGeom>
          <a:solidFill>
            <a:srgbClr val="DEE7E5"/>
          </a:solidFill>
        </p:spPr>
        <p:txBody>
          <a:bodyPr wrap="square" rtlCol="0">
            <a:spAutoFit/>
          </a:bodyPr>
          <a:lstStyle/>
          <a:p>
            <a:r>
              <a:rPr lang="en-US" sz="2200" dirty="0" smtClean="0">
                <a:solidFill>
                  <a:schemeClr val="accent1">
                    <a:lumMod val="75000"/>
                  </a:schemeClr>
                </a:solidFill>
              </a:rPr>
              <a:t>If you didn’t get the correct answer, check your formula.  The function should be entered as: </a:t>
            </a:r>
            <a:r>
              <a:rPr lang="en-US" sz="2200" dirty="0"/>
              <a:t>=PV(0.01,60,100,10000,1</a:t>
            </a:r>
            <a:r>
              <a:rPr lang="en-US" sz="2200" dirty="0" smtClean="0"/>
              <a:t>).</a:t>
            </a:r>
            <a:endParaRPr lang="en-US" sz="2200" dirty="0"/>
          </a:p>
          <a:p>
            <a:endParaRPr lang="en-US" sz="2200" dirty="0" smtClean="0">
              <a:solidFill>
                <a:schemeClr val="accent1">
                  <a:lumMod val="75000"/>
                </a:schemeClr>
              </a:solidFill>
            </a:endParaRPr>
          </a:p>
          <a:p>
            <a:r>
              <a:rPr lang="en-US" sz="2200" dirty="0" smtClean="0">
                <a:solidFill>
                  <a:schemeClr val="accent1">
                    <a:lumMod val="75000"/>
                  </a:schemeClr>
                </a:solidFill>
              </a:rPr>
              <a:t>Since one function is used for both lump sums and annuities, you will enter all the data for this situation in one formula. However, </a:t>
            </a:r>
            <a:r>
              <a:rPr lang="en-US" sz="2200" dirty="0">
                <a:solidFill>
                  <a:schemeClr val="accent1">
                    <a:lumMod val="75000"/>
                  </a:schemeClr>
                </a:solidFill>
              </a:rPr>
              <a:t>The </a:t>
            </a:r>
            <a:r>
              <a:rPr lang="en-US" sz="2200" b="1" dirty="0">
                <a:solidFill>
                  <a:schemeClr val="accent1">
                    <a:lumMod val="75000"/>
                  </a:schemeClr>
                </a:solidFill>
              </a:rPr>
              <a:t>interest</a:t>
            </a:r>
            <a:r>
              <a:rPr lang="en-US" sz="2200" dirty="0">
                <a:solidFill>
                  <a:schemeClr val="accent1">
                    <a:lumMod val="75000"/>
                  </a:schemeClr>
                </a:solidFill>
              </a:rPr>
              <a:t> and </a:t>
            </a:r>
            <a:r>
              <a:rPr lang="en-US" sz="2200" b="1" dirty="0">
                <a:solidFill>
                  <a:schemeClr val="accent1">
                    <a:lumMod val="75000"/>
                  </a:schemeClr>
                </a:solidFill>
              </a:rPr>
              <a:t>number of periods </a:t>
            </a:r>
            <a:r>
              <a:rPr lang="en-US" sz="2200" dirty="0">
                <a:solidFill>
                  <a:schemeClr val="accent1">
                    <a:lumMod val="75000"/>
                  </a:schemeClr>
                </a:solidFill>
              </a:rPr>
              <a:t>must be converted since the $100 distribution is made monthly.  </a:t>
            </a:r>
            <a:r>
              <a:rPr lang="en-US" sz="2200" dirty="0" smtClean="0">
                <a:solidFill>
                  <a:schemeClr val="accent1">
                    <a:lumMod val="75000"/>
                  </a:schemeClr>
                </a:solidFill>
              </a:rPr>
              <a:t>Finally, the </a:t>
            </a:r>
            <a:r>
              <a:rPr lang="en-US" sz="2200" b="1" dirty="0" smtClean="0">
                <a:solidFill>
                  <a:schemeClr val="accent1">
                    <a:lumMod val="75000"/>
                  </a:schemeClr>
                </a:solidFill>
              </a:rPr>
              <a:t>type</a:t>
            </a:r>
            <a:r>
              <a:rPr lang="en-US" sz="2200" dirty="0" smtClean="0">
                <a:solidFill>
                  <a:schemeClr val="accent1">
                    <a:lumMod val="75000"/>
                  </a:schemeClr>
                </a:solidFill>
              </a:rPr>
              <a:t> is entered as </a:t>
            </a:r>
            <a:r>
              <a:rPr lang="en-US" sz="2200" b="1" dirty="0" smtClean="0">
                <a:solidFill>
                  <a:schemeClr val="accent1">
                    <a:lumMod val="75000"/>
                  </a:schemeClr>
                </a:solidFill>
              </a:rPr>
              <a:t>1</a:t>
            </a:r>
            <a:r>
              <a:rPr lang="en-US" sz="2200" dirty="0" smtClean="0">
                <a:solidFill>
                  <a:schemeClr val="accent1">
                    <a:lumMod val="75000"/>
                  </a:schemeClr>
                </a:solidFill>
              </a:rPr>
              <a:t> since the payment portion is an annuity due.</a:t>
            </a:r>
            <a:endParaRPr lang="en-US" sz="2200" dirty="0">
              <a:solidFill>
                <a:schemeClr val="accent1">
                  <a:lumMod val="75000"/>
                </a:schemeClr>
              </a:solidFill>
            </a:endParaRPr>
          </a:p>
        </p:txBody>
      </p:sp>
      <p:sp>
        <p:nvSpPr>
          <p:cNvPr id="4" name="Rectangle 3"/>
          <p:cNvSpPr/>
          <p:nvPr/>
        </p:nvSpPr>
        <p:spPr>
          <a:xfrm>
            <a:off x="864349" y="1632465"/>
            <a:ext cx="6096000" cy="461665"/>
          </a:xfrm>
          <a:prstGeom prst="rect">
            <a:avLst/>
          </a:prstGeom>
        </p:spPr>
        <p:txBody>
          <a:bodyPr>
            <a:spAutoFit/>
          </a:bodyPr>
          <a:lstStyle/>
          <a:p>
            <a:r>
              <a:rPr lang="en-US" sz="2400" dirty="0" smtClean="0"/>
              <a:t>The present </a:t>
            </a:r>
            <a:r>
              <a:rPr lang="en-US" sz="2400" dirty="0"/>
              <a:t>value of </a:t>
            </a:r>
            <a:r>
              <a:rPr lang="en-US" sz="2400" dirty="0" smtClean="0"/>
              <a:t>your prize is </a:t>
            </a:r>
            <a:r>
              <a:rPr lang="en-US" sz="2400" b="1" dirty="0" smtClean="0">
                <a:solidFill>
                  <a:schemeClr val="accent1">
                    <a:lumMod val="75000"/>
                  </a:schemeClr>
                </a:solidFill>
              </a:rPr>
              <a:t>$10,044.96</a:t>
            </a:r>
            <a:r>
              <a:rPr lang="en-US" sz="2400" dirty="0" smtClean="0"/>
              <a:t>.</a:t>
            </a:r>
            <a:endParaRPr lang="en-US" sz="2400" dirty="0"/>
          </a:p>
        </p:txBody>
      </p:sp>
    </p:spTree>
    <p:extLst>
      <p:ext uri="{BB962C8B-B14F-4D97-AF65-F5344CB8AC3E}">
        <p14:creationId xmlns:p14="http://schemas.microsoft.com/office/powerpoint/2010/main" val="53110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000" dirty="0" smtClean="0"/>
              <a:t>End of Presentation</a:t>
            </a:r>
            <a:endParaRPr lang="en-US" sz="7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154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 Functions</a:t>
            </a:r>
            <a:endParaRPr lang="en-US" dirty="0"/>
          </a:p>
        </p:txBody>
      </p:sp>
      <p:sp>
        <p:nvSpPr>
          <p:cNvPr id="3" name="Content Placeholder 2"/>
          <p:cNvSpPr>
            <a:spLocks noGrp="1"/>
          </p:cNvSpPr>
          <p:nvPr>
            <p:ph idx="1"/>
          </p:nvPr>
        </p:nvSpPr>
        <p:spPr/>
        <p:txBody>
          <a:bodyPr>
            <a:normAutofit/>
          </a:bodyPr>
          <a:lstStyle/>
          <a:p>
            <a:r>
              <a:rPr lang="en-US" sz="2600" dirty="0" smtClean="0"/>
              <a:t>A </a:t>
            </a:r>
            <a:r>
              <a:rPr lang="en-US" sz="2600" b="1" dirty="0" smtClean="0">
                <a:solidFill>
                  <a:schemeClr val="accent1">
                    <a:lumMod val="75000"/>
                  </a:schemeClr>
                </a:solidFill>
              </a:rPr>
              <a:t>function</a:t>
            </a:r>
            <a:r>
              <a:rPr lang="en-US" sz="2600" dirty="0" smtClean="0"/>
              <a:t> in Excel is a built-in formula.</a:t>
            </a:r>
          </a:p>
          <a:p>
            <a:r>
              <a:rPr lang="en-US" sz="2600" dirty="0" smtClean="0"/>
              <a:t>All Excel functions begin with the </a:t>
            </a:r>
            <a:r>
              <a:rPr lang="en-US" sz="2600" b="1" dirty="0" smtClean="0"/>
              <a:t>=</a:t>
            </a:r>
            <a:r>
              <a:rPr lang="en-US" sz="2600" dirty="0" smtClean="0"/>
              <a:t> sign and the function arguments (specifications) are enclosed in parentheses. </a:t>
            </a:r>
          </a:p>
          <a:p>
            <a:r>
              <a:rPr lang="en-US" sz="2600" dirty="0" smtClean="0"/>
              <a:t>Always enter amounts in Excel formulas without any formatting.  For example, $10,000 should be entered as 10000.  </a:t>
            </a:r>
            <a:r>
              <a:rPr lang="en-US" sz="2600" dirty="0" err="1" smtClean="0"/>
              <a:t>Percents</a:t>
            </a:r>
            <a:r>
              <a:rPr lang="en-US" sz="2600" dirty="0" smtClean="0"/>
              <a:t> should be converted to decimals for use in Excel formulas. For example, 15% should be entered as .15.</a:t>
            </a:r>
            <a:endParaRPr lang="en-US" sz="2600" dirty="0"/>
          </a:p>
        </p:txBody>
      </p:sp>
    </p:spTree>
    <p:extLst>
      <p:ext uri="{BB962C8B-B14F-4D97-AF65-F5344CB8AC3E}">
        <p14:creationId xmlns:p14="http://schemas.microsoft.com/office/powerpoint/2010/main" val="2737784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Value of Money Functions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119610"/>
              </p:ext>
            </p:extLst>
          </p:nvPr>
        </p:nvGraphicFramePr>
        <p:xfrm>
          <a:off x="657224" y="4475395"/>
          <a:ext cx="10685929" cy="1097280"/>
        </p:xfrm>
        <a:graphic>
          <a:graphicData uri="http://schemas.openxmlformats.org/drawingml/2006/table">
            <a:tbl>
              <a:tblPr>
                <a:tableStyleId>{5C22544A-7EE6-4342-B048-85BDC9FD1C3A}</a:tableStyleId>
              </a:tblPr>
              <a:tblGrid>
                <a:gridCol w="957223">
                  <a:extLst>
                    <a:ext uri="{9D8B030D-6E8A-4147-A177-3AD203B41FA5}">
                      <a16:colId xmlns:a16="http://schemas.microsoft.com/office/drawing/2014/main" val="20000"/>
                    </a:ext>
                  </a:extLst>
                </a:gridCol>
                <a:gridCol w="9728706">
                  <a:extLst>
                    <a:ext uri="{9D8B030D-6E8A-4147-A177-3AD203B41FA5}">
                      <a16:colId xmlns:a16="http://schemas.microsoft.com/office/drawing/2014/main" val="20001"/>
                    </a:ext>
                  </a:extLst>
                </a:gridCol>
              </a:tblGrid>
              <a:tr h="182880">
                <a:tc>
                  <a:txBody>
                    <a:bodyPr/>
                    <a:lstStyle/>
                    <a:p>
                      <a:pPr algn="l" fontAlgn="b"/>
                      <a:r>
                        <a:rPr lang="en-US" sz="3600" u="none" strike="noStrike" dirty="0">
                          <a:effectLst/>
                        </a:rPr>
                        <a:t>=PV</a:t>
                      </a:r>
                      <a:endParaRPr lang="en-US" sz="3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3000" u="none" strike="noStrike" dirty="0">
                          <a:effectLst/>
                        </a:rPr>
                        <a:t>Returns the present value of a single sum or series of payments</a:t>
                      </a:r>
                      <a:endParaRPr lang="en-US" sz="3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0"/>
                  </a:ext>
                </a:extLst>
              </a:tr>
              <a:tr h="182880">
                <a:tc>
                  <a:txBody>
                    <a:bodyPr/>
                    <a:lstStyle/>
                    <a:p>
                      <a:pPr algn="l" fontAlgn="b"/>
                      <a:r>
                        <a:rPr lang="en-US" sz="3600" u="none" strike="noStrike">
                          <a:effectLst/>
                        </a:rPr>
                        <a:t>=FV</a:t>
                      </a:r>
                      <a:endParaRPr lang="en-US" sz="3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3000" u="none" strike="noStrike" dirty="0">
                          <a:effectLst/>
                        </a:rPr>
                        <a:t>Returns the future value of a single sum or series of payments</a:t>
                      </a:r>
                      <a:endParaRPr lang="en-US" sz="3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bl>
          </a:graphicData>
        </a:graphic>
      </p:graphicFrame>
      <p:sp>
        <p:nvSpPr>
          <p:cNvPr id="6" name="TextBox 5"/>
          <p:cNvSpPr txBox="1"/>
          <p:nvPr/>
        </p:nvSpPr>
        <p:spPr>
          <a:xfrm>
            <a:off x="657224" y="1600685"/>
            <a:ext cx="9959788" cy="2400657"/>
          </a:xfrm>
          <a:prstGeom prst="rect">
            <a:avLst/>
          </a:prstGeom>
          <a:noFill/>
        </p:spPr>
        <p:txBody>
          <a:bodyPr wrap="square" rtlCol="0">
            <a:spAutoFit/>
          </a:bodyPr>
          <a:lstStyle/>
          <a:p>
            <a:r>
              <a:rPr lang="en-US" sz="3000" dirty="0" smtClean="0"/>
              <a:t>You can use the PV and FV functions in Excel to determine the present value and future value of a single amount or a series of payments. Each function is used to calculate the value of a single amount,</a:t>
            </a:r>
            <a:r>
              <a:rPr lang="en-US" sz="3000" b="1" dirty="0" smtClean="0"/>
              <a:t> </a:t>
            </a:r>
            <a:r>
              <a:rPr lang="en-US" sz="3000" dirty="0" smtClean="0"/>
              <a:t>an</a:t>
            </a:r>
            <a:r>
              <a:rPr lang="en-US" sz="3000" b="1" dirty="0" smtClean="0"/>
              <a:t> </a:t>
            </a:r>
            <a:r>
              <a:rPr lang="en-US" sz="3000" dirty="0" smtClean="0"/>
              <a:t>ordinary annuity or an annuity due.  The function arguments specify which outcome is desired.</a:t>
            </a:r>
            <a:endParaRPr lang="en-US" sz="3000" dirty="0"/>
          </a:p>
        </p:txBody>
      </p:sp>
    </p:spTree>
    <p:extLst>
      <p:ext uri="{BB962C8B-B14F-4D97-AF65-F5344CB8AC3E}">
        <p14:creationId xmlns:p14="http://schemas.microsoft.com/office/powerpoint/2010/main" val="68345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93505"/>
            <a:ext cx="10772775" cy="1658198"/>
          </a:xfrm>
        </p:spPr>
        <p:txBody>
          <a:bodyPr/>
          <a:lstStyle/>
          <a:p>
            <a:r>
              <a:rPr lang="en-US" dirty="0" smtClean="0"/>
              <a:t>Present Value Function</a:t>
            </a:r>
            <a:endParaRPr lang="en-US" dirty="0"/>
          </a:p>
        </p:txBody>
      </p:sp>
      <p:sp>
        <p:nvSpPr>
          <p:cNvPr id="3" name="Content Placeholder 2"/>
          <p:cNvSpPr>
            <a:spLocks noGrp="1"/>
          </p:cNvSpPr>
          <p:nvPr>
            <p:ph idx="1"/>
          </p:nvPr>
        </p:nvSpPr>
        <p:spPr>
          <a:xfrm>
            <a:off x="676274" y="1258644"/>
            <a:ext cx="10753725" cy="4640132"/>
          </a:xfrm>
        </p:spPr>
        <p:txBody>
          <a:bodyPr>
            <a:noAutofit/>
          </a:bodyPr>
          <a:lstStyle/>
          <a:p>
            <a:pPr>
              <a:lnSpc>
                <a:spcPct val="120000"/>
              </a:lnSpc>
              <a:spcBef>
                <a:spcPts val="600"/>
              </a:spcBef>
            </a:pPr>
            <a:r>
              <a:rPr lang="en-US" sz="1600" dirty="0" smtClean="0"/>
              <a:t>The function syntax is as follows:</a:t>
            </a:r>
          </a:p>
          <a:p>
            <a:pPr>
              <a:lnSpc>
                <a:spcPct val="120000"/>
              </a:lnSpc>
              <a:spcBef>
                <a:spcPts val="600"/>
              </a:spcBef>
            </a:pPr>
            <a:r>
              <a:rPr lang="en-US" sz="1600" b="1" dirty="0"/>
              <a:t>=PV(</a:t>
            </a:r>
            <a:r>
              <a:rPr lang="en-US" sz="1600" b="1" dirty="0" err="1"/>
              <a:t>rate,nper,pmt</a:t>
            </a:r>
            <a:r>
              <a:rPr lang="en-US" sz="1600" b="1" dirty="0"/>
              <a:t>,[</a:t>
            </a:r>
            <a:r>
              <a:rPr lang="en-US" sz="1600" b="1" dirty="0" err="1"/>
              <a:t>fv</a:t>
            </a:r>
            <a:r>
              <a:rPr lang="en-US" sz="1600" b="1" dirty="0"/>
              <a:t>],[type])</a:t>
            </a:r>
            <a:endParaRPr lang="en-US" sz="1600" dirty="0"/>
          </a:p>
          <a:p>
            <a:pPr>
              <a:lnSpc>
                <a:spcPct val="120000"/>
              </a:lnSpc>
              <a:spcBef>
                <a:spcPts val="600"/>
              </a:spcBef>
            </a:pPr>
            <a:r>
              <a:rPr lang="en-US" sz="1600" dirty="0" smtClean="0"/>
              <a:t>The items shown in brackets are not required for certain types of PV calculations.</a:t>
            </a:r>
          </a:p>
          <a:p>
            <a:pPr>
              <a:lnSpc>
                <a:spcPct val="120000"/>
              </a:lnSpc>
              <a:spcBef>
                <a:spcPts val="600"/>
              </a:spcBef>
            </a:pPr>
            <a:r>
              <a:rPr lang="en-US" sz="1600" b="1" dirty="0"/>
              <a:t>r</a:t>
            </a:r>
            <a:r>
              <a:rPr lang="en-US" sz="1600" b="1" dirty="0" smtClean="0"/>
              <a:t>ate: </a:t>
            </a:r>
            <a:r>
              <a:rPr lang="en-US" sz="1600" dirty="0" smtClean="0"/>
              <a:t>the interest rate. </a:t>
            </a:r>
            <a:r>
              <a:rPr lang="en-US" sz="1600" dirty="0"/>
              <a:t>Remember that </a:t>
            </a:r>
            <a:r>
              <a:rPr lang="en-US" sz="1600" dirty="0" smtClean="0"/>
              <a:t>the interest rate must </a:t>
            </a:r>
            <a:r>
              <a:rPr lang="en-US" sz="1600" dirty="0"/>
              <a:t>be converted appropriately.  For example, </a:t>
            </a:r>
            <a:r>
              <a:rPr lang="en-US" sz="1600" dirty="0" smtClean="0"/>
              <a:t>an investment with an APR of 12% compounded monthly would use an interest rate of 1% (12%/12).</a:t>
            </a:r>
            <a:endParaRPr lang="en-US" sz="1600" dirty="0"/>
          </a:p>
          <a:p>
            <a:pPr>
              <a:lnSpc>
                <a:spcPct val="120000"/>
              </a:lnSpc>
              <a:spcBef>
                <a:spcPts val="600"/>
              </a:spcBef>
            </a:pPr>
            <a:r>
              <a:rPr lang="en-US" sz="1600" b="1" dirty="0" err="1" smtClean="0"/>
              <a:t>nper</a:t>
            </a:r>
            <a:r>
              <a:rPr lang="en-US" sz="1600" b="1" dirty="0" smtClean="0"/>
              <a:t>: </a:t>
            </a:r>
            <a:r>
              <a:rPr lang="en-US" sz="1600" dirty="0" smtClean="0"/>
              <a:t>number of periods or payments.  If calculating PV for a single amount (lump sum), </a:t>
            </a:r>
            <a:r>
              <a:rPr lang="en-US" sz="1600" dirty="0" err="1" smtClean="0"/>
              <a:t>nper</a:t>
            </a:r>
            <a:r>
              <a:rPr lang="en-US" sz="1600" dirty="0" smtClean="0"/>
              <a:t> = 0.  Remember that the number of payments for annuities must be converted appropriately.  For example, a 5 year payout for an annuity with monthly payments would have 60 payments (5 years X 12 monthly payments). </a:t>
            </a:r>
            <a:r>
              <a:rPr lang="en-US" sz="1600" dirty="0" err="1" smtClean="0"/>
              <a:t>Nper</a:t>
            </a:r>
            <a:r>
              <a:rPr lang="en-US" sz="1600" dirty="0" smtClean="0"/>
              <a:t> = 60.</a:t>
            </a:r>
          </a:p>
          <a:p>
            <a:pPr>
              <a:lnSpc>
                <a:spcPct val="120000"/>
              </a:lnSpc>
              <a:spcBef>
                <a:spcPts val="600"/>
              </a:spcBef>
            </a:pPr>
            <a:r>
              <a:rPr lang="en-US" sz="1600" b="1" dirty="0" err="1"/>
              <a:t>p</a:t>
            </a:r>
            <a:r>
              <a:rPr lang="en-US" sz="1600" b="1" dirty="0" err="1" smtClean="0"/>
              <a:t>mt</a:t>
            </a:r>
            <a:r>
              <a:rPr lang="en-US" sz="1600" dirty="0" smtClean="0"/>
              <a:t>: the amount of the annuity payment made each period.  Amounts paid out should be entered as negative amounts while amounts received are entered as positive amounts. If you make monthly payments of $500, </a:t>
            </a:r>
            <a:r>
              <a:rPr lang="en-US" sz="1600" dirty="0" err="1" smtClean="0"/>
              <a:t>pmt</a:t>
            </a:r>
            <a:r>
              <a:rPr lang="en-US" sz="1600" dirty="0" smtClean="0"/>
              <a:t> = -500.  If the PV function is being used to calculate the present value of a single amount there will be no payments, </a:t>
            </a:r>
            <a:r>
              <a:rPr lang="en-US" sz="1600" dirty="0" err="1" smtClean="0"/>
              <a:t>pmt</a:t>
            </a:r>
            <a:r>
              <a:rPr lang="en-US" sz="1600" dirty="0" smtClean="0"/>
              <a:t> =0.</a:t>
            </a:r>
          </a:p>
          <a:p>
            <a:pPr>
              <a:lnSpc>
                <a:spcPct val="120000"/>
              </a:lnSpc>
              <a:spcBef>
                <a:spcPts val="600"/>
              </a:spcBef>
            </a:pPr>
            <a:r>
              <a:rPr lang="en-US" sz="1600" b="1" dirty="0" err="1"/>
              <a:t>f</a:t>
            </a:r>
            <a:r>
              <a:rPr lang="en-US" sz="1600" b="1" dirty="0" err="1" smtClean="0"/>
              <a:t>v</a:t>
            </a:r>
            <a:r>
              <a:rPr lang="en-US" sz="1600" dirty="0" smtClean="0"/>
              <a:t>: the desired future value.  Enter this amount when you are calculating the present value of a future single sum. Omit this amount if you are calculating an annuity by placing a single comma in place of data.</a:t>
            </a:r>
          </a:p>
          <a:p>
            <a:pPr>
              <a:lnSpc>
                <a:spcPct val="120000"/>
              </a:lnSpc>
              <a:spcBef>
                <a:spcPts val="600"/>
              </a:spcBef>
            </a:pPr>
            <a:r>
              <a:rPr lang="en-US" sz="1600" b="1" dirty="0" smtClean="0"/>
              <a:t>type</a:t>
            </a:r>
            <a:r>
              <a:rPr lang="en-US" sz="1600" dirty="0" smtClean="0"/>
              <a:t>: indicates whether the payment is an ordinary annuity or an annuity due.  Enter 0 for an ordinary annuity or 1 for an annuity due.  Omit this argument if you are not calculating an annuity.</a:t>
            </a:r>
          </a:p>
        </p:txBody>
      </p:sp>
    </p:spTree>
    <p:extLst>
      <p:ext uri="{BB962C8B-B14F-4D97-AF65-F5344CB8AC3E}">
        <p14:creationId xmlns:p14="http://schemas.microsoft.com/office/powerpoint/2010/main" val="62014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How to Enter the Function Arguments </a:t>
            </a:r>
            <a:br>
              <a:rPr lang="en-US" dirty="0" smtClean="0"/>
            </a:br>
            <a:r>
              <a:rPr lang="en-US" dirty="0" smtClean="0"/>
              <a:t>In the PV function – Single Payment</a:t>
            </a:r>
            <a:endParaRPr lang="en-US" dirty="0"/>
          </a:p>
        </p:txBody>
      </p:sp>
      <p:sp>
        <p:nvSpPr>
          <p:cNvPr id="3" name="Content Placeholder 2"/>
          <p:cNvSpPr>
            <a:spLocks noGrp="1"/>
          </p:cNvSpPr>
          <p:nvPr>
            <p:ph idx="1"/>
          </p:nvPr>
        </p:nvSpPr>
        <p:spPr>
          <a:xfrm>
            <a:off x="676656" y="1626199"/>
            <a:ext cx="10753725" cy="2336202"/>
          </a:xfrm>
        </p:spPr>
        <p:txBody>
          <a:bodyPr>
            <a:normAutofit/>
          </a:bodyPr>
          <a:lstStyle/>
          <a:p>
            <a:r>
              <a:rPr lang="en-US" dirty="0" smtClean="0"/>
              <a:t>Determine the present value of $5,000 to be received in 4 years assuming an annual interest rate of 8%.</a:t>
            </a:r>
          </a:p>
          <a:p>
            <a:r>
              <a:rPr lang="en-US" dirty="0" smtClean="0">
                <a:solidFill>
                  <a:schemeClr val="accent1">
                    <a:lumMod val="75000"/>
                  </a:schemeClr>
                </a:solidFill>
              </a:rPr>
              <a:t>=</a:t>
            </a:r>
            <a:r>
              <a:rPr lang="en-US" dirty="0" err="1" smtClean="0">
                <a:solidFill>
                  <a:schemeClr val="accent1">
                    <a:lumMod val="75000"/>
                  </a:schemeClr>
                </a:solidFill>
              </a:rPr>
              <a:t>pv</a:t>
            </a:r>
            <a:r>
              <a:rPr lang="en-US" dirty="0" smtClean="0">
                <a:solidFill>
                  <a:schemeClr val="accent1">
                    <a:lumMod val="75000"/>
                  </a:schemeClr>
                </a:solidFill>
              </a:rPr>
              <a:t>(</a:t>
            </a:r>
            <a:r>
              <a:rPr lang="en-US" dirty="0" err="1" smtClean="0">
                <a:solidFill>
                  <a:schemeClr val="accent1">
                    <a:lumMod val="75000"/>
                  </a:schemeClr>
                </a:solidFill>
              </a:rPr>
              <a:t>rate,nper,pmt</a:t>
            </a:r>
            <a:r>
              <a:rPr lang="en-US" dirty="0">
                <a:solidFill>
                  <a:schemeClr val="accent1">
                    <a:lumMod val="75000"/>
                  </a:schemeClr>
                </a:solidFill>
              </a:rPr>
              <a:t>,[</a:t>
            </a:r>
            <a:r>
              <a:rPr lang="en-US" dirty="0" err="1">
                <a:solidFill>
                  <a:schemeClr val="accent1">
                    <a:lumMod val="75000"/>
                  </a:schemeClr>
                </a:solidFill>
              </a:rPr>
              <a:t>fv</a:t>
            </a:r>
            <a:r>
              <a:rPr lang="en-US" dirty="0">
                <a:solidFill>
                  <a:schemeClr val="accent1">
                    <a:lumMod val="75000"/>
                  </a:schemeClr>
                </a:solidFill>
              </a:rPr>
              <a:t>],[type])</a:t>
            </a:r>
          </a:p>
          <a:p>
            <a:r>
              <a:rPr lang="en-US" dirty="0" smtClean="0"/>
              <a:t>=</a:t>
            </a:r>
            <a:r>
              <a:rPr lang="en-US" dirty="0" err="1" smtClean="0"/>
              <a:t>pv</a:t>
            </a:r>
            <a:r>
              <a:rPr lang="en-US" dirty="0" smtClean="0"/>
              <a:t>(.08,4,0,5000)</a:t>
            </a:r>
            <a:br>
              <a:rPr lang="en-US" dirty="0" smtClean="0"/>
            </a:br>
            <a:endParaRPr lang="en-US" dirty="0"/>
          </a:p>
        </p:txBody>
      </p:sp>
      <p:sp>
        <p:nvSpPr>
          <p:cNvPr id="4" name="Rectangle 3"/>
          <p:cNvSpPr/>
          <p:nvPr/>
        </p:nvSpPr>
        <p:spPr>
          <a:xfrm>
            <a:off x="1335741" y="3962401"/>
            <a:ext cx="8382000" cy="1384995"/>
          </a:xfrm>
          <a:prstGeom prst="rect">
            <a:avLst/>
          </a:prstGeom>
          <a:solidFill>
            <a:srgbClr val="DEE7E5"/>
          </a:solidFill>
        </p:spPr>
        <p:txBody>
          <a:bodyPr wrap="square">
            <a:spAutoFit/>
          </a:bodyPr>
          <a:lstStyle/>
          <a:p>
            <a:r>
              <a:rPr lang="en-US" sz="2800" i="1" dirty="0">
                <a:solidFill>
                  <a:schemeClr val="accent1">
                    <a:lumMod val="75000"/>
                  </a:schemeClr>
                </a:solidFill>
              </a:rPr>
              <a:t>Since </a:t>
            </a:r>
            <a:r>
              <a:rPr lang="en-US" sz="2800" i="1" dirty="0" smtClean="0">
                <a:solidFill>
                  <a:schemeClr val="accent1">
                    <a:lumMod val="75000"/>
                  </a:schemeClr>
                </a:solidFill>
              </a:rPr>
              <a:t>you are determining </a:t>
            </a:r>
            <a:r>
              <a:rPr lang="en-US" sz="2800" i="1" dirty="0">
                <a:solidFill>
                  <a:schemeClr val="accent1">
                    <a:lumMod val="75000"/>
                  </a:schemeClr>
                </a:solidFill>
              </a:rPr>
              <a:t>the present value of a future lump sum, the </a:t>
            </a:r>
            <a:r>
              <a:rPr lang="en-US" sz="2800" i="1" dirty="0" err="1">
                <a:solidFill>
                  <a:schemeClr val="accent1">
                    <a:lumMod val="75000"/>
                  </a:schemeClr>
                </a:solidFill>
              </a:rPr>
              <a:t>pmt</a:t>
            </a:r>
            <a:r>
              <a:rPr lang="en-US" sz="2800" i="1" dirty="0">
                <a:solidFill>
                  <a:schemeClr val="accent1">
                    <a:lumMod val="75000"/>
                  </a:schemeClr>
                </a:solidFill>
              </a:rPr>
              <a:t> is entered as 0. As this is not an annuity, the </a:t>
            </a:r>
            <a:r>
              <a:rPr lang="en-US" sz="2800" dirty="0">
                <a:solidFill>
                  <a:schemeClr val="accent1">
                    <a:lumMod val="75000"/>
                  </a:schemeClr>
                </a:solidFill>
              </a:rPr>
              <a:t>type</a:t>
            </a:r>
            <a:r>
              <a:rPr lang="en-US" sz="2800" i="1" dirty="0">
                <a:solidFill>
                  <a:schemeClr val="accent1">
                    <a:lumMod val="75000"/>
                  </a:schemeClr>
                </a:solidFill>
              </a:rPr>
              <a:t> argument may simply be omitted.</a:t>
            </a:r>
            <a:r>
              <a:rPr lang="en-US" sz="2800" dirty="0"/>
              <a:t> </a:t>
            </a:r>
          </a:p>
        </p:txBody>
      </p:sp>
    </p:spTree>
    <p:extLst>
      <p:ext uri="{BB962C8B-B14F-4D97-AF65-F5344CB8AC3E}">
        <p14:creationId xmlns:p14="http://schemas.microsoft.com/office/powerpoint/2010/main" val="9728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Entering the PV function in Excel – </a:t>
            </a:r>
            <a:br>
              <a:rPr lang="en-US" dirty="0" smtClean="0"/>
            </a:br>
            <a:r>
              <a:rPr lang="en-US" dirty="0" smtClean="0"/>
              <a:t>Single Payment</a:t>
            </a:r>
            <a:endParaRPr lang="en-US" dirty="0"/>
          </a:p>
        </p:txBody>
      </p:sp>
      <p:sp>
        <p:nvSpPr>
          <p:cNvPr id="3" name="Content Placeholder 2"/>
          <p:cNvSpPr>
            <a:spLocks noGrp="1"/>
          </p:cNvSpPr>
          <p:nvPr>
            <p:ph idx="1"/>
          </p:nvPr>
        </p:nvSpPr>
        <p:spPr>
          <a:xfrm>
            <a:off x="676656" y="1626199"/>
            <a:ext cx="10753725" cy="1197683"/>
          </a:xfrm>
        </p:spPr>
        <p:txBody>
          <a:bodyPr>
            <a:normAutofit fontScale="92500" lnSpcReduction="20000"/>
          </a:bodyPr>
          <a:lstStyle/>
          <a:p>
            <a:r>
              <a:rPr lang="en-US" dirty="0" smtClean="0"/>
              <a:t>Now try entering this function in Excel.  Exit Slide Show mode and double-click the Excel worksheet below to interact with Excel.</a:t>
            </a:r>
          </a:p>
          <a:p>
            <a:r>
              <a:rPr lang="en-US" dirty="0" smtClean="0"/>
              <a:t>=</a:t>
            </a:r>
            <a:r>
              <a:rPr lang="en-US" dirty="0" err="1" smtClean="0"/>
              <a:t>pv</a:t>
            </a:r>
            <a:r>
              <a:rPr lang="en-US" dirty="0" smtClean="0"/>
              <a:t>(.08,4,0,5000)</a:t>
            </a:r>
            <a:br>
              <a:rPr lang="en-US" dirty="0" smtClean="0"/>
            </a:b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43833073"/>
              </p:ext>
            </p:extLst>
          </p:nvPr>
        </p:nvGraphicFramePr>
        <p:xfrm>
          <a:off x="1098083" y="3113562"/>
          <a:ext cx="5521324" cy="2480796"/>
        </p:xfrm>
        <a:graphic>
          <a:graphicData uri="http://schemas.openxmlformats.org/presentationml/2006/ole">
            <mc:AlternateContent xmlns:mc="http://schemas.openxmlformats.org/markup-compatibility/2006">
              <mc:Choice xmlns:v="urn:schemas-microsoft-com:vml" Requires="v">
                <p:oleObj spid="_x0000_s3088" name="Worksheet" r:id="rId3" imgW="3162284" imgH="1836432" progId="Excel.Sheet.12">
                  <p:embed/>
                </p:oleObj>
              </mc:Choice>
              <mc:Fallback>
                <p:oleObj name="Worksheet" r:id="rId3" imgW="3162284" imgH="1836432" progId="Excel.Sheet.12">
                  <p:embed/>
                  <p:pic>
                    <p:nvPicPr>
                      <p:cNvPr id="0" name=""/>
                      <p:cNvPicPr/>
                      <p:nvPr/>
                    </p:nvPicPr>
                    <p:blipFill>
                      <a:blip r:embed="rId4"/>
                      <a:stretch>
                        <a:fillRect/>
                      </a:stretch>
                    </p:blipFill>
                    <p:spPr>
                      <a:xfrm>
                        <a:off x="1098083" y="3113562"/>
                        <a:ext cx="5521324" cy="2480796"/>
                      </a:xfrm>
                      <a:prstGeom prst="rect">
                        <a:avLst/>
                      </a:prstGeom>
                    </p:spPr>
                  </p:pic>
                </p:oleObj>
              </mc:Fallback>
            </mc:AlternateContent>
          </a:graphicData>
        </a:graphic>
      </p:graphicFrame>
      <p:sp>
        <p:nvSpPr>
          <p:cNvPr id="6" name="TextBox 5"/>
          <p:cNvSpPr txBox="1"/>
          <p:nvPr/>
        </p:nvSpPr>
        <p:spPr>
          <a:xfrm>
            <a:off x="7395882" y="3113562"/>
            <a:ext cx="3155577" cy="1200329"/>
          </a:xfrm>
          <a:prstGeom prst="rect">
            <a:avLst/>
          </a:prstGeom>
          <a:solidFill>
            <a:srgbClr val="DEE7E5"/>
          </a:solidFill>
        </p:spPr>
        <p:txBody>
          <a:bodyPr wrap="square" rtlCol="0">
            <a:spAutoFit/>
          </a:bodyPr>
          <a:lstStyle/>
          <a:p>
            <a:r>
              <a:rPr lang="en-US" dirty="0" smtClean="0">
                <a:solidFill>
                  <a:schemeClr val="accent1">
                    <a:lumMod val="75000"/>
                  </a:schemeClr>
                </a:solidFill>
              </a:rPr>
              <a:t>You should get an answer of </a:t>
            </a:r>
            <a:r>
              <a:rPr lang="en-US" b="1" dirty="0" smtClean="0">
                <a:solidFill>
                  <a:schemeClr val="accent1">
                    <a:lumMod val="75000"/>
                  </a:schemeClr>
                </a:solidFill>
              </a:rPr>
              <a:t>$3,675.15</a:t>
            </a:r>
            <a:r>
              <a:rPr lang="en-US" dirty="0" smtClean="0">
                <a:solidFill>
                  <a:schemeClr val="accent1">
                    <a:lumMod val="75000"/>
                  </a:schemeClr>
                </a:solidFill>
              </a:rPr>
              <a:t>.  Don’t worry if your answer showed up as a negative.</a:t>
            </a:r>
            <a:endParaRPr lang="en-US" dirty="0">
              <a:solidFill>
                <a:schemeClr val="accent1">
                  <a:lumMod val="75000"/>
                </a:schemeClr>
              </a:solidFill>
            </a:endParaRPr>
          </a:p>
        </p:txBody>
      </p:sp>
    </p:spTree>
    <p:extLst>
      <p:ext uri="{BB962C8B-B14F-4D97-AF65-F5344CB8AC3E}">
        <p14:creationId xmlns:p14="http://schemas.microsoft.com/office/powerpoint/2010/main" val="422870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How to Enter the Function Arguments </a:t>
            </a:r>
            <a:br>
              <a:rPr lang="en-US" dirty="0" smtClean="0"/>
            </a:br>
            <a:r>
              <a:rPr lang="en-US" dirty="0" smtClean="0"/>
              <a:t>In the PV function – Ordinary Annuity</a:t>
            </a:r>
            <a:endParaRPr lang="en-US" dirty="0"/>
          </a:p>
        </p:txBody>
      </p:sp>
      <p:sp>
        <p:nvSpPr>
          <p:cNvPr id="3" name="Content Placeholder 2"/>
          <p:cNvSpPr>
            <a:spLocks noGrp="1"/>
          </p:cNvSpPr>
          <p:nvPr>
            <p:ph idx="1"/>
          </p:nvPr>
        </p:nvSpPr>
        <p:spPr>
          <a:xfrm>
            <a:off x="676656" y="1626199"/>
            <a:ext cx="10753725" cy="1601096"/>
          </a:xfrm>
        </p:spPr>
        <p:txBody>
          <a:bodyPr>
            <a:noAutofit/>
          </a:bodyPr>
          <a:lstStyle/>
          <a:p>
            <a:r>
              <a:rPr lang="en-US" sz="2800" dirty="0" smtClean="0"/>
              <a:t>Determine the present value of a note requiring 6 equal payments of $1,500 payable at the end of the first year assuming an annual interest rate of 8%.</a:t>
            </a:r>
          </a:p>
          <a:p>
            <a:r>
              <a:rPr lang="en-US" sz="2800" dirty="0">
                <a:solidFill>
                  <a:schemeClr val="accent1">
                    <a:lumMod val="75000"/>
                  </a:schemeClr>
                </a:solidFill>
              </a:rPr>
              <a:t>=PV(</a:t>
            </a:r>
            <a:r>
              <a:rPr lang="en-US" sz="2800" dirty="0" err="1">
                <a:solidFill>
                  <a:schemeClr val="accent1">
                    <a:lumMod val="75000"/>
                  </a:schemeClr>
                </a:solidFill>
              </a:rPr>
              <a:t>rate,nper,pmt</a:t>
            </a:r>
            <a:r>
              <a:rPr lang="en-US" sz="2800" dirty="0">
                <a:solidFill>
                  <a:schemeClr val="accent1">
                    <a:lumMod val="75000"/>
                  </a:schemeClr>
                </a:solidFill>
              </a:rPr>
              <a:t>,[</a:t>
            </a:r>
            <a:r>
              <a:rPr lang="en-US" sz="2800" dirty="0" err="1">
                <a:solidFill>
                  <a:schemeClr val="accent1">
                    <a:lumMod val="75000"/>
                  </a:schemeClr>
                </a:solidFill>
              </a:rPr>
              <a:t>fv</a:t>
            </a:r>
            <a:r>
              <a:rPr lang="en-US" sz="2800" dirty="0">
                <a:solidFill>
                  <a:schemeClr val="accent1">
                    <a:lumMod val="75000"/>
                  </a:schemeClr>
                </a:solidFill>
              </a:rPr>
              <a:t>],[type])</a:t>
            </a:r>
          </a:p>
          <a:p>
            <a:r>
              <a:rPr lang="en-US" sz="2800" dirty="0" smtClean="0"/>
              <a:t>=</a:t>
            </a:r>
            <a:r>
              <a:rPr lang="en-US" sz="2800" dirty="0" err="1" smtClean="0"/>
              <a:t>pv</a:t>
            </a:r>
            <a:r>
              <a:rPr lang="en-US" sz="2800" dirty="0" smtClean="0"/>
              <a:t>(.08,6,1500,,0)</a:t>
            </a:r>
          </a:p>
          <a:p>
            <a:endParaRPr lang="en-US" sz="2800" dirty="0"/>
          </a:p>
        </p:txBody>
      </p:sp>
      <p:sp>
        <p:nvSpPr>
          <p:cNvPr id="4" name="Rectangle 3"/>
          <p:cNvSpPr/>
          <p:nvPr/>
        </p:nvSpPr>
        <p:spPr>
          <a:xfrm>
            <a:off x="1219199" y="4249272"/>
            <a:ext cx="8382000" cy="1815882"/>
          </a:xfrm>
          <a:prstGeom prst="rect">
            <a:avLst/>
          </a:prstGeom>
          <a:solidFill>
            <a:srgbClr val="DEE7E5"/>
          </a:solidFill>
        </p:spPr>
        <p:txBody>
          <a:bodyPr wrap="square">
            <a:spAutoFit/>
          </a:bodyPr>
          <a:lstStyle/>
          <a:p>
            <a:r>
              <a:rPr lang="en-US" sz="2800" i="1" dirty="0">
                <a:solidFill>
                  <a:schemeClr val="accent1">
                    <a:lumMod val="75000"/>
                  </a:schemeClr>
                </a:solidFill>
              </a:rPr>
              <a:t>Since this is an ordinary annuity with no lump sum amount, a comma is placed where the lump sum future value would be entered and a 0 is entered for type (0=ordinary annuity).</a:t>
            </a:r>
          </a:p>
        </p:txBody>
      </p:sp>
    </p:spTree>
    <p:extLst>
      <p:ext uri="{BB962C8B-B14F-4D97-AF65-F5344CB8AC3E}">
        <p14:creationId xmlns:p14="http://schemas.microsoft.com/office/powerpoint/2010/main" val="161359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Entering the PV function in Excel – Ordinary Annuity</a:t>
            </a:r>
            <a:endParaRPr lang="en-US" dirty="0"/>
          </a:p>
        </p:txBody>
      </p:sp>
      <p:sp>
        <p:nvSpPr>
          <p:cNvPr id="3" name="Content Placeholder 2"/>
          <p:cNvSpPr>
            <a:spLocks noGrp="1"/>
          </p:cNvSpPr>
          <p:nvPr>
            <p:ph idx="1"/>
          </p:nvPr>
        </p:nvSpPr>
        <p:spPr>
          <a:xfrm>
            <a:off x="676656" y="1626199"/>
            <a:ext cx="10753725" cy="1197683"/>
          </a:xfrm>
        </p:spPr>
        <p:txBody>
          <a:bodyPr>
            <a:normAutofit/>
          </a:bodyPr>
          <a:lstStyle/>
          <a:p>
            <a:r>
              <a:rPr lang="en-US" dirty="0" smtClean="0"/>
              <a:t>Now try entering this function in Excel.  Press Escape to exit Slide Show mode then double-click the Excel worksheet below to interact with Excel.</a:t>
            </a:r>
          </a:p>
          <a:p>
            <a:r>
              <a:rPr lang="en-US" dirty="0"/>
              <a:t>=</a:t>
            </a:r>
            <a:r>
              <a:rPr lang="en-US" dirty="0" err="1"/>
              <a:t>pv</a:t>
            </a:r>
            <a:r>
              <a:rPr lang="en-US" dirty="0"/>
              <a:t>(.08,6,1500,,0)</a:t>
            </a:r>
          </a:p>
        </p:txBody>
      </p:sp>
      <p:graphicFrame>
        <p:nvGraphicFramePr>
          <p:cNvPr id="5" name="Object 4"/>
          <p:cNvGraphicFramePr>
            <a:graphicFrameLocks noChangeAspect="1"/>
          </p:cNvGraphicFramePr>
          <p:nvPr>
            <p:extLst>
              <p:ext uri="{D42A27DB-BD31-4B8C-83A1-F6EECF244321}">
                <p14:modId xmlns:p14="http://schemas.microsoft.com/office/powerpoint/2010/main" val="1965889932"/>
              </p:ext>
            </p:extLst>
          </p:nvPr>
        </p:nvGraphicFramePr>
        <p:xfrm>
          <a:off x="1098083" y="3113562"/>
          <a:ext cx="5521324" cy="2480796"/>
        </p:xfrm>
        <a:graphic>
          <a:graphicData uri="http://schemas.openxmlformats.org/presentationml/2006/ole">
            <mc:AlternateContent xmlns:mc="http://schemas.openxmlformats.org/markup-compatibility/2006">
              <mc:Choice xmlns:v="urn:schemas-microsoft-com:vml" Requires="v">
                <p:oleObj spid="_x0000_s4111" name="Worksheet" r:id="rId3" imgW="3162284" imgH="1836432" progId="Excel.Sheet.12">
                  <p:embed/>
                </p:oleObj>
              </mc:Choice>
              <mc:Fallback>
                <p:oleObj name="Worksheet" r:id="rId3" imgW="3162284" imgH="1836432" progId="Excel.Sheet.12">
                  <p:embed/>
                  <p:pic>
                    <p:nvPicPr>
                      <p:cNvPr id="0" name=""/>
                      <p:cNvPicPr/>
                      <p:nvPr/>
                    </p:nvPicPr>
                    <p:blipFill>
                      <a:blip r:embed="rId4"/>
                      <a:stretch>
                        <a:fillRect/>
                      </a:stretch>
                    </p:blipFill>
                    <p:spPr>
                      <a:xfrm>
                        <a:off x="1098083" y="3113562"/>
                        <a:ext cx="5521324" cy="2480796"/>
                      </a:xfrm>
                      <a:prstGeom prst="rect">
                        <a:avLst/>
                      </a:prstGeom>
                    </p:spPr>
                  </p:pic>
                </p:oleObj>
              </mc:Fallback>
            </mc:AlternateContent>
          </a:graphicData>
        </a:graphic>
      </p:graphicFrame>
      <p:sp>
        <p:nvSpPr>
          <p:cNvPr id="6" name="TextBox 5"/>
          <p:cNvSpPr txBox="1"/>
          <p:nvPr/>
        </p:nvSpPr>
        <p:spPr>
          <a:xfrm>
            <a:off x="7395882" y="3113562"/>
            <a:ext cx="3155577" cy="1200329"/>
          </a:xfrm>
          <a:prstGeom prst="rect">
            <a:avLst/>
          </a:prstGeom>
          <a:solidFill>
            <a:srgbClr val="DEE7E5"/>
          </a:solidFill>
        </p:spPr>
        <p:txBody>
          <a:bodyPr wrap="square" rtlCol="0">
            <a:spAutoFit/>
          </a:bodyPr>
          <a:lstStyle/>
          <a:p>
            <a:r>
              <a:rPr lang="en-US" dirty="0" smtClean="0">
                <a:solidFill>
                  <a:schemeClr val="accent1">
                    <a:lumMod val="75000"/>
                  </a:schemeClr>
                </a:solidFill>
              </a:rPr>
              <a:t>You should get an answer of </a:t>
            </a:r>
            <a:r>
              <a:rPr lang="en-US" b="1" dirty="0" smtClean="0">
                <a:solidFill>
                  <a:schemeClr val="accent1">
                    <a:lumMod val="75000"/>
                  </a:schemeClr>
                </a:solidFill>
              </a:rPr>
              <a:t>$6,934.32</a:t>
            </a:r>
            <a:r>
              <a:rPr lang="en-US" dirty="0" smtClean="0">
                <a:solidFill>
                  <a:schemeClr val="accent1">
                    <a:lumMod val="75000"/>
                  </a:schemeClr>
                </a:solidFill>
              </a:rPr>
              <a:t>.  Don’t worry if your answer showed up as a negative.</a:t>
            </a:r>
            <a:endParaRPr lang="en-US" dirty="0">
              <a:solidFill>
                <a:schemeClr val="accent1">
                  <a:lumMod val="75000"/>
                </a:schemeClr>
              </a:solidFill>
            </a:endParaRPr>
          </a:p>
        </p:txBody>
      </p:sp>
    </p:spTree>
    <p:extLst>
      <p:ext uri="{BB962C8B-B14F-4D97-AF65-F5344CB8AC3E}">
        <p14:creationId xmlns:p14="http://schemas.microsoft.com/office/powerpoint/2010/main" val="157960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96121"/>
            <a:ext cx="10772775" cy="1658198"/>
          </a:xfrm>
        </p:spPr>
        <p:txBody>
          <a:bodyPr/>
          <a:lstStyle/>
          <a:p>
            <a:r>
              <a:rPr lang="en-US" dirty="0" smtClean="0"/>
              <a:t>How to Enter the Function Arguments </a:t>
            </a:r>
            <a:br>
              <a:rPr lang="en-US" dirty="0" smtClean="0"/>
            </a:br>
            <a:r>
              <a:rPr lang="en-US" dirty="0" smtClean="0"/>
              <a:t>In the PV function – Annuity Due</a:t>
            </a:r>
            <a:endParaRPr lang="en-US" dirty="0"/>
          </a:p>
        </p:txBody>
      </p:sp>
      <p:sp>
        <p:nvSpPr>
          <p:cNvPr id="3" name="Content Placeholder 2"/>
          <p:cNvSpPr>
            <a:spLocks noGrp="1"/>
          </p:cNvSpPr>
          <p:nvPr>
            <p:ph idx="1"/>
          </p:nvPr>
        </p:nvSpPr>
        <p:spPr>
          <a:xfrm>
            <a:off x="676656" y="1626199"/>
            <a:ext cx="10753725" cy="1923826"/>
          </a:xfrm>
        </p:spPr>
        <p:txBody>
          <a:bodyPr>
            <a:normAutofit/>
          </a:bodyPr>
          <a:lstStyle/>
          <a:p>
            <a:r>
              <a:rPr lang="en-US" sz="2200" dirty="0" smtClean="0"/>
              <a:t>Determine the present value of a note requiring monthly payments of $500 for 3 years payable at the beginning of the first year assuming an interest rate of 6%.</a:t>
            </a:r>
          </a:p>
          <a:p>
            <a:r>
              <a:rPr lang="en-US" sz="2000" dirty="0">
                <a:solidFill>
                  <a:schemeClr val="accent1">
                    <a:lumMod val="75000"/>
                  </a:schemeClr>
                </a:solidFill>
              </a:rPr>
              <a:t>=PV(</a:t>
            </a:r>
            <a:r>
              <a:rPr lang="en-US" sz="2000" dirty="0" err="1">
                <a:solidFill>
                  <a:schemeClr val="accent1">
                    <a:lumMod val="75000"/>
                  </a:schemeClr>
                </a:solidFill>
              </a:rPr>
              <a:t>rate,nper,pmt</a:t>
            </a:r>
            <a:r>
              <a:rPr lang="en-US" sz="2000" dirty="0">
                <a:solidFill>
                  <a:schemeClr val="accent1">
                    <a:lumMod val="75000"/>
                  </a:schemeClr>
                </a:solidFill>
              </a:rPr>
              <a:t>,[</a:t>
            </a:r>
            <a:r>
              <a:rPr lang="en-US" sz="2000" dirty="0" err="1">
                <a:solidFill>
                  <a:schemeClr val="accent1">
                    <a:lumMod val="75000"/>
                  </a:schemeClr>
                </a:solidFill>
              </a:rPr>
              <a:t>fv</a:t>
            </a:r>
            <a:r>
              <a:rPr lang="en-US" sz="2000" dirty="0">
                <a:solidFill>
                  <a:schemeClr val="accent1">
                    <a:lumMod val="75000"/>
                  </a:schemeClr>
                </a:solidFill>
              </a:rPr>
              <a:t>],[type])</a:t>
            </a:r>
          </a:p>
          <a:p>
            <a:r>
              <a:rPr lang="en-US" sz="2200" dirty="0" smtClean="0"/>
              <a:t>=</a:t>
            </a:r>
            <a:r>
              <a:rPr lang="en-US" sz="2200" dirty="0" err="1" smtClean="0"/>
              <a:t>pv</a:t>
            </a:r>
            <a:r>
              <a:rPr lang="en-US" sz="2200" dirty="0" smtClean="0"/>
              <a:t>(.02,36,500,,1)</a:t>
            </a:r>
          </a:p>
        </p:txBody>
      </p:sp>
      <p:sp>
        <p:nvSpPr>
          <p:cNvPr id="4" name="Rectangle 3"/>
          <p:cNvSpPr/>
          <p:nvPr/>
        </p:nvSpPr>
        <p:spPr>
          <a:xfrm>
            <a:off x="1541928" y="3451414"/>
            <a:ext cx="8382000" cy="2677656"/>
          </a:xfrm>
          <a:prstGeom prst="rect">
            <a:avLst/>
          </a:prstGeom>
          <a:solidFill>
            <a:srgbClr val="DEE7E5"/>
          </a:solidFill>
        </p:spPr>
        <p:txBody>
          <a:bodyPr wrap="square">
            <a:spAutoFit/>
          </a:bodyPr>
          <a:lstStyle/>
          <a:p>
            <a:r>
              <a:rPr lang="en-US" sz="2400" i="1" dirty="0">
                <a:solidFill>
                  <a:schemeClr val="accent1">
                    <a:lumMod val="75000"/>
                  </a:schemeClr>
                </a:solidFill>
              </a:rPr>
              <a:t>For this formula, the interest rate and period must be converted because this situation requires </a:t>
            </a:r>
            <a:r>
              <a:rPr lang="en-US" sz="2400" i="1" dirty="0" smtClean="0">
                <a:solidFill>
                  <a:schemeClr val="accent1">
                    <a:lumMod val="75000"/>
                  </a:schemeClr>
                </a:solidFill>
              </a:rPr>
              <a:t>monthly </a:t>
            </a:r>
            <a:r>
              <a:rPr lang="en-US" sz="2400" i="1" dirty="0">
                <a:solidFill>
                  <a:schemeClr val="accent1">
                    <a:lumMod val="75000"/>
                  </a:schemeClr>
                </a:solidFill>
              </a:rPr>
              <a:t>payments.  The interest rate will be calculated as (.06/3 years) and the number of periods will be calculated as (3 years X 12 months). Since this is an annuity due with no lump sum amount, a comma is placed where the lump sum future value would be entered and a 1 is entered for type (1=annuity due).</a:t>
            </a:r>
          </a:p>
        </p:txBody>
      </p:sp>
    </p:spTree>
    <p:extLst>
      <p:ext uri="{BB962C8B-B14F-4D97-AF65-F5344CB8AC3E}">
        <p14:creationId xmlns:p14="http://schemas.microsoft.com/office/powerpoint/2010/main" val="10628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1493</TotalTime>
  <Words>1217</Words>
  <Application>Microsoft Office PowerPoint</Application>
  <PresentationFormat>Widescreen</PresentationFormat>
  <Paragraphs>63</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0" baseType="lpstr">
      <vt:lpstr>Arial</vt:lpstr>
      <vt:lpstr>Calibri</vt:lpstr>
      <vt:lpstr>Calibri Light</vt:lpstr>
      <vt:lpstr>Metropolitan</vt:lpstr>
      <vt:lpstr>Worksheet</vt:lpstr>
      <vt:lpstr>Microsoft Excel Worksheet</vt:lpstr>
      <vt:lpstr>How to Calculate  Present Value &amp; Future Value Using Microsoft Excel</vt:lpstr>
      <vt:lpstr>Excel Functions</vt:lpstr>
      <vt:lpstr>Time Value of Money Functions</vt:lpstr>
      <vt:lpstr>Present Value Function</vt:lpstr>
      <vt:lpstr>How to Enter the Function Arguments  In the PV function – Single Payment</vt:lpstr>
      <vt:lpstr>Entering the PV function in Excel –  Single Payment</vt:lpstr>
      <vt:lpstr>How to Enter the Function Arguments  In the PV function – Ordinary Annuity</vt:lpstr>
      <vt:lpstr>Entering the PV function in Excel – Ordinary Annuity</vt:lpstr>
      <vt:lpstr>How to Enter the Function Arguments  In the PV function – Annuity Due</vt:lpstr>
      <vt:lpstr>Entering the PV function in Excel – Challenge</vt:lpstr>
      <vt:lpstr>Challenge Answer</vt:lpstr>
      <vt:lpstr>Entering the PV function in Excel –  Extra Super Challenge</vt:lpstr>
      <vt:lpstr>Extra Super Challenge Answer</vt:lpstr>
      <vt:lpstr>End of Presentation</vt:lpstr>
    </vt:vector>
  </TitlesOfParts>
  <Company>NSCC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Calculate PV &amp; FV Using Microsoft Excel</dc:title>
  <dc:creator>Swanson, Laurie</dc:creator>
  <cp:lastModifiedBy>Swanson, Laurie</cp:lastModifiedBy>
  <cp:revision>31</cp:revision>
  <dcterms:created xsi:type="dcterms:W3CDTF">2014-10-16T13:09:50Z</dcterms:created>
  <dcterms:modified xsi:type="dcterms:W3CDTF">2017-10-19T13:48:35Z</dcterms:modified>
</cp:coreProperties>
</file>