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sldIdLst>
    <p:sldId id="256" r:id="rId2"/>
    <p:sldId id="258" r:id="rId3"/>
    <p:sldId id="269" r:id="rId4"/>
    <p:sldId id="270" r:id="rId5"/>
    <p:sldId id="274" r:id="rId6"/>
    <p:sldId id="288" r:id="rId7"/>
    <p:sldId id="289" r:id="rId8"/>
    <p:sldId id="275" r:id="rId9"/>
    <p:sldId id="292" r:id="rId10"/>
    <p:sldId id="291" r:id="rId11"/>
    <p:sldId id="293" r:id="rId12"/>
    <p:sldId id="290" r:id="rId13"/>
    <p:sldId id="278" r:id="rId14"/>
    <p:sldId id="285" r:id="rId15"/>
    <p:sldId id="280" r:id="rId16"/>
    <p:sldId id="282" r:id="rId17"/>
    <p:sldId id="283" r:id="rId18"/>
    <p:sldId id="284" r:id="rId19"/>
    <p:sldId id="286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shville State Technical Community College" initials="nstc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B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1" autoAdjust="0"/>
    <p:restoredTop sz="94660"/>
  </p:normalViewPr>
  <p:slideViewPr>
    <p:cSldViewPr>
      <p:cViewPr varScale="1">
        <p:scale>
          <a:sx n="80" d="100"/>
          <a:sy n="80" d="100"/>
        </p:scale>
        <p:origin x="137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DE0B2-E1D5-42FC-AD3E-56A588D9FA92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262A0-B32E-4A92-906C-9AD5FD4EE3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31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62A0-B32E-4A92-906C-9AD5FD4EE3A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72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62A0-B32E-4A92-906C-9AD5FD4EE3A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75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62A0-B32E-4A92-906C-9AD5FD4EE3A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54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62A0-B32E-4A92-906C-9AD5FD4EE3A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47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62A0-B32E-4A92-906C-9AD5FD4EE3A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599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62A0-B32E-4A92-906C-9AD5FD4EE3A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907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62A0-B32E-4A92-906C-9AD5FD4EE3A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705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62A0-B32E-4A92-906C-9AD5FD4EE3A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877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62A0-B32E-4A92-906C-9AD5FD4EE3A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577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62A0-B32E-4A92-906C-9AD5FD4EE3A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578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62A0-B32E-4A92-906C-9AD5FD4EE3A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02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62A0-B32E-4A92-906C-9AD5FD4EE3A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26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62A0-B32E-4A92-906C-9AD5FD4EE3A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86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62A0-B32E-4A92-906C-9AD5FD4EE3A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3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62A0-B32E-4A92-906C-9AD5FD4EE3A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9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62A0-B32E-4A92-906C-9AD5FD4EE3A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89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62A0-B32E-4A92-906C-9AD5FD4EE3A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18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62A0-B32E-4A92-906C-9AD5FD4EE3A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80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62A0-B32E-4A92-906C-9AD5FD4EE3A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50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2EA251-D855-46B3-9D61-699EC6A9169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50AEE7-C295-4DC5-8DEF-A72C56B9F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2EA251-D855-46B3-9D61-699EC6A9169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50AEE7-C295-4DC5-8DEF-A72C56B9F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2EA251-D855-46B3-9D61-699EC6A9169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50AEE7-C295-4DC5-8DEF-A72C56B9F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2EA251-D855-46B3-9D61-699EC6A9169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50AEE7-C295-4DC5-8DEF-A72C56B9F4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2EA251-D855-46B3-9D61-699EC6A9169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50AEE7-C295-4DC5-8DEF-A72C56B9F4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2EA251-D855-46B3-9D61-699EC6A9169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50AEE7-C295-4DC5-8DEF-A72C56B9F4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2EA251-D855-46B3-9D61-699EC6A9169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50AEE7-C295-4DC5-8DEF-A72C56B9F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2EA251-D855-46B3-9D61-699EC6A9169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50AEE7-C295-4DC5-8DEF-A72C56B9F4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2EA251-D855-46B3-9D61-699EC6A9169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50AEE7-C295-4DC5-8DEF-A72C56B9F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2EA251-D855-46B3-9D61-699EC6A9169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50AEE7-C295-4DC5-8DEF-A72C56B9F4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2EA251-D855-46B3-9D61-699EC6A9169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50AEE7-C295-4DC5-8DEF-A72C56B9F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Manufacturing Statement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Exercise </a:t>
            </a:r>
            <a:r>
              <a:rPr lang="en-US" dirty="0" smtClean="0">
                <a:solidFill>
                  <a:schemeClr val="tx1"/>
                </a:solidFill>
              </a:rPr>
              <a:t>18-12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754469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order for the animations in the presentation to work properly, be sure to view this presentation as a </a:t>
            </a:r>
            <a:r>
              <a:rPr lang="en-US" b="1" dirty="0" smtClean="0"/>
              <a:t>Slide Show</a:t>
            </a:r>
            <a:r>
              <a:rPr lang="en-US" dirty="0" smtClean="0"/>
              <a:t>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Rounded Rectangle 242"/>
          <p:cNvSpPr/>
          <p:nvPr/>
        </p:nvSpPr>
        <p:spPr>
          <a:xfrm>
            <a:off x="5715000" y="2610631"/>
            <a:ext cx="3200400" cy="2895600"/>
          </a:xfrm>
          <a:prstGeom prst="roundRect">
            <a:avLst/>
          </a:prstGeom>
          <a:solidFill>
            <a:srgbClr val="A5B592">
              <a:alpha val="4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Once you have the three basic components listed,</a:t>
            </a:r>
          </a:p>
          <a:p>
            <a:pPr algn="ctr"/>
            <a:endParaRPr lang="en-US" sz="1600" b="1" dirty="0" smtClean="0"/>
          </a:p>
          <a:p>
            <a:pPr algn="ctr">
              <a:buFont typeface="Arial" pitchFamily="34" charset="0"/>
              <a:buChar char="•"/>
            </a:pPr>
            <a:r>
              <a:rPr lang="en-US" sz="1600" b="1" dirty="0" smtClean="0"/>
              <a:t>Direct Materials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b="1" dirty="0" smtClean="0"/>
              <a:t>Direct Labor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b="1" dirty="0" smtClean="0"/>
              <a:t>Factory Overhead</a:t>
            </a:r>
          </a:p>
          <a:p>
            <a:pPr algn="ctr">
              <a:buFont typeface="Arial" pitchFamily="34" charset="0"/>
              <a:buChar char="•"/>
            </a:pPr>
            <a:endParaRPr lang="en-US" sz="1600" b="1" dirty="0" smtClean="0"/>
          </a:p>
          <a:p>
            <a:pPr algn="ctr"/>
            <a:r>
              <a:rPr lang="en-US" sz="1600" b="1" dirty="0" smtClean="0"/>
              <a:t>total these to determine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Total Manufacturing Costs</a:t>
            </a:r>
            <a:r>
              <a:rPr lang="en-US" sz="1600" b="1" dirty="0" smtClean="0"/>
              <a:t>.</a:t>
            </a:r>
          </a:p>
          <a:p>
            <a:pPr algn="ctr"/>
            <a:endParaRPr lang="en-US" sz="1600" dirty="0" smtClean="0"/>
          </a:p>
        </p:txBody>
      </p:sp>
      <p:grpSp>
        <p:nvGrpSpPr>
          <p:cNvPr id="9" name="Group 8" descr="Manufacturing statement through Total Manufacturing Costs section."/>
          <p:cNvGrpSpPr/>
          <p:nvPr/>
        </p:nvGrpSpPr>
        <p:grpSpPr>
          <a:xfrm>
            <a:off x="274320" y="482350"/>
            <a:ext cx="4983480" cy="3991302"/>
            <a:chOff x="274320" y="482350"/>
            <a:chExt cx="4983480" cy="3991302"/>
          </a:xfrm>
        </p:grpSpPr>
        <p:grpSp>
          <p:nvGrpSpPr>
            <p:cNvPr id="249" name="Group 248"/>
            <p:cNvGrpSpPr/>
            <p:nvPr/>
          </p:nvGrpSpPr>
          <p:grpSpPr>
            <a:xfrm>
              <a:off x="311042" y="4191000"/>
              <a:ext cx="4946758" cy="282652"/>
              <a:chOff x="281222" y="4368826"/>
              <a:chExt cx="4946758" cy="282652"/>
            </a:xfrm>
          </p:grpSpPr>
          <p:sp>
            <p:nvSpPr>
              <p:cNvPr id="250" name="Rectangle 52"/>
              <p:cNvSpPr>
                <a:spLocks noChangeArrowheads="1"/>
              </p:cNvSpPr>
              <p:nvPr/>
            </p:nvSpPr>
            <p:spPr bwMode="auto">
              <a:xfrm>
                <a:off x="4421923" y="4368826"/>
                <a:ext cx="806057" cy="223767"/>
              </a:xfrm>
              <a:prstGeom prst="rect">
                <a:avLst/>
              </a:prstGeom>
              <a:solidFill>
                <a:srgbClr val="F0F3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51" name="Group 141"/>
              <p:cNvGrpSpPr/>
              <p:nvPr/>
            </p:nvGrpSpPr>
            <p:grpSpPr>
              <a:xfrm>
                <a:off x="281222" y="4368826"/>
                <a:ext cx="4816210" cy="282652"/>
                <a:chOff x="281222" y="4368826"/>
                <a:chExt cx="4816210" cy="282652"/>
              </a:xfrm>
            </p:grpSpPr>
            <p:sp>
              <p:nvSpPr>
                <p:cNvPr id="252" name="Rectangle 50"/>
                <p:cNvSpPr>
                  <a:spLocks noChangeArrowheads="1"/>
                </p:cNvSpPr>
                <p:nvPr/>
              </p:nvSpPr>
              <p:spPr bwMode="auto">
                <a:xfrm>
                  <a:off x="281222" y="4368826"/>
                  <a:ext cx="3334645" cy="223767"/>
                </a:xfrm>
                <a:prstGeom prst="rect">
                  <a:avLst/>
                </a:prstGeom>
                <a:solidFill>
                  <a:srgbClr val="F0F3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Rectangle 51"/>
                <p:cNvSpPr>
                  <a:spLocks noChangeArrowheads="1"/>
                </p:cNvSpPr>
                <p:nvPr/>
              </p:nvSpPr>
              <p:spPr bwMode="auto">
                <a:xfrm>
                  <a:off x="3615867" y="4368826"/>
                  <a:ext cx="806057" cy="223767"/>
                </a:xfrm>
                <a:prstGeom prst="rect">
                  <a:avLst/>
                </a:prstGeom>
                <a:solidFill>
                  <a:srgbClr val="F0F3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4" name="Rectangle 128"/>
                <p:cNvSpPr>
                  <a:spLocks noChangeArrowheads="1"/>
                </p:cNvSpPr>
                <p:nvPr/>
              </p:nvSpPr>
              <p:spPr bwMode="auto">
                <a:xfrm>
                  <a:off x="295944" y="4392380"/>
                  <a:ext cx="2396086" cy="2590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Total manufacturing costs 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55" name="Rectangle 129"/>
                <p:cNvSpPr>
                  <a:spLocks noChangeArrowheads="1"/>
                </p:cNvSpPr>
                <p:nvPr/>
              </p:nvSpPr>
              <p:spPr bwMode="auto">
                <a:xfrm>
                  <a:off x="4513939" y="4428149"/>
                  <a:ext cx="583493" cy="169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521,990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274320" y="482350"/>
              <a:ext cx="4966577" cy="3937250"/>
              <a:chOff x="274320" y="482350"/>
              <a:chExt cx="4966577" cy="3937250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275772" y="2561048"/>
                <a:ext cx="4929054" cy="297643"/>
                <a:chOff x="228600" y="3581400"/>
                <a:chExt cx="4920857" cy="223767"/>
              </a:xfrm>
            </p:grpSpPr>
            <p:sp>
              <p:nvSpPr>
                <p:cNvPr id="56" name="Rectangle 28"/>
                <p:cNvSpPr>
                  <a:spLocks noChangeArrowheads="1"/>
                </p:cNvSpPr>
                <p:nvPr/>
              </p:nvSpPr>
              <p:spPr bwMode="auto">
                <a:xfrm>
                  <a:off x="4343400" y="3581400"/>
                  <a:ext cx="806057" cy="223767"/>
                </a:xfrm>
                <a:prstGeom prst="rect">
                  <a:avLst/>
                </a:prstGeom>
                <a:solidFill>
                  <a:srgbClr val="F0F3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62" name="Group 61"/>
                <p:cNvGrpSpPr/>
                <p:nvPr/>
              </p:nvGrpSpPr>
              <p:grpSpPr>
                <a:xfrm>
                  <a:off x="228600" y="3581400"/>
                  <a:ext cx="4821597" cy="223767"/>
                  <a:chOff x="281222" y="2543360"/>
                  <a:chExt cx="4821597" cy="223767"/>
                </a:xfrm>
              </p:grpSpPr>
              <p:grpSp>
                <p:nvGrpSpPr>
                  <p:cNvPr id="61" name="Group 60"/>
                  <p:cNvGrpSpPr/>
                  <p:nvPr/>
                </p:nvGrpSpPr>
                <p:grpSpPr>
                  <a:xfrm>
                    <a:off x="281222" y="2543360"/>
                    <a:ext cx="4821597" cy="223767"/>
                    <a:chOff x="281222" y="2543360"/>
                    <a:chExt cx="4821597" cy="223767"/>
                  </a:xfrm>
                </p:grpSpPr>
                <p:sp>
                  <p:nvSpPr>
                    <p:cNvPr id="54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222" y="2543360"/>
                      <a:ext cx="3334645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15867" y="2543360"/>
                      <a:ext cx="806057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20296" y="2582154"/>
                      <a:ext cx="582523" cy="12726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225,000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</p:grpSp>
              <p:sp>
                <p:nvSpPr>
                  <p:cNvPr id="57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295944" y="2597394"/>
                    <a:ext cx="1192522" cy="1692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Direct Labor 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</p:grpSp>
          <p:grpSp>
            <p:nvGrpSpPr>
              <p:cNvPr id="7" name="Group 6"/>
              <p:cNvGrpSpPr/>
              <p:nvPr/>
            </p:nvGrpSpPr>
            <p:grpSpPr>
              <a:xfrm>
                <a:off x="274320" y="482350"/>
                <a:ext cx="4966577" cy="3937250"/>
                <a:chOff x="274320" y="482350"/>
                <a:chExt cx="4966577" cy="3937250"/>
              </a:xfrm>
            </p:grpSpPr>
            <p:grpSp>
              <p:nvGrpSpPr>
                <p:cNvPr id="3" name="Group 2"/>
                <p:cNvGrpSpPr/>
                <p:nvPr/>
              </p:nvGrpSpPr>
              <p:grpSpPr>
                <a:xfrm>
                  <a:off x="281222" y="482350"/>
                  <a:ext cx="4946758" cy="683078"/>
                  <a:chOff x="281222" y="482350"/>
                  <a:chExt cx="4946758" cy="683078"/>
                </a:xfrm>
              </p:grpSpPr>
              <p:grpSp>
                <p:nvGrpSpPr>
                  <p:cNvPr id="2" name="Group 249"/>
                  <p:cNvGrpSpPr/>
                  <p:nvPr/>
                </p:nvGrpSpPr>
                <p:grpSpPr>
                  <a:xfrm>
                    <a:off x="281222" y="482350"/>
                    <a:ext cx="4946758" cy="683078"/>
                    <a:chOff x="708258" y="482350"/>
                    <a:chExt cx="4946758" cy="683078"/>
                  </a:xfrm>
                  <a:solidFill>
                    <a:schemeClr val="tx2">
                      <a:lumMod val="40000"/>
                      <a:lumOff val="60000"/>
                    </a:schemeClr>
                  </a:solidFill>
                </p:grpSpPr>
                <p:sp>
                  <p:nvSpPr>
                    <p:cNvPr id="1029" name="Rectangle 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258" y="482350"/>
                      <a:ext cx="4946758" cy="223767"/>
                    </a:xfrm>
                    <a:prstGeom prst="rect">
                      <a:avLst/>
                    </a:prstGeom>
                    <a:solidFill>
                      <a:schemeClr val="tx2">
                        <a:lumMod val="20000"/>
                        <a:lumOff val="80000"/>
                      </a:scheme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258" y="706116"/>
                      <a:ext cx="4946758" cy="235544"/>
                    </a:xfrm>
                    <a:prstGeom prst="rect">
                      <a:avLst/>
                    </a:prstGeom>
                    <a:solidFill>
                      <a:schemeClr val="tx2">
                        <a:lumMod val="20000"/>
                        <a:lumOff val="80000"/>
                      </a:scheme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1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258" y="941661"/>
                      <a:ext cx="4946758" cy="223767"/>
                    </a:xfrm>
                    <a:prstGeom prst="rect">
                      <a:avLst/>
                    </a:prstGeom>
                    <a:solidFill>
                      <a:schemeClr val="tx2">
                        <a:lumMod val="20000"/>
                        <a:lumOff val="80000"/>
                      </a:schemeClr>
                    </a:solidFill>
                    <a:ln w="9525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6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722" y="509830"/>
                      <a:ext cx="461665" cy="169277"/>
                    </a:xfrm>
                    <a:prstGeom prst="rect">
                      <a:avLst/>
                    </a:prstGeom>
                    <a:solidFill>
                      <a:schemeClr val="tx2">
                        <a:lumMod val="20000"/>
                        <a:lumOff val="80000"/>
                      </a:scheme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Shanta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117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19066" y="509830"/>
                      <a:ext cx="894392" cy="259098"/>
                    </a:xfrm>
                    <a:prstGeom prst="rect">
                      <a:avLst/>
                    </a:prstGeom>
                    <a:solidFill>
                      <a:schemeClr val="tx2">
                        <a:lumMod val="20000"/>
                        <a:lumOff val="80000"/>
                      </a:scheme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Company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118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1549" y="739485"/>
                      <a:ext cx="2252542" cy="259098"/>
                    </a:xfrm>
                    <a:prstGeom prst="rect">
                      <a:avLst/>
                    </a:prstGeom>
                    <a:solidFill>
                      <a:schemeClr val="tx2">
                        <a:lumMod val="20000"/>
                        <a:lumOff val="80000"/>
                      </a:scheme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Manufacturing Statement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</p:grpSp>
              <p:sp>
                <p:nvSpPr>
                  <p:cNvPr id="1119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1344922" y="967177"/>
                    <a:ext cx="2441374" cy="1692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For Year Ended December 31, </a:t>
                    </a: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2013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grpSp>
              <p:nvGrpSpPr>
                <p:cNvPr id="5" name="Group 4"/>
                <p:cNvGrpSpPr/>
                <p:nvPr/>
              </p:nvGrpSpPr>
              <p:grpSpPr>
                <a:xfrm>
                  <a:off x="275701" y="1165427"/>
                  <a:ext cx="4965196" cy="1501573"/>
                  <a:chOff x="275701" y="1165427"/>
                  <a:chExt cx="4965196" cy="1501573"/>
                </a:xfrm>
              </p:grpSpPr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275701" y="1165427"/>
                    <a:ext cx="4965196" cy="1389710"/>
                    <a:chOff x="275701" y="1165427"/>
                    <a:chExt cx="4965196" cy="1389710"/>
                  </a:xfrm>
                </p:grpSpPr>
                <p:sp>
                  <p:nvSpPr>
                    <p:cNvPr id="48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4840" y="1173480"/>
                      <a:ext cx="806057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42360" y="1173480"/>
                      <a:ext cx="806057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800" y="1173480"/>
                      <a:ext cx="3334645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93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701" y="1165427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2" name="Group 250"/>
                    <p:cNvGrpSpPr/>
                    <p:nvPr/>
                  </p:nvGrpSpPr>
                  <p:grpSpPr>
                    <a:xfrm>
                      <a:off x="275701" y="1194870"/>
                      <a:ext cx="4957800" cy="1360267"/>
                      <a:chOff x="702737" y="1194870"/>
                      <a:chExt cx="4957800" cy="1360267"/>
                    </a:xfrm>
                  </p:grpSpPr>
                  <p:sp>
                    <p:nvSpPr>
                      <p:cNvPr id="13" name="Rectangl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08258" y="1400971"/>
                        <a:ext cx="3334645" cy="223767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" name="Rectangl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42903" y="1400971"/>
                        <a:ext cx="806057" cy="223767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" name="Rectangle 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848959" y="1400971"/>
                        <a:ext cx="806057" cy="223767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" name="Rectangle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08258" y="1624738"/>
                        <a:ext cx="3334645" cy="223767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" name="Rectangle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42903" y="1624738"/>
                        <a:ext cx="806057" cy="223767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" name="Rectangle 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848959" y="1624738"/>
                        <a:ext cx="806057" cy="223767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9" name="Rectangle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08258" y="1848505"/>
                        <a:ext cx="3334645" cy="235544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0" name="Rectangl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42903" y="1848505"/>
                        <a:ext cx="806057" cy="235544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" name="Rectangle 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848959" y="1848505"/>
                        <a:ext cx="806057" cy="235544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" name="Rectangle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08258" y="2084049"/>
                        <a:ext cx="3334645" cy="223767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3" name="Rectangle 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42903" y="2084049"/>
                        <a:ext cx="806057" cy="223767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4" name="Rectangle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848959" y="2084049"/>
                        <a:ext cx="806057" cy="223767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5" name="Rectangl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08258" y="2307816"/>
                        <a:ext cx="3334645" cy="235544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6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42903" y="2307816"/>
                        <a:ext cx="806057" cy="235544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7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848959" y="2307816"/>
                        <a:ext cx="806057" cy="235544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8" name="Rectangle 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02737" y="1400971"/>
                        <a:ext cx="4957800" cy="11777"/>
                      </a:xfrm>
                      <a:prstGeom prst="rect">
                        <a:avLst/>
                      </a:prstGeom>
                      <a:solidFill>
                        <a:srgbClr val="A5B592"/>
                      </a:solidFill>
                      <a:ln w="0" cap="flat">
                        <a:solidFill>
                          <a:srgbClr val="A5B59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" name="Rectangle 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02737" y="1624738"/>
                        <a:ext cx="4957800" cy="11777"/>
                      </a:xfrm>
                      <a:prstGeom prst="rect">
                        <a:avLst/>
                      </a:prstGeom>
                      <a:solidFill>
                        <a:srgbClr val="A5B592"/>
                      </a:solidFill>
                      <a:ln w="0" cap="flat">
                        <a:solidFill>
                          <a:srgbClr val="A5B59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" name="Rectangle 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02737" y="1848505"/>
                        <a:ext cx="4957800" cy="11777"/>
                      </a:xfrm>
                      <a:prstGeom prst="rect">
                        <a:avLst/>
                      </a:prstGeom>
                      <a:solidFill>
                        <a:srgbClr val="A5B592"/>
                      </a:solidFill>
                      <a:ln w="0" cap="flat">
                        <a:solidFill>
                          <a:srgbClr val="A5B59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" name="Rectangle 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02737" y="2084049"/>
                        <a:ext cx="4957800" cy="11777"/>
                      </a:xfrm>
                      <a:prstGeom prst="rect">
                        <a:avLst/>
                      </a:prstGeom>
                      <a:solidFill>
                        <a:srgbClr val="A5B592"/>
                      </a:solidFill>
                      <a:ln w="0" cap="flat">
                        <a:solidFill>
                          <a:srgbClr val="A5B59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" name="Rectangle 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02737" y="2307816"/>
                        <a:ext cx="4957800" cy="11777"/>
                      </a:xfrm>
                      <a:prstGeom prst="rect">
                        <a:avLst/>
                      </a:prstGeom>
                      <a:solidFill>
                        <a:srgbClr val="A5B592"/>
                      </a:solidFill>
                      <a:ln w="0" cap="flat">
                        <a:solidFill>
                          <a:srgbClr val="A5B59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3" name="Rectangle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02737" y="2543360"/>
                        <a:ext cx="4957800" cy="11777"/>
                      </a:xfrm>
                      <a:prstGeom prst="rect">
                        <a:avLst/>
                      </a:prstGeom>
                      <a:solidFill>
                        <a:srgbClr val="A5B592"/>
                      </a:solidFill>
                      <a:ln w="0" cap="flat">
                        <a:solidFill>
                          <a:srgbClr val="A5B59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4" name="Rectangle 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2980" y="1194870"/>
                        <a:ext cx="1435443" cy="25909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Direct Materials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35" name="Rectangle 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6525" y="1424526"/>
                        <a:ext cx="3058598" cy="25909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Beginning raw materials inventory 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36" name="Rectangle 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47178" y="1424526"/>
                        <a:ext cx="583493" cy="1692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$</a:t>
                        </a: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37,000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37" name="Rectangle 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6525" y="1652218"/>
                        <a:ext cx="2263584" cy="25909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Raw materials purchases 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38" name="Rectangle 1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60836" y="1652218"/>
                        <a:ext cx="628377" cy="1692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 </a:t>
                        </a: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175,600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39" name="Rectangle 1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41656" y="1834764"/>
                        <a:ext cx="596261" cy="11777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" name="Rectangle 1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6525" y="1879911"/>
                        <a:ext cx="2793593" cy="25909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Raw materials available for use 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41" name="Rectangle 1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47178" y="1879911"/>
                        <a:ext cx="583493" cy="1692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212,600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42" name="Rectangle 1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6525" y="2109566"/>
                        <a:ext cx="3224226" cy="25909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Less ending raw materials inventory 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43" name="Rectangle 1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47178" y="2109566"/>
                        <a:ext cx="493725" cy="1692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42,700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44" name="Rectangle 1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41656" y="2292113"/>
                        <a:ext cx="596261" cy="11777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51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439489" y="2382978"/>
                    <a:ext cx="1965453" cy="28402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Direct materials used 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52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4419600" y="2382978"/>
                    <a:ext cx="673261" cy="1692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$</a:t>
                    </a: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169,900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grpSp>
              <p:nvGrpSpPr>
                <p:cNvPr id="6" name="Group 5"/>
                <p:cNvGrpSpPr/>
                <p:nvPr/>
              </p:nvGrpSpPr>
              <p:grpSpPr>
                <a:xfrm>
                  <a:off x="274320" y="2804160"/>
                  <a:ext cx="4957800" cy="1615440"/>
                  <a:chOff x="274320" y="2804160"/>
                  <a:chExt cx="4957800" cy="1615440"/>
                </a:xfrm>
              </p:grpSpPr>
              <p:grpSp>
                <p:nvGrpSpPr>
                  <p:cNvPr id="192" name="Group 191"/>
                  <p:cNvGrpSpPr/>
                  <p:nvPr/>
                </p:nvGrpSpPr>
                <p:grpSpPr>
                  <a:xfrm>
                    <a:off x="274320" y="2804160"/>
                    <a:ext cx="4957800" cy="1615440"/>
                    <a:chOff x="275701" y="2767127"/>
                    <a:chExt cx="4957800" cy="1615440"/>
                  </a:xfrm>
                </p:grpSpPr>
                <p:grpSp>
                  <p:nvGrpSpPr>
                    <p:cNvPr id="193" name="Group 140"/>
                    <p:cNvGrpSpPr/>
                    <p:nvPr/>
                  </p:nvGrpSpPr>
                  <p:grpSpPr>
                    <a:xfrm>
                      <a:off x="275701" y="2767127"/>
                      <a:ext cx="4957800" cy="1615440"/>
                      <a:chOff x="275701" y="2767127"/>
                      <a:chExt cx="4957800" cy="1615440"/>
                    </a:xfrm>
                  </p:grpSpPr>
                  <p:sp>
                    <p:nvSpPr>
                      <p:cNvPr id="197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222" y="2767127"/>
                        <a:ext cx="3334645" cy="223767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98" name="Rectangle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15867" y="2767127"/>
                        <a:ext cx="806057" cy="223767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99" name="Rectangle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21923" y="2767127"/>
                        <a:ext cx="806057" cy="223767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03" name="Rectangle 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701" y="2767127"/>
                        <a:ext cx="4957800" cy="11777"/>
                      </a:xfrm>
                      <a:prstGeom prst="rect">
                        <a:avLst/>
                      </a:prstGeom>
                      <a:solidFill>
                        <a:srgbClr val="A5B592"/>
                      </a:solidFill>
                      <a:ln w="0" cap="flat">
                        <a:solidFill>
                          <a:srgbClr val="A5B59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04" name="Rectangle 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701" y="4370790"/>
                        <a:ext cx="4957800" cy="11777"/>
                      </a:xfrm>
                      <a:prstGeom prst="rect">
                        <a:avLst/>
                      </a:prstGeom>
                      <a:solidFill>
                        <a:srgbClr val="A5B592"/>
                      </a:solidFill>
                      <a:ln w="0" cap="flat">
                        <a:solidFill>
                          <a:srgbClr val="A5B59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05" name="Rectangle 1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944" y="2794607"/>
                        <a:ext cx="1578988" cy="25909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Factory Overhead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206" name="Rectangle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222" y="2990893"/>
                        <a:ext cx="3334645" cy="235544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07" name="Rectangle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15867" y="2990893"/>
                        <a:ext cx="806057" cy="235544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08" name="Rectangle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21923" y="2990893"/>
                        <a:ext cx="806057" cy="235544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09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222" y="3226437"/>
                        <a:ext cx="3334645" cy="223767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0" name="Rectangle 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15867" y="3226437"/>
                        <a:ext cx="806057" cy="223767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1" name="Rectangle 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21923" y="3226437"/>
                        <a:ext cx="806057" cy="223767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2" name="Rectangle 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222" y="3450204"/>
                        <a:ext cx="3334645" cy="235544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3" name="Rectangle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15867" y="3450204"/>
                        <a:ext cx="806057" cy="235544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4" name="Rectangle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21923" y="3450204"/>
                        <a:ext cx="806057" cy="235544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5" name="Rectangle 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222" y="3685748"/>
                        <a:ext cx="3334645" cy="223767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6" name="Rectangle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15867" y="3685748"/>
                        <a:ext cx="806057" cy="223767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7" name="Rectangle 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21923" y="3685748"/>
                        <a:ext cx="806057" cy="223767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8" name="Rectangle 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221" y="3909515"/>
                        <a:ext cx="4338389" cy="223767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0" name="Rectangle 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21923" y="3909515"/>
                        <a:ext cx="806057" cy="223767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1" name="Rectangle 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701" y="2990893"/>
                        <a:ext cx="4957800" cy="11777"/>
                      </a:xfrm>
                      <a:prstGeom prst="rect">
                        <a:avLst/>
                      </a:prstGeom>
                      <a:solidFill>
                        <a:srgbClr val="A5B592"/>
                      </a:solidFill>
                      <a:ln w="0" cap="flat">
                        <a:solidFill>
                          <a:srgbClr val="A5B59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2" name="Rectangle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701" y="3226437"/>
                        <a:ext cx="4957800" cy="11777"/>
                      </a:xfrm>
                      <a:prstGeom prst="rect">
                        <a:avLst/>
                      </a:prstGeom>
                      <a:solidFill>
                        <a:srgbClr val="A5B592"/>
                      </a:solidFill>
                      <a:ln w="0" cap="flat">
                        <a:solidFill>
                          <a:srgbClr val="A5B59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3" name="Rectangle 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701" y="3450204"/>
                        <a:ext cx="4957800" cy="11777"/>
                      </a:xfrm>
                      <a:prstGeom prst="rect">
                        <a:avLst/>
                      </a:prstGeom>
                      <a:solidFill>
                        <a:srgbClr val="A5B592"/>
                      </a:solidFill>
                      <a:ln w="0" cap="flat">
                        <a:solidFill>
                          <a:srgbClr val="A5B59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4" name="Rectangle 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701" y="3685748"/>
                        <a:ext cx="4957800" cy="11777"/>
                      </a:xfrm>
                      <a:prstGeom prst="rect">
                        <a:avLst/>
                      </a:prstGeom>
                      <a:solidFill>
                        <a:srgbClr val="A5B592"/>
                      </a:solidFill>
                      <a:ln w="0" cap="flat">
                        <a:solidFill>
                          <a:srgbClr val="A5B59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5" name="Rectangle 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701" y="3909515"/>
                        <a:ext cx="4957800" cy="11777"/>
                      </a:xfrm>
                      <a:prstGeom prst="rect">
                        <a:avLst/>
                      </a:prstGeom>
                      <a:solidFill>
                        <a:srgbClr val="A5B592"/>
                      </a:solidFill>
                      <a:ln w="0" cap="flat">
                        <a:solidFill>
                          <a:srgbClr val="A5B59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6" name="Rectangle 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701" y="4133282"/>
                        <a:ext cx="4957800" cy="11777"/>
                      </a:xfrm>
                      <a:prstGeom prst="rect">
                        <a:avLst/>
                      </a:prstGeom>
                      <a:solidFill>
                        <a:srgbClr val="A5B592"/>
                      </a:solidFill>
                      <a:ln w="0" cap="flat">
                        <a:solidFill>
                          <a:srgbClr val="A5B59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7" name="Rectangle 1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489" y="3022299"/>
                        <a:ext cx="2220160" cy="1692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Factory Computer Supplies Used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228" name="Rectangle 1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20142" y="3022299"/>
                        <a:ext cx="493725" cy="1692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17,840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229" name="Rectangle 1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489" y="3251954"/>
                        <a:ext cx="948978" cy="1692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Indirect Labor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230" name="Rectangle 1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20142" y="3251954"/>
                        <a:ext cx="493725" cy="1692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47,000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231" name="Rectangle 1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489" y="3479647"/>
                        <a:ext cx="1941237" cy="1692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Repairs</a:t>
                        </a:r>
                        <a:r>
                          <a:rPr kumimoji="0" lang="en-US" sz="1100" b="0" i="0" u="none" strike="noStrike" cap="none" normalizeH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 – Factory equipment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232" name="Rectangle 1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34656" y="3479647"/>
                        <a:ext cx="448841" cy="1692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 </a:t>
                        </a: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5,250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233" name="Rectangle 1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489" y="3707339"/>
                        <a:ext cx="1987724" cy="1692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Rent Cost of Factory Building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234" name="Rectangle 1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78723" y="3707339"/>
                        <a:ext cx="493725" cy="1692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57,000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235" name="Rectangle 1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489" y="3936995"/>
                        <a:ext cx="1941237" cy="1692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lang="en-US" sz="1100" dirty="0" smtClean="0">
                            <a:solidFill>
                              <a:srgbClr val="000000"/>
                            </a:solidFill>
                            <a:latin typeface="Lucida Sans Unicode" pitchFamily="34" charset="0"/>
                          </a:rPr>
                          <a:t>Total factory overhead costs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240" name="Rectangle 1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97181" y="4153967"/>
                        <a:ext cx="596261" cy="11777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96" name="Rectangl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53482" y="3971069"/>
                      <a:ext cx="583493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127,090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</p:grpSp>
              <p:cxnSp>
                <p:nvCxnSpPr>
                  <p:cNvPr id="4" name="Straight Connector 3"/>
                  <p:cNvCxnSpPr/>
                  <p:nvPr/>
                </p:nvCxnSpPr>
                <p:spPr>
                  <a:xfrm>
                    <a:off x="3777342" y="3946548"/>
                    <a:ext cx="584835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88352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1" animBg="1"/>
      <p:bldP spid="243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Rounded Rectangle 242"/>
          <p:cNvSpPr/>
          <p:nvPr/>
        </p:nvSpPr>
        <p:spPr>
          <a:xfrm>
            <a:off x="5715000" y="2610631"/>
            <a:ext cx="3200400" cy="2895600"/>
          </a:xfrm>
          <a:prstGeom prst="roundRect">
            <a:avLst/>
          </a:prstGeom>
          <a:solidFill>
            <a:srgbClr val="A5B592">
              <a:alpha val="4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Once you have the three basic components listed,</a:t>
            </a:r>
          </a:p>
          <a:p>
            <a:pPr algn="ctr"/>
            <a:endParaRPr lang="en-US" sz="1600" b="1" dirty="0" smtClean="0"/>
          </a:p>
          <a:p>
            <a:pPr algn="ctr">
              <a:buFont typeface="Arial" pitchFamily="34" charset="0"/>
              <a:buChar char="•"/>
            </a:pPr>
            <a:r>
              <a:rPr lang="en-US" sz="1600" b="1" dirty="0" smtClean="0"/>
              <a:t>Direct Materials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b="1" dirty="0" smtClean="0"/>
              <a:t>Direct Labor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b="1" dirty="0" smtClean="0"/>
              <a:t>Factory Overhead</a:t>
            </a:r>
          </a:p>
          <a:p>
            <a:pPr algn="ctr">
              <a:buFont typeface="Arial" pitchFamily="34" charset="0"/>
              <a:buChar char="•"/>
            </a:pPr>
            <a:endParaRPr lang="en-US" sz="1600" b="1" dirty="0" smtClean="0"/>
          </a:p>
          <a:p>
            <a:pPr algn="ctr"/>
            <a:r>
              <a:rPr lang="en-US" sz="1600" b="1" dirty="0" smtClean="0"/>
              <a:t>total these to determine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Total Manufacturing Costs</a:t>
            </a:r>
            <a:r>
              <a:rPr lang="en-US" sz="1600" b="1" dirty="0" smtClean="0"/>
              <a:t>.</a:t>
            </a:r>
          </a:p>
          <a:p>
            <a:pPr algn="ctr"/>
            <a:endParaRPr lang="en-US" sz="16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74320" y="482350"/>
            <a:ext cx="4966577" cy="3720427"/>
            <a:chOff x="274320" y="482350"/>
            <a:chExt cx="4966577" cy="3720427"/>
          </a:xfrm>
        </p:grpSpPr>
        <p:grpSp>
          <p:nvGrpSpPr>
            <p:cNvPr id="64" name="Group 63"/>
            <p:cNvGrpSpPr/>
            <p:nvPr/>
          </p:nvGrpSpPr>
          <p:grpSpPr>
            <a:xfrm>
              <a:off x="275772" y="2561048"/>
              <a:ext cx="4929054" cy="297643"/>
              <a:chOff x="228600" y="3581400"/>
              <a:chExt cx="4920857" cy="223767"/>
            </a:xfrm>
          </p:grpSpPr>
          <p:sp>
            <p:nvSpPr>
              <p:cNvPr id="56" name="Rectangle 28"/>
              <p:cNvSpPr>
                <a:spLocks noChangeArrowheads="1"/>
              </p:cNvSpPr>
              <p:nvPr/>
            </p:nvSpPr>
            <p:spPr bwMode="auto">
              <a:xfrm>
                <a:off x="4343400" y="3581400"/>
                <a:ext cx="806057" cy="223767"/>
              </a:xfrm>
              <a:prstGeom prst="rect">
                <a:avLst/>
              </a:prstGeom>
              <a:solidFill>
                <a:srgbClr val="F0F3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2" name="Group 61"/>
              <p:cNvGrpSpPr/>
              <p:nvPr/>
            </p:nvGrpSpPr>
            <p:grpSpPr>
              <a:xfrm>
                <a:off x="228600" y="3581400"/>
                <a:ext cx="4821597" cy="223767"/>
                <a:chOff x="281222" y="2543360"/>
                <a:chExt cx="4821597" cy="223767"/>
              </a:xfrm>
            </p:grpSpPr>
            <p:grpSp>
              <p:nvGrpSpPr>
                <p:cNvPr id="61" name="Group 60"/>
                <p:cNvGrpSpPr/>
                <p:nvPr/>
              </p:nvGrpSpPr>
              <p:grpSpPr>
                <a:xfrm>
                  <a:off x="281222" y="2543360"/>
                  <a:ext cx="4821597" cy="223767"/>
                  <a:chOff x="281222" y="2543360"/>
                  <a:chExt cx="4821597" cy="223767"/>
                </a:xfrm>
              </p:grpSpPr>
              <p:sp>
                <p:nvSpPr>
                  <p:cNvPr id="54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81222" y="2543360"/>
                    <a:ext cx="3334645" cy="223767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615867" y="2543360"/>
                    <a:ext cx="806057" cy="223767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4520296" y="2582154"/>
                    <a:ext cx="582523" cy="12726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225,000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295944" y="2597394"/>
                  <a:ext cx="1192522" cy="169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Direct Labor 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274320" y="482350"/>
              <a:ext cx="4966577" cy="3720427"/>
              <a:chOff x="274320" y="482350"/>
              <a:chExt cx="4966577" cy="3720427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281222" y="482350"/>
                <a:ext cx="4946758" cy="683078"/>
                <a:chOff x="281222" y="482350"/>
                <a:chExt cx="4946758" cy="683078"/>
              </a:xfrm>
            </p:grpSpPr>
            <p:grpSp>
              <p:nvGrpSpPr>
                <p:cNvPr id="2" name="Group 249"/>
                <p:cNvGrpSpPr/>
                <p:nvPr/>
              </p:nvGrpSpPr>
              <p:grpSpPr>
                <a:xfrm>
                  <a:off x="281222" y="482350"/>
                  <a:ext cx="4946758" cy="683078"/>
                  <a:chOff x="708258" y="482350"/>
                  <a:chExt cx="4946758" cy="683078"/>
                </a:xfrm>
                <a:solidFill>
                  <a:schemeClr val="tx2">
                    <a:lumMod val="40000"/>
                    <a:lumOff val="60000"/>
                  </a:schemeClr>
                </a:solidFill>
              </p:grpSpPr>
              <p:sp>
                <p:nvSpPr>
                  <p:cNvPr id="1029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708258" y="482350"/>
                    <a:ext cx="4946758" cy="223767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30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708258" y="706116"/>
                    <a:ext cx="4946758" cy="235544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31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708258" y="941661"/>
                    <a:ext cx="4946758" cy="223767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solidFill>
                      <a:schemeClr val="tx2">
                        <a:lumMod val="20000"/>
                        <a:lumOff val="8000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6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2500722" y="509830"/>
                    <a:ext cx="461665" cy="169277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Shanta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117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3119066" y="509830"/>
                    <a:ext cx="894392" cy="259098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Company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118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2191549" y="739485"/>
                    <a:ext cx="2252542" cy="259098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Manufacturing Statement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1119" name="Rectangle 95"/>
                <p:cNvSpPr>
                  <a:spLocks noChangeArrowheads="1"/>
                </p:cNvSpPr>
                <p:nvPr/>
              </p:nvSpPr>
              <p:spPr bwMode="auto">
                <a:xfrm>
                  <a:off x="1344922" y="967177"/>
                  <a:ext cx="2441374" cy="169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For Year Ended December 31, </a:t>
                  </a: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2013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grpSp>
            <p:nvGrpSpPr>
              <p:cNvPr id="5" name="Group 4"/>
              <p:cNvGrpSpPr/>
              <p:nvPr/>
            </p:nvGrpSpPr>
            <p:grpSpPr>
              <a:xfrm>
                <a:off x="275701" y="1165427"/>
                <a:ext cx="4965196" cy="1501573"/>
                <a:chOff x="275701" y="1165427"/>
                <a:chExt cx="4965196" cy="1501573"/>
              </a:xfrm>
            </p:grpSpPr>
            <p:grpSp>
              <p:nvGrpSpPr>
                <p:cNvPr id="50" name="Group 49"/>
                <p:cNvGrpSpPr/>
                <p:nvPr/>
              </p:nvGrpSpPr>
              <p:grpSpPr>
                <a:xfrm>
                  <a:off x="275701" y="1165427"/>
                  <a:ext cx="4965196" cy="1389710"/>
                  <a:chOff x="275701" y="1165427"/>
                  <a:chExt cx="4965196" cy="1389710"/>
                </a:xfrm>
              </p:grpSpPr>
              <p:sp>
                <p:nvSpPr>
                  <p:cNvPr id="48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4434840" y="1173480"/>
                    <a:ext cx="806057" cy="223767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642360" y="1173480"/>
                    <a:ext cx="806057" cy="223767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04800" y="1173480"/>
                    <a:ext cx="3334645" cy="223767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93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275701" y="1165427"/>
                    <a:ext cx="4957800" cy="11777"/>
                  </a:xfrm>
                  <a:prstGeom prst="rect">
                    <a:avLst/>
                  </a:prstGeom>
                  <a:solidFill>
                    <a:srgbClr val="A5B592"/>
                  </a:solidFill>
                  <a:ln w="0" cap="flat">
                    <a:solidFill>
                      <a:srgbClr val="A5B59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" name="Group 250"/>
                  <p:cNvGrpSpPr/>
                  <p:nvPr/>
                </p:nvGrpSpPr>
                <p:grpSpPr>
                  <a:xfrm>
                    <a:off x="275701" y="1194870"/>
                    <a:ext cx="4957800" cy="1360267"/>
                    <a:chOff x="702737" y="1194870"/>
                    <a:chExt cx="4957800" cy="1360267"/>
                  </a:xfrm>
                </p:grpSpPr>
                <p:sp>
                  <p:nvSpPr>
                    <p:cNvPr id="13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258" y="1400971"/>
                      <a:ext cx="3334645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42903" y="1400971"/>
                      <a:ext cx="806057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48959" y="1400971"/>
                      <a:ext cx="806057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258" y="1624738"/>
                      <a:ext cx="3334645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42903" y="1624738"/>
                      <a:ext cx="806057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48959" y="1624738"/>
                      <a:ext cx="806057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258" y="1848505"/>
                      <a:ext cx="3334645" cy="235544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42903" y="1848505"/>
                      <a:ext cx="806057" cy="235544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48959" y="1848505"/>
                      <a:ext cx="806057" cy="235544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258" y="2084049"/>
                      <a:ext cx="3334645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42903" y="2084049"/>
                      <a:ext cx="806057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48959" y="2084049"/>
                      <a:ext cx="806057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258" y="2307816"/>
                      <a:ext cx="3334645" cy="235544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42903" y="2307816"/>
                      <a:ext cx="806057" cy="235544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48959" y="2307816"/>
                      <a:ext cx="806057" cy="235544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2737" y="1400971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2737" y="1624738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2737" y="1848505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2737" y="2084049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2737" y="2307816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2737" y="2543360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2980" y="1194870"/>
                      <a:ext cx="1435443" cy="2590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Direct Materials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35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6525" y="1424526"/>
                      <a:ext cx="3058598" cy="2590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Beginning raw materials inventory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36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47178" y="1424526"/>
                      <a:ext cx="583493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$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37,000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37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6525" y="1652218"/>
                      <a:ext cx="2263584" cy="2590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Raw materials purchases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38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60836" y="1652218"/>
                      <a:ext cx="628377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175,600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39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41656" y="1834764"/>
                      <a:ext cx="596261" cy="11777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6525" y="1879911"/>
                      <a:ext cx="2793593" cy="2590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Raw materials available for use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41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47178" y="1879911"/>
                      <a:ext cx="583493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212,600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42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6525" y="2109566"/>
                      <a:ext cx="3224226" cy="2590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Less ending raw materials inventory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43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47178" y="2109566"/>
                      <a:ext cx="493725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42,700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44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41656" y="2292113"/>
                      <a:ext cx="596261" cy="11777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51" name="Rectangle 107"/>
                <p:cNvSpPr>
                  <a:spLocks noChangeArrowheads="1"/>
                </p:cNvSpPr>
                <p:nvPr/>
              </p:nvSpPr>
              <p:spPr bwMode="auto">
                <a:xfrm>
                  <a:off x="439489" y="2382978"/>
                  <a:ext cx="1965453" cy="2840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Direct materials used 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52" name="Rectangle 108"/>
                <p:cNvSpPr>
                  <a:spLocks noChangeArrowheads="1"/>
                </p:cNvSpPr>
                <p:nvPr/>
              </p:nvSpPr>
              <p:spPr bwMode="auto">
                <a:xfrm>
                  <a:off x="4419600" y="2382978"/>
                  <a:ext cx="673261" cy="169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$</a:t>
                  </a: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169,900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274320" y="2804160"/>
                <a:ext cx="4957800" cy="1398617"/>
                <a:chOff x="274320" y="2804160"/>
                <a:chExt cx="4957800" cy="1398617"/>
              </a:xfrm>
            </p:grpSpPr>
            <p:grpSp>
              <p:nvGrpSpPr>
                <p:cNvPr id="192" name="Group 191"/>
                <p:cNvGrpSpPr/>
                <p:nvPr/>
              </p:nvGrpSpPr>
              <p:grpSpPr>
                <a:xfrm>
                  <a:off x="274320" y="2804160"/>
                  <a:ext cx="4957800" cy="1398617"/>
                  <a:chOff x="275701" y="2767127"/>
                  <a:chExt cx="4957800" cy="1398617"/>
                </a:xfrm>
              </p:grpSpPr>
              <p:grpSp>
                <p:nvGrpSpPr>
                  <p:cNvPr id="193" name="Group 140"/>
                  <p:cNvGrpSpPr/>
                  <p:nvPr/>
                </p:nvGrpSpPr>
                <p:grpSpPr>
                  <a:xfrm>
                    <a:off x="275701" y="2767127"/>
                    <a:ext cx="4957800" cy="1398617"/>
                    <a:chOff x="275701" y="2767127"/>
                    <a:chExt cx="4957800" cy="1398617"/>
                  </a:xfrm>
                </p:grpSpPr>
                <p:sp>
                  <p:nvSpPr>
                    <p:cNvPr id="197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222" y="2767127"/>
                      <a:ext cx="3334645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8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15867" y="2767127"/>
                      <a:ext cx="806057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9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21923" y="2767127"/>
                      <a:ext cx="806057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3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701" y="2767127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5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944" y="2794607"/>
                      <a:ext cx="1578988" cy="2590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Factory Overhead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06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222" y="2990893"/>
                      <a:ext cx="3334645" cy="235544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7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15867" y="2990893"/>
                      <a:ext cx="806057" cy="235544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8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21923" y="2990893"/>
                      <a:ext cx="806057" cy="235544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9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222" y="3226437"/>
                      <a:ext cx="3334645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0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15867" y="3226437"/>
                      <a:ext cx="806057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1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21923" y="3226437"/>
                      <a:ext cx="806057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2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222" y="3450204"/>
                      <a:ext cx="3334645" cy="235544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3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15867" y="3450204"/>
                      <a:ext cx="806057" cy="235544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4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21923" y="3450204"/>
                      <a:ext cx="806057" cy="235544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222" y="3685748"/>
                      <a:ext cx="3334645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6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15867" y="3685748"/>
                      <a:ext cx="806057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7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21923" y="3685748"/>
                      <a:ext cx="806057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8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221" y="3909515"/>
                      <a:ext cx="4338389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0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21923" y="3909515"/>
                      <a:ext cx="806057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1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701" y="2990893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701" y="3226437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3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701" y="3450204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4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701" y="3685748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701" y="3909515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701" y="4133282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7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489" y="3022299"/>
                      <a:ext cx="2220160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Factory Computer Supplies Used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28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20142" y="3022299"/>
                      <a:ext cx="493725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17,840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29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489" y="3251954"/>
                      <a:ext cx="948978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Indirect Labor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30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20142" y="3251954"/>
                      <a:ext cx="493725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47,000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31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489" y="3479647"/>
                      <a:ext cx="1941237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Repairs</a:t>
                      </a:r>
                      <a:r>
                        <a:rPr kumimoji="0" lang="en-US" sz="1100" b="0" i="0" u="none" strike="noStrike" cap="none" normalizeH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– Factory equipment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32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34656" y="3479647"/>
                      <a:ext cx="448841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5,250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33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489" y="3707339"/>
                      <a:ext cx="1987724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Rent Cost of Factory Building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34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78723" y="3707339"/>
                      <a:ext cx="493725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57,000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35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489" y="3936995"/>
                      <a:ext cx="1941237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Lucida Sans Unicode" pitchFamily="34" charset="0"/>
                        </a:rPr>
                        <a:t>Total factory overhead costs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40" name="Rectangle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97181" y="4153967"/>
                      <a:ext cx="596261" cy="11777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96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53482" y="3971069"/>
                    <a:ext cx="583493" cy="1692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127,090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cxnSp>
              <p:nvCxnSpPr>
                <p:cNvPr id="4" name="Straight Connector 3"/>
                <p:cNvCxnSpPr/>
                <p:nvPr/>
              </p:nvCxnSpPr>
              <p:spPr>
                <a:xfrm>
                  <a:off x="3777342" y="3946548"/>
                  <a:ext cx="58483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13" name="Group 112"/>
          <p:cNvGrpSpPr/>
          <p:nvPr/>
        </p:nvGrpSpPr>
        <p:grpSpPr>
          <a:xfrm>
            <a:off x="260892" y="4166678"/>
            <a:ext cx="4984750" cy="266041"/>
            <a:chOff x="0" y="0"/>
            <a:chExt cx="4984858" cy="266564"/>
          </a:xfrm>
        </p:grpSpPr>
        <p:grpSp>
          <p:nvGrpSpPr>
            <p:cNvPr id="114" name="Group 113"/>
            <p:cNvGrpSpPr/>
            <p:nvPr/>
          </p:nvGrpSpPr>
          <p:grpSpPr>
            <a:xfrm>
              <a:off x="38100" y="19050"/>
              <a:ext cx="4946758" cy="247514"/>
              <a:chOff x="36722" y="3708650"/>
              <a:chExt cx="4946758" cy="247514"/>
            </a:xfrm>
          </p:grpSpPr>
          <p:sp>
            <p:nvSpPr>
              <p:cNvPr id="119" name="Rectangle 118"/>
              <p:cNvSpPr>
                <a:spLocks noChangeArrowheads="1"/>
              </p:cNvSpPr>
              <p:nvPr/>
            </p:nvSpPr>
            <p:spPr bwMode="auto">
              <a:xfrm>
                <a:off x="4177423" y="3708650"/>
                <a:ext cx="806057" cy="223767"/>
              </a:xfrm>
              <a:prstGeom prst="rect">
                <a:avLst/>
              </a:prstGeom>
              <a:solidFill>
                <a:srgbClr val="F0F3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36722" y="3708650"/>
                <a:ext cx="4816223" cy="247514"/>
                <a:chOff x="36722" y="3708650"/>
                <a:chExt cx="4816223" cy="247514"/>
              </a:xfrm>
            </p:grpSpPr>
            <p:sp>
              <p:nvSpPr>
                <p:cNvPr id="121" name="Rectangle 120"/>
                <p:cNvSpPr>
                  <a:spLocks noChangeArrowheads="1"/>
                </p:cNvSpPr>
                <p:nvPr/>
              </p:nvSpPr>
              <p:spPr bwMode="auto">
                <a:xfrm>
                  <a:off x="36722" y="3708650"/>
                  <a:ext cx="3334645" cy="223767"/>
                </a:xfrm>
                <a:prstGeom prst="rect">
                  <a:avLst/>
                </a:prstGeom>
                <a:solidFill>
                  <a:srgbClr val="F0F3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22" name="Rectangle 121"/>
                <p:cNvSpPr>
                  <a:spLocks noChangeArrowheads="1"/>
                </p:cNvSpPr>
                <p:nvPr/>
              </p:nvSpPr>
              <p:spPr bwMode="auto">
                <a:xfrm>
                  <a:off x="3371367" y="3708650"/>
                  <a:ext cx="806057" cy="223767"/>
                </a:xfrm>
                <a:prstGeom prst="rect">
                  <a:avLst/>
                </a:prstGeom>
                <a:solidFill>
                  <a:srgbClr val="F0F3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23" name="Rectangle 122"/>
                <p:cNvSpPr>
                  <a:spLocks noChangeArrowheads="1"/>
                </p:cNvSpPr>
                <p:nvPr/>
              </p:nvSpPr>
              <p:spPr bwMode="auto">
                <a:xfrm>
                  <a:off x="51444" y="3732010"/>
                  <a:ext cx="1785619" cy="224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Lucida Sans Unicode"/>
                      <a:ea typeface="Times New Roman"/>
                      <a:cs typeface="Times New Roman"/>
                    </a:rPr>
                    <a:t>Total manufacturing costs 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24" name="Rectangle 123"/>
                <p:cNvSpPr>
                  <a:spLocks noChangeArrowheads="1"/>
                </p:cNvSpPr>
                <p:nvPr/>
              </p:nvSpPr>
              <p:spPr bwMode="auto">
                <a:xfrm>
                  <a:off x="4269439" y="3767664"/>
                  <a:ext cx="583506" cy="169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 dirty="0" smtClean="0">
                      <a:solidFill>
                        <a:srgbClr val="000000"/>
                      </a:solidFill>
                      <a:effectLst/>
                      <a:latin typeface="Lucida Sans Unicode"/>
                      <a:ea typeface="Times New Roman"/>
                      <a:cs typeface="Times New Roman"/>
                    </a:rPr>
                    <a:t>521,990</a:t>
                  </a:r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</p:grpSp>
        <p:grpSp>
          <p:nvGrpSpPr>
            <p:cNvPr id="115" name="Group 114"/>
            <p:cNvGrpSpPr/>
            <p:nvPr/>
          </p:nvGrpSpPr>
          <p:grpSpPr>
            <a:xfrm>
              <a:off x="0" y="0"/>
              <a:ext cx="4957800" cy="249285"/>
              <a:chOff x="0" y="3687965"/>
              <a:chExt cx="4957800" cy="249285"/>
            </a:xfrm>
          </p:grpSpPr>
          <p:sp>
            <p:nvSpPr>
              <p:cNvPr id="116" name="Rectangle 115"/>
              <p:cNvSpPr>
                <a:spLocks noChangeArrowheads="1"/>
              </p:cNvSpPr>
              <p:nvPr/>
            </p:nvSpPr>
            <p:spPr bwMode="auto">
              <a:xfrm>
                <a:off x="0" y="3925473"/>
                <a:ext cx="4957800" cy="11777"/>
              </a:xfrm>
              <a:prstGeom prst="rect">
                <a:avLst/>
              </a:prstGeom>
              <a:solidFill>
                <a:srgbClr val="A5B592"/>
              </a:solidFill>
              <a:ln w="0" cap="flat">
                <a:solidFill>
                  <a:srgbClr val="A5B5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17" name="Rectangle 116"/>
              <p:cNvSpPr>
                <a:spLocks noChangeArrowheads="1"/>
              </p:cNvSpPr>
              <p:nvPr/>
            </p:nvSpPr>
            <p:spPr bwMode="auto">
              <a:xfrm>
                <a:off x="0" y="3687965"/>
                <a:ext cx="4957800" cy="11777"/>
              </a:xfrm>
              <a:prstGeom prst="rect">
                <a:avLst/>
              </a:prstGeom>
              <a:solidFill>
                <a:srgbClr val="A5B592"/>
              </a:solidFill>
              <a:ln w="0" cap="flat">
                <a:solidFill>
                  <a:srgbClr val="A5B5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18" name="Rectangle 117"/>
              <p:cNvSpPr>
                <a:spLocks noChangeArrowheads="1"/>
              </p:cNvSpPr>
              <p:nvPr/>
            </p:nvSpPr>
            <p:spPr bwMode="auto">
              <a:xfrm>
                <a:off x="4221480" y="3708650"/>
                <a:ext cx="596261" cy="1177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4200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 animBg="1"/>
      <p:bldP spid="24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Rounded Rectangle 255"/>
          <p:cNvSpPr/>
          <p:nvPr/>
        </p:nvSpPr>
        <p:spPr>
          <a:xfrm>
            <a:off x="5715000" y="897125"/>
            <a:ext cx="3200400" cy="4953000"/>
          </a:xfrm>
          <a:prstGeom prst="roundRect">
            <a:avLst/>
          </a:prstGeom>
          <a:solidFill>
            <a:srgbClr val="A5B592">
              <a:alpha val="4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At this point, it feels like you have completed the statement but you have not.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1600" b="1" dirty="0" smtClean="0"/>
              <a:t>You have currently determined the total manufacturing costs incurred this period.  To determine the cost of [finished] goods manufactured, add beginning goods in process to goods manufactured and then deduct ending goods in process.</a:t>
            </a:r>
            <a:endParaRPr lang="en-US" sz="1600" dirty="0" smtClean="0"/>
          </a:p>
        </p:txBody>
      </p:sp>
      <p:grpSp>
        <p:nvGrpSpPr>
          <p:cNvPr id="10" name="Group 9" descr="Completed manufacturing statement."/>
          <p:cNvGrpSpPr/>
          <p:nvPr/>
        </p:nvGrpSpPr>
        <p:grpSpPr>
          <a:xfrm>
            <a:off x="270667" y="482350"/>
            <a:ext cx="4970230" cy="4905998"/>
            <a:chOff x="270667" y="482350"/>
            <a:chExt cx="4970230" cy="4905998"/>
          </a:xfrm>
        </p:grpSpPr>
        <p:grpSp>
          <p:nvGrpSpPr>
            <p:cNvPr id="9" name="Group 8" descr="Completed manufacturing statement."/>
            <p:cNvGrpSpPr/>
            <p:nvPr/>
          </p:nvGrpSpPr>
          <p:grpSpPr>
            <a:xfrm>
              <a:off x="270667" y="482350"/>
              <a:ext cx="4970230" cy="4905998"/>
              <a:chOff x="270667" y="482350"/>
              <a:chExt cx="4970230" cy="4905998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275772" y="2561048"/>
                <a:ext cx="4929054" cy="297643"/>
                <a:chOff x="228600" y="3581400"/>
                <a:chExt cx="4920857" cy="223767"/>
              </a:xfrm>
            </p:grpSpPr>
            <p:sp>
              <p:nvSpPr>
                <p:cNvPr id="56" name="Rectangle 28"/>
                <p:cNvSpPr>
                  <a:spLocks noChangeArrowheads="1"/>
                </p:cNvSpPr>
                <p:nvPr/>
              </p:nvSpPr>
              <p:spPr bwMode="auto">
                <a:xfrm>
                  <a:off x="4343400" y="3581400"/>
                  <a:ext cx="806057" cy="223767"/>
                </a:xfrm>
                <a:prstGeom prst="rect">
                  <a:avLst/>
                </a:prstGeom>
                <a:solidFill>
                  <a:srgbClr val="F0F3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62" name="Group 61"/>
                <p:cNvGrpSpPr/>
                <p:nvPr/>
              </p:nvGrpSpPr>
              <p:grpSpPr>
                <a:xfrm>
                  <a:off x="228600" y="3581400"/>
                  <a:ext cx="4821597" cy="223767"/>
                  <a:chOff x="281222" y="2543360"/>
                  <a:chExt cx="4821597" cy="223767"/>
                </a:xfrm>
              </p:grpSpPr>
              <p:grpSp>
                <p:nvGrpSpPr>
                  <p:cNvPr id="61" name="Group 60"/>
                  <p:cNvGrpSpPr/>
                  <p:nvPr/>
                </p:nvGrpSpPr>
                <p:grpSpPr>
                  <a:xfrm>
                    <a:off x="281222" y="2543360"/>
                    <a:ext cx="4821597" cy="223767"/>
                    <a:chOff x="281222" y="2543360"/>
                    <a:chExt cx="4821597" cy="223767"/>
                  </a:xfrm>
                </p:grpSpPr>
                <p:sp>
                  <p:nvSpPr>
                    <p:cNvPr id="54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222" y="2543360"/>
                      <a:ext cx="3334645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15867" y="2543360"/>
                      <a:ext cx="806057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20296" y="2582154"/>
                      <a:ext cx="582523" cy="12726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225,000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</p:grpSp>
              <p:sp>
                <p:nvSpPr>
                  <p:cNvPr id="57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295944" y="2597394"/>
                    <a:ext cx="1192522" cy="1692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Direct Labor 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</p:grpSp>
          <p:grpSp>
            <p:nvGrpSpPr>
              <p:cNvPr id="8" name="Group 7"/>
              <p:cNvGrpSpPr/>
              <p:nvPr/>
            </p:nvGrpSpPr>
            <p:grpSpPr>
              <a:xfrm>
                <a:off x="270667" y="482350"/>
                <a:ext cx="4970230" cy="4905998"/>
                <a:chOff x="270667" y="482350"/>
                <a:chExt cx="4970230" cy="4905998"/>
              </a:xfrm>
            </p:grpSpPr>
            <p:grpSp>
              <p:nvGrpSpPr>
                <p:cNvPr id="241" name="Group 240"/>
                <p:cNvGrpSpPr/>
                <p:nvPr/>
              </p:nvGrpSpPr>
              <p:grpSpPr>
                <a:xfrm>
                  <a:off x="439489" y="2382978"/>
                  <a:ext cx="4653372" cy="284022"/>
                  <a:chOff x="439489" y="2382978"/>
                  <a:chExt cx="4653372" cy="259098"/>
                </a:xfrm>
              </p:grpSpPr>
              <p:sp>
                <p:nvSpPr>
                  <p:cNvPr id="51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439489" y="2382978"/>
                    <a:ext cx="1965453" cy="2590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Direct materials used 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52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4419600" y="2382978"/>
                    <a:ext cx="673261" cy="15442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$171,900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grpSp>
              <p:nvGrpSpPr>
                <p:cNvPr id="7" name="Group 6"/>
                <p:cNvGrpSpPr/>
                <p:nvPr/>
              </p:nvGrpSpPr>
              <p:grpSpPr>
                <a:xfrm>
                  <a:off x="270667" y="482350"/>
                  <a:ext cx="4970230" cy="4905998"/>
                  <a:chOff x="270667" y="482350"/>
                  <a:chExt cx="4970230" cy="4905998"/>
                </a:xfrm>
              </p:grpSpPr>
              <p:grpSp>
                <p:nvGrpSpPr>
                  <p:cNvPr id="5" name="Group 4"/>
                  <p:cNvGrpSpPr/>
                  <p:nvPr/>
                </p:nvGrpSpPr>
                <p:grpSpPr>
                  <a:xfrm>
                    <a:off x="275701" y="482350"/>
                    <a:ext cx="4965196" cy="2072787"/>
                    <a:chOff x="275701" y="482350"/>
                    <a:chExt cx="4965196" cy="2072787"/>
                  </a:xfrm>
                </p:grpSpPr>
                <p:grpSp>
                  <p:nvGrpSpPr>
                    <p:cNvPr id="3" name="Group 2"/>
                    <p:cNvGrpSpPr/>
                    <p:nvPr/>
                  </p:nvGrpSpPr>
                  <p:grpSpPr>
                    <a:xfrm>
                      <a:off x="281222" y="482350"/>
                      <a:ext cx="4946758" cy="683078"/>
                      <a:chOff x="281222" y="482350"/>
                      <a:chExt cx="4946758" cy="683078"/>
                    </a:xfrm>
                  </p:grpSpPr>
                  <p:grpSp>
                    <p:nvGrpSpPr>
                      <p:cNvPr id="2" name="Group 249"/>
                      <p:cNvGrpSpPr/>
                      <p:nvPr/>
                    </p:nvGrpSpPr>
                    <p:grpSpPr>
                      <a:xfrm>
                        <a:off x="281222" y="482350"/>
                        <a:ext cx="4946758" cy="683078"/>
                        <a:chOff x="708258" y="482350"/>
                        <a:chExt cx="4946758" cy="683078"/>
                      </a:xfr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p:grpSpPr>
                    <p:sp>
                      <p:nvSpPr>
                        <p:cNvPr id="1029" name="Rectangle 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08258" y="482350"/>
                          <a:ext cx="4946758" cy="223767"/>
                        </a:xfrm>
                        <a:prstGeom prst="rect">
                          <a:avLst/>
                        </a:prstGeom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30" name="Rectangle 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08258" y="706116"/>
                          <a:ext cx="4946758" cy="235544"/>
                        </a:xfrm>
                        <a:prstGeom prst="rect">
                          <a:avLst/>
                        </a:prstGeom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31" name="Rectangle 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08258" y="941661"/>
                          <a:ext cx="4946758" cy="223767"/>
                        </a:xfrm>
                        <a:prstGeom prst="rect">
                          <a:avLst/>
                        </a:prstGeom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n w="9525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116" name="Rectangle 9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00722" y="509830"/>
                          <a:ext cx="461665" cy="169277"/>
                        </a:xfrm>
                        <a:prstGeom prst="rect">
                          <a:avLst/>
                        </a:prstGeom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Shanta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117" name="Rectangle 9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19066" y="509830"/>
                          <a:ext cx="894392" cy="259098"/>
                        </a:xfrm>
                        <a:prstGeom prst="rect">
                          <a:avLst/>
                        </a:prstGeom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Company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118" name="Rectangle 9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191549" y="739485"/>
                          <a:ext cx="2252542" cy="259098"/>
                        </a:xfrm>
                        <a:prstGeom prst="rect">
                          <a:avLst/>
                        </a:prstGeom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Manufacturing Statement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1119" name="Rectangle 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44922" y="967177"/>
                        <a:ext cx="2441374" cy="1692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For Year Ended December 31, </a:t>
                        </a: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2013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</p:grpSp>
                <p:grpSp>
                  <p:nvGrpSpPr>
                    <p:cNvPr id="50" name="Group 49"/>
                    <p:cNvGrpSpPr/>
                    <p:nvPr/>
                  </p:nvGrpSpPr>
                  <p:grpSpPr>
                    <a:xfrm>
                      <a:off x="275701" y="1165427"/>
                      <a:ext cx="4965196" cy="1389710"/>
                      <a:chOff x="275701" y="1165427"/>
                      <a:chExt cx="4965196" cy="1389710"/>
                    </a:xfrm>
                  </p:grpSpPr>
                  <p:sp>
                    <p:nvSpPr>
                      <p:cNvPr id="48" name="Rectangle 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34840" y="1173480"/>
                        <a:ext cx="806057" cy="223767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" name="Rectangle 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42360" y="1173480"/>
                        <a:ext cx="806057" cy="223767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7" name="Rectangle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800" y="1173480"/>
                        <a:ext cx="3334645" cy="223767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93" name="Rectangle 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701" y="1165427"/>
                        <a:ext cx="4957800" cy="11777"/>
                      </a:xfrm>
                      <a:prstGeom prst="rect">
                        <a:avLst/>
                      </a:prstGeom>
                      <a:solidFill>
                        <a:srgbClr val="A5B592"/>
                      </a:solidFill>
                      <a:ln w="0" cap="flat">
                        <a:solidFill>
                          <a:srgbClr val="A5B59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12" name="Group 250"/>
                      <p:cNvGrpSpPr/>
                      <p:nvPr/>
                    </p:nvGrpSpPr>
                    <p:grpSpPr>
                      <a:xfrm>
                        <a:off x="275701" y="1194870"/>
                        <a:ext cx="4957800" cy="1360267"/>
                        <a:chOff x="702737" y="1194870"/>
                        <a:chExt cx="4957800" cy="1360267"/>
                      </a:xfrm>
                    </p:grpSpPr>
                    <p:sp>
                      <p:nvSpPr>
                        <p:cNvPr id="13" name="Rectangle 1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08258" y="1400971"/>
                          <a:ext cx="3334645" cy="223767"/>
                        </a:xfrm>
                        <a:prstGeom prst="rect">
                          <a:avLst/>
                        </a:prstGeom>
                        <a:solidFill>
                          <a:srgbClr val="E1E5DC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4" name="Rectangle 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042903" y="1400971"/>
                          <a:ext cx="806057" cy="223767"/>
                        </a:xfrm>
                        <a:prstGeom prst="rect">
                          <a:avLst/>
                        </a:prstGeom>
                        <a:solidFill>
                          <a:srgbClr val="E1E5DC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5" name="Rectangle 1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848959" y="1400971"/>
                          <a:ext cx="806057" cy="223767"/>
                        </a:xfrm>
                        <a:prstGeom prst="rect">
                          <a:avLst/>
                        </a:prstGeom>
                        <a:solidFill>
                          <a:srgbClr val="E1E5DC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6" name="Rectangle 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08258" y="1624738"/>
                          <a:ext cx="3334645" cy="223767"/>
                        </a:xfrm>
                        <a:prstGeom prst="rect">
                          <a:avLst/>
                        </a:prstGeom>
                        <a:solidFill>
                          <a:srgbClr val="F0F3EE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7" name="Rectangle 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042903" y="1624738"/>
                          <a:ext cx="806057" cy="223767"/>
                        </a:xfrm>
                        <a:prstGeom prst="rect">
                          <a:avLst/>
                        </a:prstGeom>
                        <a:solidFill>
                          <a:srgbClr val="F0F3EE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8" name="Rectangle 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848959" y="1624738"/>
                          <a:ext cx="806057" cy="223767"/>
                        </a:xfrm>
                        <a:prstGeom prst="rect">
                          <a:avLst/>
                        </a:prstGeom>
                        <a:solidFill>
                          <a:srgbClr val="F0F3EE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9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08258" y="1848505"/>
                          <a:ext cx="3334645" cy="235544"/>
                        </a:xfrm>
                        <a:prstGeom prst="rect">
                          <a:avLst/>
                        </a:prstGeom>
                        <a:solidFill>
                          <a:srgbClr val="E1E5DC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" name="Rectangl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042903" y="1848505"/>
                          <a:ext cx="806057" cy="235544"/>
                        </a:xfrm>
                        <a:prstGeom prst="rect">
                          <a:avLst/>
                        </a:prstGeom>
                        <a:solidFill>
                          <a:srgbClr val="E1E5DC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1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848959" y="1848505"/>
                          <a:ext cx="806057" cy="235544"/>
                        </a:xfrm>
                        <a:prstGeom prst="rect">
                          <a:avLst/>
                        </a:prstGeom>
                        <a:solidFill>
                          <a:srgbClr val="E1E5DC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2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08258" y="2084049"/>
                          <a:ext cx="3334645" cy="223767"/>
                        </a:xfrm>
                        <a:prstGeom prst="rect">
                          <a:avLst/>
                        </a:prstGeom>
                        <a:solidFill>
                          <a:srgbClr val="F0F3EE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" name="Rectangle 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042903" y="2084049"/>
                          <a:ext cx="806057" cy="223767"/>
                        </a:xfrm>
                        <a:prstGeom prst="rect">
                          <a:avLst/>
                        </a:prstGeom>
                        <a:solidFill>
                          <a:srgbClr val="F0F3EE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4" name="Rectangle 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848959" y="2084049"/>
                          <a:ext cx="806057" cy="223767"/>
                        </a:xfrm>
                        <a:prstGeom prst="rect">
                          <a:avLst/>
                        </a:prstGeom>
                        <a:solidFill>
                          <a:srgbClr val="F0F3EE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5" name="Rectangle 2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08258" y="2307816"/>
                          <a:ext cx="3334645" cy="235544"/>
                        </a:xfrm>
                        <a:prstGeom prst="rect">
                          <a:avLst/>
                        </a:prstGeom>
                        <a:solidFill>
                          <a:srgbClr val="E1E5DC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6" name="Rectangle 2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042903" y="2307816"/>
                          <a:ext cx="806057" cy="235544"/>
                        </a:xfrm>
                        <a:prstGeom prst="rect">
                          <a:avLst/>
                        </a:prstGeom>
                        <a:solidFill>
                          <a:srgbClr val="E1E5DC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" name="Rectangle 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789213" y="2296038"/>
                          <a:ext cx="865803" cy="247322"/>
                        </a:xfrm>
                        <a:prstGeom prst="rect">
                          <a:avLst/>
                        </a:prstGeom>
                        <a:solidFill>
                          <a:srgbClr val="E1E5DC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r>
                            <a:rPr lang="en-US" sz="1100" dirty="0" smtClean="0"/>
                            <a:t>$169,900</a:t>
                          </a:r>
                          <a:endParaRPr lang="en-US" sz="1100" dirty="0"/>
                        </a:p>
                      </p:txBody>
                    </p:sp>
                    <p:sp>
                      <p:nvSpPr>
                        <p:cNvPr id="28" name="Rectangle 7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02737" y="1400971"/>
                          <a:ext cx="4957800" cy="11777"/>
                        </a:xfrm>
                        <a:prstGeom prst="rect">
                          <a:avLst/>
                        </a:prstGeom>
                        <a:solidFill>
                          <a:srgbClr val="A5B592"/>
                        </a:solidFill>
                        <a:ln w="0" cap="flat">
                          <a:solidFill>
                            <a:srgbClr val="A5B592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9" name="Rectangle 7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02737" y="1624738"/>
                          <a:ext cx="4957800" cy="11777"/>
                        </a:xfrm>
                        <a:prstGeom prst="rect">
                          <a:avLst/>
                        </a:prstGeom>
                        <a:solidFill>
                          <a:srgbClr val="A5B592"/>
                        </a:solidFill>
                        <a:ln w="0" cap="flat">
                          <a:solidFill>
                            <a:srgbClr val="A5B592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0" name="Rectangle 7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02737" y="1848505"/>
                          <a:ext cx="4957800" cy="11777"/>
                        </a:xfrm>
                        <a:prstGeom prst="rect">
                          <a:avLst/>
                        </a:prstGeom>
                        <a:solidFill>
                          <a:srgbClr val="A5B592"/>
                        </a:solidFill>
                        <a:ln w="0" cap="flat">
                          <a:solidFill>
                            <a:srgbClr val="A5B592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1" name="Rectangle 7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02737" y="2084049"/>
                          <a:ext cx="4957800" cy="11777"/>
                        </a:xfrm>
                        <a:prstGeom prst="rect">
                          <a:avLst/>
                        </a:prstGeom>
                        <a:solidFill>
                          <a:srgbClr val="A5B592"/>
                        </a:solidFill>
                        <a:ln w="0" cap="flat">
                          <a:solidFill>
                            <a:srgbClr val="A5B592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2" name="Rectangle 7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02737" y="2307816"/>
                          <a:ext cx="4957800" cy="11777"/>
                        </a:xfrm>
                        <a:prstGeom prst="rect">
                          <a:avLst/>
                        </a:prstGeom>
                        <a:solidFill>
                          <a:srgbClr val="A5B592"/>
                        </a:solidFill>
                        <a:ln w="0" cap="flat">
                          <a:solidFill>
                            <a:srgbClr val="A5B592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3" name="Rectangle 7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02737" y="2543360"/>
                          <a:ext cx="4957800" cy="11777"/>
                        </a:xfrm>
                        <a:prstGeom prst="rect">
                          <a:avLst/>
                        </a:prstGeom>
                        <a:solidFill>
                          <a:srgbClr val="A5B592"/>
                        </a:solidFill>
                        <a:ln w="0" cap="flat">
                          <a:solidFill>
                            <a:srgbClr val="A5B592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4" name="Rectangle 9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2980" y="1194870"/>
                          <a:ext cx="1435443" cy="25909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Direct Materials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35" name="Rectangle 9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6525" y="1424526"/>
                          <a:ext cx="3058598" cy="25909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Beginning raw materials inventory 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36" name="Rectangle 9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47178" y="1424526"/>
                          <a:ext cx="583493" cy="16927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$</a:t>
                          </a: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37,000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37" name="Rectangle 9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6525" y="1652218"/>
                          <a:ext cx="2263584" cy="25909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Raw materials purchases 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38" name="Rectangle 10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160836" y="1652218"/>
                          <a:ext cx="628377" cy="16927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 </a:t>
                          </a: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175,600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39" name="Rectangle 10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41656" y="1834764"/>
                          <a:ext cx="596261" cy="11777"/>
                        </a:xfrm>
                        <a:prstGeom prst="rect">
                          <a:avLst/>
                        </a:prstGeom>
                        <a:solidFill>
                          <a:srgbClr val="00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40" name="Rectangle 10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6525" y="1879911"/>
                          <a:ext cx="2793593" cy="25909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Raw materials available for use 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1" name="Rectangle 10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47178" y="1879911"/>
                          <a:ext cx="583493" cy="16927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212,600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2" name="Rectangle 10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6525" y="2109566"/>
                          <a:ext cx="3224226" cy="25909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Less ending raw materials inventory 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3" name="Rectangle 10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47178" y="2109566"/>
                          <a:ext cx="493725" cy="16927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42,700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4" name="Rectangle 10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41656" y="2292113"/>
                          <a:ext cx="596261" cy="11777"/>
                        </a:xfrm>
                        <a:prstGeom prst="rect">
                          <a:avLst/>
                        </a:prstGeom>
                        <a:solidFill>
                          <a:srgbClr val="00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  <p:grpSp>
                <p:nvGrpSpPr>
                  <p:cNvPr id="306" name="Group 305"/>
                  <p:cNvGrpSpPr/>
                  <p:nvPr/>
                </p:nvGrpSpPr>
                <p:grpSpPr>
                  <a:xfrm>
                    <a:off x="270667" y="4191000"/>
                    <a:ext cx="4957800" cy="1197348"/>
                    <a:chOff x="275701" y="4368826"/>
                    <a:chExt cx="4957800" cy="1197348"/>
                  </a:xfrm>
                </p:grpSpPr>
                <p:sp>
                  <p:nvSpPr>
                    <p:cNvPr id="307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222" y="4816359"/>
                      <a:ext cx="3334645" cy="235544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308" name="Group 144"/>
                    <p:cNvGrpSpPr/>
                    <p:nvPr/>
                  </p:nvGrpSpPr>
                  <p:grpSpPr>
                    <a:xfrm>
                      <a:off x="275701" y="4368826"/>
                      <a:ext cx="4957800" cy="1197348"/>
                      <a:chOff x="275701" y="4368826"/>
                      <a:chExt cx="4957800" cy="1197348"/>
                    </a:xfrm>
                  </p:grpSpPr>
                  <p:sp>
                    <p:nvSpPr>
                      <p:cNvPr id="309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222" y="4592593"/>
                        <a:ext cx="3334645" cy="223767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15867" y="4592593"/>
                        <a:ext cx="806057" cy="223767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1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21923" y="4592593"/>
                        <a:ext cx="806057" cy="223767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2" name="Rectangle 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701" y="4592593"/>
                        <a:ext cx="4957800" cy="11777"/>
                      </a:xfrm>
                      <a:prstGeom prst="rect">
                        <a:avLst/>
                      </a:prstGeom>
                      <a:solidFill>
                        <a:srgbClr val="A5B592"/>
                      </a:solidFill>
                      <a:ln w="0" cap="flat">
                        <a:solidFill>
                          <a:srgbClr val="A5B59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313" name="Group 142"/>
                      <p:cNvGrpSpPr/>
                      <p:nvPr/>
                    </p:nvGrpSpPr>
                    <p:grpSpPr>
                      <a:xfrm>
                        <a:off x="281222" y="4368826"/>
                        <a:ext cx="4946758" cy="282652"/>
                        <a:chOff x="281222" y="4368826"/>
                        <a:chExt cx="4946758" cy="282652"/>
                      </a:xfrm>
                    </p:grpSpPr>
                    <p:sp>
                      <p:nvSpPr>
                        <p:cNvPr id="337" name="Rectangle 5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421923" y="4368826"/>
                          <a:ext cx="806057" cy="223767"/>
                        </a:xfrm>
                        <a:prstGeom prst="rect">
                          <a:avLst/>
                        </a:prstGeom>
                        <a:solidFill>
                          <a:srgbClr val="F0F3EE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338" name="Group 141"/>
                        <p:cNvGrpSpPr/>
                        <p:nvPr/>
                      </p:nvGrpSpPr>
                      <p:grpSpPr>
                        <a:xfrm>
                          <a:off x="281222" y="4368826"/>
                          <a:ext cx="4816210" cy="282652"/>
                          <a:chOff x="281222" y="4368826"/>
                          <a:chExt cx="4816210" cy="282652"/>
                        </a:xfrm>
                      </p:grpSpPr>
                      <p:sp>
                        <p:nvSpPr>
                          <p:cNvPr id="339" name="Rectangle 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81222" y="4368826"/>
                            <a:ext cx="3334645" cy="223767"/>
                          </a:xfrm>
                          <a:prstGeom prst="rect">
                            <a:avLst/>
                          </a:prstGeom>
                          <a:solidFill>
                            <a:srgbClr val="F0F3EE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340" name="Rectangle 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615867" y="4368826"/>
                            <a:ext cx="806057" cy="223767"/>
                          </a:xfrm>
                          <a:prstGeom prst="rect">
                            <a:avLst/>
                          </a:prstGeom>
                          <a:solidFill>
                            <a:srgbClr val="F0F3EE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341" name="Rectangle 1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95944" y="4392380"/>
                            <a:ext cx="2396086" cy="259098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none" lIns="0" tIns="0" rIns="0" bIns="0" numCol="1" anchor="t" anchorCtr="0" compatLnSpc="1">
                            <a:prstTxWarp prst="textNoShape">
                              <a:avLst/>
                            </a:prstTxWarp>
                            <a:spAutoFit/>
                          </a:bodyPr>
                          <a:lstStyle/>
                          <a:p>
                            <a:pPr marL="0" marR="0" lvl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US" sz="11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latin typeface="Lucida Sans Unicode" pitchFamily="34" charset="0"/>
                              </a:rPr>
                              <a:t>Total manufacturing costs </a:t>
                            </a:r>
                            <a:endPara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</a:endParaRPr>
                          </a:p>
                        </p:txBody>
                      </p:sp>
                      <p:sp>
                        <p:nvSpPr>
                          <p:cNvPr id="342" name="Rectangle 1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513939" y="4392380"/>
                            <a:ext cx="583493" cy="169277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none" lIns="0" tIns="0" rIns="0" bIns="0" numCol="1" anchor="t" anchorCtr="0" compatLnSpc="1">
                            <a:prstTxWarp prst="textNoShape">
                              <a:avLst/>
                            </a:prstTxWarp>
                            <a:spAutoFit/>
                          </a:bodyPr>
                          <a:lstStyle/>
                          <a:p>
                            <a:pPr marL="0" marR="0" lvl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US" sz="11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latin typeface="Lucida Sans Unicode" pitchFamily="34" charset="0"/>
                              </a:rPr>
                              <a:t>533,990</a:t>
                            </a:r>
                            <a:endPara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</a:endParaRPr>
                          </a:p>
                        </p:txBody>
                      </p:sp>
                    </p:grpSp>
                  </p:grpSp>
                  <p:sp>
                    <p:nvSpPr>
                      <p:cNvPr id="314" name="Rectangle 1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944" y="4622035"/>
                        <a:ext cx="3367771" cy="25909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Beginning goods in process inventory 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315" name="Rectangle 1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24358" y="4622035"/>
                        <a:ext cx="493725" cy="1692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53,900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316" name="Rectangl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15867" y="4816359"/>
                        <a:ext cx="806057" cy="235544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7" name="Rectangl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21923" y="4816359"/>
                        <a:ext cx="806057" cy="235544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8" name="Rectangle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222" y="5051903"/>
                        <a:ext cx="3334645" cy="223767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9" name="Rectangle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15867" y="5051903"/>
                        <a:ext cx="806057" cy="223767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0" name="Rectangle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21923" y="5051903"/>
                        <a:ext cx="806057" cy="223767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1" name="Rectangle 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222" y="5275670"/>
                        <a:ext cx="3334645" cy="235544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2" name="Rectangle 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15867" y="5275670"/>
                        <a:ext cx="806057" cy="235544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3" name="Rectangle 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21923" y="5275670"/>
                        <a:ext cx="806057" cy="235544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4" name="Rectangle 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701" y="4816359"/>
                        <a:ext cx="4957800" cy="11777"/>
                      </a:xfrm>
                      <a:prstGeom prst="rect">
                        <a:avLst/>
                      </a:prstGeom>
                      <a:solidFill>
                        <a:srgbClr val="A5B592"/>
                      </a:solidFill>
                      <a:ln w="0" cap="flat">
                        <a:solidFill>
                          <a:srgbClr val="A5B59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5" name="Rectangle 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701" y="5051903"/>
                        <a:ext cx="4957800" cy="11777"/>
                      </a:xfrm>
                      <a:prstGeom prst="rect">
                        <a:avLst/>
                      </a:prstGeom>
                      <a:solidFill>
                        <a:srgbClr val="A5B592"/>
                      </a:solidFill>
                      <a:ln w="0" cap="flat">
                        <a:solidFill>
                          <a:srgbClr val="A5B59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6" name="Rectangle 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701" y="5275670"/>
                        <a:ext cx="4957800" cy="11777"/>
                      </a:xfrm>
                      <a:prstGeom prst="rect">
                        <a:avLst/>
                      </a:prstGeom>
                      <a:solidFill>
                        <a:srgbClr val="A5B592"/>
                      </a:solidFill>
                      <a:ln w="0" cap="flat">
                        <a:solidFill>
                          <a:srgbClr val="A5B59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7" name="Rectangle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701" y="5511214"/>
                        <a:ext cx="4957800" cy="11777"/>
                      </a:xfrm>
                      <a:prstGeom prst="rect">
                        <a:avLst/>
                      </a:prstGeom>
                      <a:solidFill>
                        <a:srgbClr val="A5B592"/>
                      </a:solidFill>
                      <a:ln w="0" cap="flat">
                        <a:solidFill>
                          <a:srgbClr val="A5B59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8" name="Rectangle 1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18837" y="4804582"/>
                        <a:ext cx="596261" cy="11777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9" name="Rectangle 1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944" y="4849728"/>
                        <a:ext cx="2738384" cy="25909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Total cost of goods in process 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330" name="Rectangle 1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13939" y="4849728"/>
                        <a:ext cx="583493" cy="1692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575,890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331" name="Rectangle 1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944" y="5079384"/>
                        <a:ext cx="3533399" cy="25713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Less ending goods in process inventory 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332" name="Rectangle 1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24358" y="5079384"/>
                        <a:ext cx="493725" cy="1692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lang="en-US" sz="1100" dirty="0" smtClean="0">
                            <a:solidFill>
                              <a:srgbClr val="000000"/>
                            </a:solidFill>
                            <a:latin typeface="Lucida Sans Unicode" pitchFamily="34" charset="0"/>
                          </a:rPr>
                          <a:t>41</a:t>
                        </a: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,500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333" name="Rectangle 1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18837" y="5261930"/>
                        <a:ext cx="596261" cy="11777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34" name="Rectangle 1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944" y="5307076"/>
                        <a:ext cx="2594840" cy="25909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Cost of goods manufactured 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335" name="Rectangle 1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36646" y="5307076"/>
                        <a:ext cx="673261" cy="1692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$</a:t>
                        </a: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534,390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336" name="Freeform 140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4431126" y="5477845"/>
                        <a:ext cx="783973" cy="235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426" y="0"/>
                          </a:cxn>
                          <a:cxn ang="0">
                            <a:pos x="426" y="6"/>
                          </a:cxn>
                          <a:cxn ang="0">
                            <a:pos x="0" y="6"/>
                          </a:cxn>
                          <a:cxn ang="0">
                            <a:pos x="0" y="0"/>
                          </a:cxn>
                          <a:cxn ang="0">
                            <a:pos x="0" y="6"/>
                          </a:cxn>
                          <a:cxn ang="0">
                            <a:pos x="426" y="6"/>
                          </a:cxn>
                          <a:cxn ang="0">
                            <a:pos x="426" y="12"/>
                          </a:cxn>
                          <a:cxn ang="0">
                            <a:pos x="0" y="12"/>
                          </a:cxn>
                          <a:cxn ang="0">
                            <a:pos x="0" y="6"/>
                          </a:cxn>
                        </a:cxnLst>
                        <a:rect l="0" t="0" r="r" b="b"/>
                        <a:pathLst>
                          <a:path w="426" h="12">
                            <a:moveTo>
                              <a:pt x="0" y="0"/>
                            </a:moveTo>
                            <a:lnTo>
                              <a:pt x="426" y="0"/>
                            </a:lnTo>
                            <a:lnTo>
                              <a:pt x="426" y="6"/>
                            </a:lnTo>
                            <a:lnTo>
                              <a:pt x="0" y="6"/>
                            </a:lnTo>
                            <a:lnTo>
                              <a:pt x="0" y="0"/>
                            </a:lnTo>
                            <a:close/>
                            <a:moveTo>
                              <a:pt x="0" y="6"/>
                            </a:moveTo>
                            <a:lnTo>
                              <a:pt x="426" y="6"/>
                            </a:lnTo>
                            <a:lnTo>
                              <a:pt x="426" y="12"/>
                            </a:lnTo>
                            <a:lnTo>
                              <a:pt x="0" y="12"/>
                            </a:lnTo>
                            <a:lnTo>
                              <a:pt x="0" y="6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" name="Group 5"/>
                  <p:cNvGrpSpPr/>
                  <p:nvPr/>
                </p:nvGrpSpPr>
                <p:grpSpPr>
                  <a:xfrm>
                    <a:off x="274320" y="2804160"/>
                    <a:ext cx="4957800" cy="1615440"/>
                    <a:chOff x="274320" y="2804160"/>
                    <a:chExt cx="4957800" cy="1615440"/>
                  </a:xfrm>
                </p:grpSpPr>
                <p:grpSp>
                  <p:nvGrpSpPr>
                    <p:cNvPr id="192" name="Group 191"/>
                    <p:cNvGrpSpPr/>
                    <p:nvPr/>
                  </p:nvGrpSpPr>
                  <p:grpSpPr>
                    <a:xfrm>
                      <a:off x="274320" y="2804160"/>
                      <a:ext cx="4957800" cy="1615440"/>
                      <a:chOff x="275701" y="2767127"/>
                      <a:chExt cx="4957800" cy="1615440"/>
                    </a:xfrm>
                  </p:grpSpPr>
                  <p:grpSp>
                    <p:nvGrpSpPr>
                      <p:cNvPr id="193" name="Group 140"/>
                      <p:cNvGrpSpPr/>
                      <p:nvPr/>
                    </p:nvGrpSpPr>
                    <p:grpSpPr>
                      <a:xfrm>
                        <a:off x="275701" y="2767127"/>
                        <a:ext cx="4957800" cy="1615440"/>
                        <a:chOff x="275701" y="2767127"/>
                        <a:chExt cx="4957800" cy="1615440"/>
                      </a:xfrm>
                    </p:grpSpPr>
                    <p:sp>
                      <p:nvSpPr>
                        <p:cNvPr id="197" name="Rectangle 2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1222" y="2767127"/>
                          <a:ext cx="3334645" cy="223767"/>
                        </a:xfrm>
                        <a:prstGeom prst="rect">
                          <a:avLst/>
                        </a:prstGeom>
                        <a:solidFill>
                          <a:srgbClr val="E1E5DC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98" name="Rectangle 3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615867" y="2767127"/>
                          <a:ext cx="806057" cy="223767"/>
                        </a:xfrm>
                        <a:prstGeom prst="rect">
                          <a:avLst/>
                        </a:prstGeom>
                        <a:solidFill>
                          <a:srgbClr val="E1E5DC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99" name="Rectangle 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421923" y="2767127"/>
                          <a:ext cx="806057" cy="223767"/>
                        </a:xfrm>
                        <a:prstGeom prst="rect">
                          <a:avLst/>
                        </a:prstGeom>
                        <a:solidFill>
                          <a:srgbClr val="E1E5DC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3" name="Rectangle 7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5701" y="2767127"/>
                          <a:ext cx="4957800" cy="11777"/>
                        </a:xfrm>
                        <a:prstGeom prst="rect">
                          <a:avLst/>
                        </a:prstGeom>
                        <a:solidFill>
                          <a:srgbClr val="A5B592"/>
                        </a:solidFill>
                        <a:ln w="0" cap="flat">
                          <a:solidFill>
                            <a:srgbClr val="A5B592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4" name="Rectangle 8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5701" y="4370790"/>
                          <a:ext cx="4957800" cy="11777"/>
                        </a:xfrm>
                        <a:prstGeom prst="rect">
                          <a:avLst/>
                        </a:prstGeom>
                        <a:solidFill>
                          <a:srgbClr val="A5B592"/>
                        </a:solidFill>
                        <a:ln w="0" cap="flat">
                          <a:solidFill>
                            <a:srgbClr val="A5B592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5" name="Rectangle 11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5944" y="2794607"/>
                          <a:ext cx="1578988" cy="25909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Factory Overhead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06" name="Rectangle 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1222" y="2990893"/>
                          <a:ext cx="3334645" cy="235544"/>
                        </a:xfrm>
                        <a:prstGeom prst="rect">
                          <a:avLst/>
                        </a:prstGeom>
                        <a:solidFill>
                          <a:srgbClr val="F0F3EE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7" name="Rectangle 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615867" y="2990893"/>
                          <a:ext cx="806057" cy="235544"/>
                        </a:xfrm>
                        <a:prstGeom prst="rect">
                          <a:avLst/>
                        </a:prstGeom>
                        <a:solidFill>
                          <a:srgbClr val="F0F3EE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8" name="Rectangle 3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421923" y="2990893"/>
                          <a:ext cx="806057" cy="235544"/>
                        </a:xfrm>
                        <a:prstGeom prst="rect">
                          <a:avLst/>
                        </a:prstGeom>
                        <a:solidFill>
                          <a:srgbClr val="F0F3EE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9" name="Rectangle 3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1222" y="3226437"/>
                          <a:ext cx="3334645" cy="223767"/>
                        </a:xfrm>
                        <a:prstGeom prst="rect">
                          <a:avLst/>
                        </a:prstGeom>
                        <a:solidFill>
                          <a:srgbClr val="E1E5DC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10" name="Rectangle 3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615867" y="3226437"/>
                          <a:ext cx="806057" cy="223767"/>
                        </a:xfrm>
                        <a:prstGeom prst="rect">
                          <a:avLst/>
                        </a:prstGeom>
                        <a:solidFill>
                          <a:srgbClr val="E1E5DC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11" name="Rectangle 3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421923" y="3226437"/>
                          <a:ext cx="806057" cy="223767"/>
                        </a:xfrm>
                        <a:prstGeom prst="rect">
                          <a:avLst/>
                        </a:prstGeom>
                        <a:solidFill>
                          <a:srgbClr val="E1E5DC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12" name="Rectangle 3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1222" y="3450204"/>
                          <a:ext cx="3334645" cy="235544"/>
                        </a:xfrm>
                        <a:prstGeom prst="rect">
                          <a:avLst/>
                        </a:prstGeom>
                        <a:solidFill>
                          <a:srgbClr val="F0F3EE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13" name="Rectangle 3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615867" y="3450204"/>
                          <a:ext cx="806057" cy="235544"/>
                        </a:xfrm>
                        <a:prstGeom prst="rect">
                          <a:avLst/>
                        </a:prstGeom>
                        <a:solidFill>
                          <a:srgbClr val="F0F3EE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14" name="Rectangle 4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421923" y="3450204"/>
                          <a:ext cx="806057" cy="235544"/>
                        </a:xfrm>
                        <a:prstGeom prst="rect">
                          <a:avLst/>
                        </a:prstGeom>
                        <a:solidFill>
                          <a:srgbClr val="F0F3EE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15" name="Rectangle 4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1222" y="3685748"/>
                          <a:ext cx="3334645" cy="223767"/>
                        </a:xfrm>
                        <a:prstGeom prst="rect">
                          <a:avLst/>
                        </a:prstGeom>
                        <a:solidFill>
                          <a:srgbClr val="E1E5DC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16" name="Rectangle 4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615867" y="3685748"/>
                          <a:ext cx="806057" cy="223767"/>
                        </a:xfrm>
                        <a:prstGeom prst="rect">
                          <a:avLst/>
                        </a:prstGeom>
                        <a:solidFill>
                          <a:srgbClr val="E1E5DC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17" name="Rectangle 4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421923" y="3685748"/>
                          <a:ext cx="806057" cy="223767"/>
                        </a:xfrm>
                        <a:prstGeom prst="rect">
                          <a:avLst/>
                        </a:prstGeom>
                        <a:solidFill>
                          <a:srgbClr val="E1E5DC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18" name="Rectangle 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1221" y="3909515"/>
                          <a:ext cx="4338389" cy="223767"/>
                        </a:xfrm>
                        <a:prstGeom prst="rect">
                          <a:avLst/>
                        </a:prstGeom>
                        <a:solidFill>
                          <a:srgbClr val="F0F3EE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20" name="Rectangle 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421923" y="3909515"/>
                          <a:ext cx="806057" cy="223767"/>
                        </a:xfrm>
                        <a:prstGeom prst="rect">
                          <a:avLst/>
                        </a:prstGeom>
                        <a:solidFill>
                          <a:srgbClr val="F0F3EE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21" name="Rectangle 7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5701" y="2990893"/>
                          <a:ext cx="4957800" cy="11777"/>
                        </a:xfrm>
                        <a:prstGeom prst="rect">
                          <a:avLst/>
                        </a:prstGeom>
                        <a:solidFill>
                          <a:srgbClr val="A5B592"/>
                        </a:solidFill>
                        <a:ln w="0" cap="flat">
                          <a:solidFill>
                            <a:srgbClr val="A5B592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22" name="Rectangle 7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5701" y="3226437"/>
                          <a:ext cx="4957800" cy="11777"/>
                        </a:xfrm>
                        <a:prstGeom prst="rect">
                          <a:avLst/>
                        </a:prstGeom>
                        <a:solidFill>
                          <a:srgbClr val="A5B592"/>
                        </a:solidFill>
                        <a:ln w="0" cap="flat">
                          <a:solidFill>
                            <a:srgbClr val="A5B592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23" name="Rectangle 7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5701" y="3450204"/>
                          <a:ext cx="4957800" cy="11777"/>
                        </a:xfrm>
                        <a:prstGeom prst="rect">
                          <a:avLst/>
                        </a:prstGeom>
                        <a:solidFill>
                          <a:srgbClr val="A5B592"/>
                        </a:solidFill>
                        <a:ln w="0" cap="flat">
                          <a:solidFill>
                            <a:srgbClr val="A5B592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24" name="Rectangle 8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5701" y="3685748"/>
                          <a:ext cx="4957800" cy="11777"/>
                        </a:xfrm>
                        <a:prstGeom prst="rect">
                          <a:avLst/>
                        </a:prstGeom>
                        <a:solidFill>
                          <a:srgbClr val="A5B592"/>
                        </a:solidFill>
                        <a:ln w="0" cap="flat">
                          <a:solidFill>
                            <a:srgbClr val="A5B592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25" name="Rectangle 8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5701" y="3909515"/>
                          <a:ext cx="4957800" cy="11777"/>
                        </a:xfrm>
                        <a:prstGeom prst="rect">
                          <a:avLst/>
                        </a:prstGeom>
                        <a:solidFill>
                          <a:srgbClr val="A5B592"/>
                        </a:solidFill>
                        <a:ln w="0" cap="flat">
                          <a:solidFill>
                            <a:srgbClr val="A5B592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26" name="Rectangle 8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5701" y="4133282"/>
                          <a:ext cx="4957800" cy="11777"/>
                        </a:xfrm>
                        <a:prstGeom prst="rect">
                          <a:avLst/>
                        </a:prstGeom>
                        <a:solidFill>
                          <a:srgbClr val="A5B592"/>
                        </a:solidFill>
                        <a:ln w="0" cap="flat">
                          <a:solidFill>
                            <a:srgbClr val="A5B592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27" name="Rectangle 1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489" y="3022299"/>
                          <a:ext cx="2220160" cy="16927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Factory Computer Supplies Used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28" name="Rectangle 11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20142" y="3022299"/>
                          <a:ext cx="493725" cy="16927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17,840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29" name="Rectangle 1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489" y="3251954"/>
                          <a:ext cx="948978" cy="16927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Indirect Labor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30" name="Rectangle 1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20142" y="3251954"/>
                          <a:ext cx="493725" cy="16927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47,000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31" name="Rectangle 1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489" y="3479647"/>
                          <a:ext cx="1941237" cy="16927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Repairs</a:t>
                          </a:r>
                          <a:r>
                            <a:rPr kumimoji="0" lang="en-US" sz="1100" b="0" i="0" u="none" strike="noStrike" cap="none" normalizeH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 – Factory equipment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32" name="Rectangle 1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34656" y="3479647"/>
                          <a:ext cx="448841" cy="16927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 </a:t>
                          </a: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5,250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33" name="Rectangle 1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489" y="3707339"/>
                          <a:ext cx="1987724" cy="16927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Rent Cost of Factory Building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34" name="Rectangle 1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778723" y="3707339"/>
                          <a:ext cx="493725" cy="16927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Lucida Sans Unicode" pitchFamily="34" charset="0"/>
                            </a:rPr>
                            <a:t>57,000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35" name="Rectangle 1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489" y="3936995"/>
                          <a:ext cx="1941237" cy="16927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none" lIns="0" tIns="0" rIns="0" bIns="0" numCol="1" anchor="t" anchorCtr="0" compatLnSpc="1">
                          <a:prstTxWarp prst="textNoShape">
                            <a:avLst/>
                          </a:prstTxWarp>
                          <a:spAutoFit/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lang="en-US" sz="1100" dirty="0" smtClean="0">
                              <a:solidFill>
                                <a:srgbClr val="000000"/>
                              </a:solidFill>
                              <a:latin typeface="Lucida Sans Unicode" pitchFamily="34" charset="0"/>
                            </a:rPr>
                            <a:t>Total factory overhead costs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40" name="Rectangle 12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497181" y="4153967"/>
                          <a:ext cx="596261" cy="11777"/>
                        </a:xfrm>
                        <a:prstGeom prst="rect">
                          <a:avLst/>
                        </a:prstGeom>
                        <a:solidFill>
                          <a:srgbClr val="00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96" name="Rectangle 1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53482" y="3971069"/>
                        <a:ext cx="583493" cy="1692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127,090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</p:grpSp>
                <p:cxnSp>
                  <p:nvCxnSpPr>
                    <p:cNvPr id="4" name="Straight Connector 3"/>
                    <p:cNvCxnSpPr/>
                    <p:nvPr/>
                  </p:nvCxnSpPr>
                  <p:spPr>
                    <a:xfrm>
                      <a:off x="3777342" y="3946548"/>
                      <a:ext cx="58483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9" name="Group 148"/>
            <p:cNvGrpSpPr/>
            <p:nvPr/>
          </p:nvGrpSpPr>
          <p:grpSpPr>
            <a:xfrm>
              <a:off x="278756" y="4191000"/>
              <a:ext cx="4946758" cy="282652"/>
              <a:chOff x="281222" y="4368826"/>
              <a:chExt cx="4946758" cy="282652"/>
            </a:xfrm>
          </p:grpSpPr>
          <p:sp>
            <p:nvSpPr>
              <p:cNvPr id="150" name="Rectangle 52"/>
              <p:cNvSpPr>
                <a:spLocks noChangeArrowheads="1"/>
              </p:cNvSpPr>
              <p:nvPr/>
            </p:nvSpPr>
            <p:spPr bwMode="auto">
              <a:xfrm>
                <a:off x="4421923" y="4368826"/>
                <a:ext cx="806057" cy="223767"/>
              </a:xfrm>
              <a:prstGeom prst="rect">
                <a:avLst/>
              </a:prstGeom>
              <a:solidFill>
                <a:srgbClr val="F0F3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1" name="Group 141"/>
              <p:cNvGrpSpPr/>
              <p:nvPr/>
            </p:nvGrpSpPr>
            <p:grpSpPr>
              <a:xfrm>
                <a:off x="281222" y="4368826"/>
                <a:ext cx="4816210" cy="282652"/>
                <a:chOff x="281222" y="4368826"/>
                <a:chExt cx="4816210" cy="282652"/>
              </a:xfrm>
            </p:grpSpPr>
            <p:sp>
              <p:nvSpPr>
                <p:cNvPr id="152" name="Rectangle 50"/>
                <p:cNvSpPr>
                  <a:spLocks noChangeArrowheads="1"/>
                </p:cNvSpPr>
                <p:nvPr/>
              </p:nvSpPr>
              <p:spPr bwMode="auto">
                <a:xfrm>
                  <a:off x="281222" y="4368826"/>
                  <a:ext cx="3334645" cy="223767"/>
                </a:xfrm>
                <a:prstGeom prst="rect">
                  <a:avLst/>
                </a:prstGeom>
                <a:solidFill>
                  <a:srgbClr val="F0F3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Rectangle 51"/>
                <p:cNvSpPr>
                  <a:spLocks noChangeArrowheads="1"/>
                </p:cNvSpPr>
                <p:nvPr/>
              </p:nvSpPr>
              <p:spPr bwMode="auto">
                <a:xfrm>
                  <a:off x="3615867" y="4368826"/>
                  <a:ext cx="806057" cy="223767"/>
                </a:xfrm>
                <a:prstGeom prst="rect">
                  <a:avLst/>
                </a:prstGeom>
                <a:solidFill>
                  <a:srgbClr val="F0F3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Rectangle 128"/>
                <p:cNvSpPr>
                  <a:spLocks noChangeArrowheads="1"/>
                </p:cNvSpPr>
                <p:nvPr/>
              </p:nvSpPr>
              <p:spPr bwMode="auto">
                <a:xfrm>
                  <a:off x="295944" y="4392380"/>
                  <a:ext cx="2396086" cy="2590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Total manufacturing costs 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55" name="Rectangle 129"/>
                <p:cNvSpPr>
                  <a:spLocks noChangeArrowheads="1"/>
                </p:cNvSpPr>
                <p:nvPr/>
              </p:nvSpPr>
              <p:spPr bwMode="auto">
                <a:xfrm>
                  <a:off x="4513939" y="4392380"/>
                  <a:ext cx="583493" cy="169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521,990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98081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" grpId="0" animBg="1"/>
      <p:bldP spid="25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6096000" y="533400"/>
            <a:ext cx="2743200" cy="3505200"/>
          </a:xfrm>
          <a:prstGeom prst="roundRect">
            <a:avLst/>
          </a:prstGeom>
          <a:solidFill>
            <a:srgbClr val="A5B592">
              <a:alpha val="4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The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Cost of [Finished] Goods Manufactured </a:t>
            </a:r>
            <a:r>
              <a:rPr lang="en-US" sz="2200" b="1" dirty="0" smtClean="0"/>
              <a:t>feeds into the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Cost of Goods Sold </a:t>
            </a:r>
            <a:r>
              <a:rPr lang="en-US" sz="2200" b="1" dirty="0" smtClean="0"/>
              <a:t>reported on the income statement.</a:t>
            </a:r>
            <a:endParaRPr lang="en-US" sz="2200" b="1" dirty="0"/>
          </a:p>
        </p:txBody>
      </p:sp>
      <p:grpSp>
        <p:nvGrpSpPr>
          <p:cNvPr id="56" name="Group 55" descr="Cost of goods manufactured section of manufacturing statement."/>
          <p:cNvGrpSpPr/>
          <p:nvPr/>
        </p:nvGrpSpPr>
        <p:grpSpPr>
          <a:xfrm>
            <a:off x="259596" y="482350"/>
            <a:ext cx="4998204" cy="2146010"/>
            <a:chOff x="259596" y="482350"/>
            <a:chExt cx="4998204" cy="2146010"/>
          </a:xfrm>
        </p:grpSpPr>
        <p:grpSp>
          <p:nvGrpSpPr>
            <p:cNvPr id="55" name="Group 54"/>
            <p:cNvGrpSpPr/>
            <p:nvPr/>
          </p:nvGrpSpPr>
          <p:grpSpPr>
            <a:xfrm>
              <a:off x="259596" y="482350"/>
              <a:ext cx="4998204" cy="2146010"/>
              <a:chOff x="259596" y="482350"/>
              <a:chExt cx="4998204" cy="2146010"/>
            </a:xfrm>
          </p:grpSpPr>
          <p:grpSp>
            <p:nvGrpSpPr>
              <p:cNvPr id="46" name="Group 305"/>
              <p:cNvGrpSpPr/>
              <p:nvPr/>
            </p:nvGrpSpPr>
            <p:grpSpPr>
              <a:xfrm>
                <a:off x="259596" y="1431012"/>
                <a:ext cx="4998204" cy="1197348"/>
                <a:chOff x="275701" y="4368826"/>
                <a:chExt cx="4998204" cy="1197348"/>
              </a:xfrm>
            </p:grpSpPr>
            <p:sp>
              <p:nvSpPr>
                <p:cNvPr id="307" name="Rectangle 56"/>
                <p:cNvSpPr>
                  <a:spLocks noChangeArrowheads="1"/>
                </p:cNvSpPr>
                <p:nvPr/>
              </p:nvSpPr>
              <p:spPr bwMode="auto">
                <a:xfrm>
                  <a:off x="281222" y="4816359"/>
                  <a:ext cx="3334645" cy="235544"/>
                </a:xfrm>
                <a:prstGeom prst="rect">
                  <a:avLst/>
                </a:prstGeom>
                <a:solidFill>
                  <a:srgbClr val="F0F3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50" name="Group 144"/>
                <p:cNvGrpSpPr/>
                <p:nvPr/>
              </p:nvGrpSpPr>
              <p:grpSpPr>
                <a:xfrm>
                  <a:off x="275701" y="4368826"/>
                  <a:ext cx="4998204" cy="1197348"/>
                  <a:chOff x="275701" y="4368826"/>
                  <a:chExt cx="4998204" cy="1197348"/>
                </a:xfrm>
              </p:grpSpPr>
              <p:sp>
                <p:nvSpPr>
                  <p:cNvPr id="309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81222" y="4592593"/>
                    <a:ext cx="3334645" cy="223767"/>
                  </a:xfrm>
                  <a:prstGeom prst="rect">
                    <a:avLst/>
                  </a:prstGeom>
                  <a:solidFill>
                    <a:srgbClr val="E1E5D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0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615867" y="4592593"/>
                    <a:ext cx="806057" cy="223767"/>
                  </a:xfrm>
                  <a:prstGeom prst="rect">
                    <a:avLst/>
                  </a:prstGeom>
                  <a:solidFill>
                    <a:srgbClr val="E1E5D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1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4421923" y="4592593"/>
                    <a:ext cx="806057" cy="223767"/>
                  </a:xfrm>
                  <a:prstGeom prst="rect">
                    <a:avLst/>
                  </a:prstGeom>
                  <a:solidFill>
                    <a:srgbClr val="E1E5D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2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275701" y="4592593"/>
                    <a:ext cx="4957800" cy="11777"/>
                  </a:xfrm>
                  <a:prstGeom prst="rect">
                    <a:avLst/>
                  </a:prstGeom>
                  <a:solidFill>
                    <a:srgbClr val="A5B592"/>
                  </a:solidFill>
                  <a:ln w="0" cap="flat">
                    <a:solidFill>
                      <a:srgbClr val="A5B59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53" name="Group 142"/>
                  <p:cNvGrpSpPr/>
                  <p:nvPr/>
                </p:nvGrpSpPr>
                <p:grpSpPr>
                  <a:xfrm>
                    <a:off x="281222" y="4368826"/>
                    <a:ext cx="4992683" cy="282652"/>
                    <a:chOff x="281222" y="4368826"/>
                    <a:chExt cx="4992683" cy="282652"/>
                  </a:xfrm>
                </p:grpSpPr>
                <p:sp>
                  <p:nvSpPr>
                    <p:cNvPr id="337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21923" y="4368826"/>
                      <a:ext cx="806057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60" name="Group 141"/>
                    <p:cNvGrpSpPr/>
                    <p:nvPr/>
                  </p:nvGrpSpPr>
                  <p:grpSpPr>
                    <a:xfrm>
                      <a:off x="281222" y="4368826"/>
                      <a:ext cx="4992683" cy="282652"/>
                      <a:chOff x="281222" y="4368826"/>
                      <a:chExt cx="4992683" cy="282652"/>
                    </a:xfrm>
                  </p:grpSpPr>
                  <p:sp>
                    <p:nvSpPr>
                      <p:cNvPr id="339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222" y="4368826"/>
                        <a:ext cx="3334645" cy="223767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40" name="Rectangle 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15867" y="4368826"/>
                        <a:ext cx="806057" cy="223767"/>
                      </a:xfrm>
                      <a:prstGeom prst="rect">
                        <a:avLst/>
                      </a:prstGeom>
                      <a:solidFill>
                        <a:srgbClr val="F0F3EE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41" name="Rectangle 1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944" y="4392380"/>
                        <a:ext cx="2396086" cy="25909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Lucida Sans Unicode" pitchFamily="34" charset="0"/>
                          </a:rPr>
                          <a:t>Total manufacturing costs 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342" name="Rectangle 1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7344" y="4385614"/>
                        <a:ext cx="886561" cy="175780"/>
                      </a:xfrm>
                      <a:prstGeom prst="rect">
                        <a:avLst/>
                      </a:prstGeom>
                      <a:solidFill>
                        <a:srgbClr val="E1E5DC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r>
                          <a:rPr lang="en-US" sz="1100" dirty="0"/>
                          <a:t>521,090</a:t>
                        </a:r>
                      </a:p>
                    </p:txBody>
                  </p:sp>
                </p:grpSp>
              </p:grpSp>
              <p:sp>
                <p:nvSpPr>
                  <p:cNvPr id="314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295944" y="4622035"/>
                    <a:ext cx="3367771" cy="2590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Beginning goods in process inventory 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315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4624358" y="4622035"/>
                    <a:ext cx="493725" cy="1692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53,900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316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615867" y="4816359"/>
                    <a:ext cx="806057" cy="235544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7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4421923" y="4816359"/>
                    <a:ext cx="806057" cy="235544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8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281222" y="5051903"/>
                    <a:ext cx="3334645" cy="223767"/>
                  </a:xfrm>
                  <a:prstGeom prst="rect">
                    <a:avLst/>
                  </a:prstGeom>
                  <a:solidFill>
                    <a:srgbClr val="E1E5D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9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615867" y="5051903"/>
                    <a:ext cx="806057" cy="223767"/>
                  </a:xfrm>
                  <a:prstGeom prst="rect">
                    <a:avLst/>
                  </a:prstGeom>
                  <a:solidFill>
                    <a:srgbClr val="E1E5D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20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4421923" y="5051903"/>
                    <a:ext cx="806057" cy="223767"/>
                  </a:xfrm>
                  <a:prstGeom prst="rect">
                    <a:avLst/>
                  </a:prstGeom>
                  <a:solidFill>
                    <a:srgbClr val="E1E5D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21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281222" y="5275670"/>
                    <a:ext cx="3334645" cy="235544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22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3615867" y="5275670"/>
                    <a:ext cx="806057" cy="235544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23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4421923" y="5275670"/>
                    <a:ext cx="806057" cy="235544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24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275701" y="4816359"/>
                    <a:ext cx="4957800" cy="11777"/>
                  </a:xfrm>
                  <a:prstGeom prst="rect">
                    <a:avLst/>
                  </a:prstGeom>
                  <a:solidFill>
                    <a:srgbClr val="A5B592"/>
                  </a:solidFill>
                  <a:ln w="0" cap="flat">
                    <a:solidFill>
                      <a:srgbClr val="A5B59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25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275701" y="5051903"/>
                    <a:ext cx="4957800" cy="11777"/>
                  </a:xfrm>
                  <a:prstGeom prst="rect">
                    <a:avLst/>
                  </a:prstGeom>
                  <a:solidFill>
                    <a:srgbClr val="A5B592"/>
                  </a:solidFill>
                  <a:ln w="0" cap="flat">
                    <a:solidFill>
                      <a:srgbClr val="A5B59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26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275701" y="5275670"/>
                    <a:ext cx="4957800" cy="11777"/>
                  </a:xfrm>
                  <a:prstGeom prst="rect">
                    <a:avLst/>
                  </a:prstGeom>
                  <a:solidFill>
                    <a:srgbClr val="A5B592"/>
                  </a:solidFill>
                  <a:ln w="0" cap="flat">
                    <a:solidFill>
                      <a:srgbClr val="A5B59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27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275701" y="5511214"/>
                    <a:ext cx="4957800" cy="11777"/>
                  </a:xfrm>
                  <a:prstGeom prst="rect">
                    <a:avLst/>
                  </a:prstGeom>
                  <a:solidFill>
                    <a:srgbClr val="A5B592"/>
                  </a:solidFill>
                  <a:ln w="0" cap="flat">
                    <a:solidFill>
                      <a:srgbClr val="A5B59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28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4618837" y="4804582"/>
                    <a:ext cx="596261" cy="11777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29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295944" y="4849728"/>
                    <a:ext cx="2738384" cy="2590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Total cost of goods in process 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330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4513939" y="4849728"/>
                    <a:ext cx="583493" cy="1692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575,890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331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295944" y="5079384"/>
                    <a:ext cx="3533399" cy="257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Less ending goods in process inventory 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332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4624358" y="5079384"/>
                    <a:ext cx="493725" cy="1692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41,500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333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4618837" y="5261930"/>
                    <a:ext cx="596261" cy="11777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34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295944" y="5307076"/>
                    <a:ext cx="2594840" cy="2590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Cost of goods manufactured 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335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4436646" y="5307076"/>
                    <a:ext cx="673261" cy="1692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$534,390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336" name="Freeform 140"/>
                  <p:cNvSpPr>
                    <a:spLocks noEditPoints="1"/>
                  </p:cNvSpPr>
                  <p:nvPr/>
                </p:nvSpPr>
                <p:spPr bwMode="auto">
                  <a:xfrm>
                    <a:off x="4431126" y="5477845"/>
                    <a:ext cx="783973" cy="2355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26" y="0"/>
                      </a:cxn>
                      <a:cxn ang="0">
                        <a:pos x="426" y="6"/>
                      </a:cxn>
                      <a:cxn ang="0">
                        <a:pos x="0" y="6"/>
                      </a:cxn>
                      <a:cxn ang="0">
                        <a:pos x="0" y="0"/>
                      </a:cxn>
                      <a:cxn ang="0">
                        <a:pos x="0" y="6"/>
                      </a:cxn>
                      <a:cxn ang="0">
                        <a:pos x="426" y="6"/>
                      </a:cxn>
                      <a:cxn ang="0">
                        <a:pos x="426" y="12"/>
                      </a:cxn>
                      <a:cxn ang="0">
                        <a:pos x="0" y="12"/>
                      </a:cxn>
                      <a:cxn ang="0">
                        <a:pos x="0" y="6"/>
                      </a:cxn>
                    </a:cxnLst>
                    <a:rect l="0" t="0" r="r" b="b"/>
                    <a:pathLst>
                      <a:path w="426" h="12">
                        <a:moveTo>
                          <a:pt x="0" y="0"/>
                        </a:moveTo>
                        <a:lnTo>
                          <a:pt x="426" y="0"/>
                        </a:lnTo>
                        <a:lnTo>
                          <a:pt x="426" y="6"/>
                        </a:lnTo>
                        <a:lnTo>
                          <a:pt x="0" y="6"/>
                        </a:lnTo>
                        <a:lnTo>
                          <a:pt x="0" y="0"/>
                        </a:lnTo>
                        <a:close/>
                        <a:moveTo>
                          <a:pt x="0" y="6"/>
                        </a:moveTo>
                        <a:lnTo>
                          <a:pt x="426" y="6"/>
                        </a:lnTo>
                        <a:lnTo>
                          <a:pt x="426" y="12"/>
                        </a:lnTo>
                        <a:lnTo>
                          <a:pt x="0" y="12"/>
                        </a:lnTo>
                        <a:lnTo>
                          <a:pt x="0" y="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71" name="Group 170"/>
              <p:cNvGrpSpPr/>
              <p:nvPr/>
            </p:nvGrpSpPr>
            <p:grpSpPr>
              <a:xfrm>
                <a:off x="281222" y="482350"/>
                <a:ext cx="4946758" cy="683078"/>
                <a:chOff x="281222" y="482350"/>
                <a:chExt cx="4946758" cy="683078"/>
              </a:xfrm>
            </p:grpSpPr>
            <p:grpSp>
              <p:nvGrpSpPr>
                <p:cNvPr id="172" name="Group 249"/>
                <p:cNvGrpSpPr/>
                <p:nvPr/>
              </p:nvGrpSpPr>
              <p:grpSpPr>
                <a:xfrm>
                  <a:off x="281222" y="482350"/>
                  <a:ext cx="4946758" cy="683078"/>
                  <a:chOff x="708258" y="482350"/>
                  <a:chExt cx="4946758" cy="683078"/>
                </a:xfrm>
                <a:solidFill>
                  <a:schemeClr val="tx2">
                    <a:lumMod val="40000"/>
                    <a:lumOff val="60000"/>
                  </a:schemeClr>
                </a:solidFill>
              </p:grpSpPr>
              <p:sp>
                <p:nvSpPr>
                  <p:cNvPr id="174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708258" y="482350"/>
                    <a:ext cx="4946758" cy="223767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5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708258" y="706116"/>
                    <a:ext cx="4946758" cy="235544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6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708258" y="941661"/>
                    <a:ext cx="4946758" cy="223767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solidFill>
                      <a:schemeClr val="tx2">
                        <a:lumMod val="20000"/>
                        <a:lumOff val="8000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7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2500722" y="509830"/>
                    <a:ext cx="461665" cy="169277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Shanta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78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3119066" y="509830"/>
                    <a:ext cx="894392" cy="259098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Company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79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2191549" y="739485"/>
                    <a:ext cx="2252542" cy="259098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Manufacturing Statement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173" name="Rectangle 95"/>
                <p:cNvSpPr>
                  <a:spLocks noChangeArrowheads="1"/>
                </p:cNvSpPr>
                <p:nvPr/>
              </p:nvSpPr>
              <p:spPr bwMode="auto">
                <a:xfrm>
                  <a:off x="1344922" y="967177"/>
                  <a:ext cx="2441374" cy="169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For Year Ended December 31, </a:t>
                  </a: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2013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</p:grpSp>
        <p:sp>
          <p:nvSpPr>
            <p:cNvPr id="180" name="Rectangle 179"/>
            <p:cNvSpPr/>
            <p:nvPr/>
          </p:nvSpPr>
          <p:spPr>
            <a:xfrm>
              <a:off x="273804" y="1143000"/>
              <a:ext cx="4953000" cy="304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Group 247" descr="Line connecting cost of goods manufactured to cost of goods sold."/>
          <p:cNvGrpSpPr/>
          <p:nvPr/>
        </p:nvGrpSpPr>
        <p:grpSpPr>
          <a:xfrm>
            <a:off x="5181600" y="2438400"/>
            <a:ext cx="685800" cy="1525588"/>
            <a:chOff x="5181600" y="2438400"/>
            <a:chExt cx="685800" cy="1525588"/>
          </a:xfrm>
        </p:grpSpPr>
        <p:cxnSp>
          <p:nvCxnSpPr>
            <p:cNvPr id="242" name="Straight Connector 241"/>
            <p:cNvCxnSpPr/>
            <p:nvPr/>
          </p:nvCxnSpPr>
          <p:spPr>
            <a:xfrm>
              <a:off x="5181600" y="2438400"/>
              <a:ext cx="685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5105400" y="3200400"/>
              <a:ext cx="1524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Arrow Connector 246"/>
            <p:cNvCxnSpPr/>
            <p:nvPr/>
          </p:nvCxnSpPr>
          <p:spPr>
            <a:xfrm rot="10800000">
              <a:off x="5257800" y="3962400"/>
              <a:ext cx="6096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1" name="Table 180" descr="Cost of goods sold of a manufacturer's income statement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711256"/>
              </p:ext>
            </p:extLst>
          </p:nvPr>
        </p:nvGraphicFramePr>
        <p:xfrm>
          <a:off x="304800" y="3276600"/>
          <a:ext cx="4876800" cy="1757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1295400"/>
              </a:tblGrid>
              <a:tr h="284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COST OF GOODS SOLD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44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Beginning finished goods inventory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$62,750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844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Cost of goods manufactured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sng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534,390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844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Cost of goods available for sale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597,140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465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Less ending finished goods inventory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sng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67,300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844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Cost of goods sold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dbl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$529,840 </a:t>
                      </a:r>
                      <a:endParaRPr lang="en-US" sz="1400" b="1" i="0" u="dbl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7" name="Rounded Rectangle 56"/>
          <p:cNvSpPr/>
          <p:nvPr/>
        </p:nvSpPr>
        <p:spPr>
          <a:xfrm>
            <a:off x="533400" y="5334000"/>
            <a:ext cx="8229600" cy="1295400"/>
          </a:xfrm>
          <a:prstGeom prst="roundRect">
            <a:avLst/>
          </a:prstGeom>
          <a:solidFill>
            <a:srgbClr val="A5B592">
              <a:alpha val="4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Note the similarity between the calculation of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Cost of Goods Sold </a:t>
            </a:r>
            <a:r>
              <a:rPr lang="en-US" sz="2200" b="1" dirty="0" smtClean="0"/>
              <a:t>on the income statement and the calculation of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Direct Materials Used</a:t>
            </a:r>
            <a:r>
              <a:rPr lang="en-US" sz="2200" b="1" dirty="0" smtClean="0"/>
              <a:t> on the manufacturing statement.</a:t>
            </a:r>
            <a:endParaRPr lang="en-US" sz="22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82976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Income Statement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for a Manufacturer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7086600" cy="2438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Except for the calculation of Cost of Goods Sold as demonstrated on the previous slide, the income statement for a manufacturer is completed in the same manner used for merchandising companies.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791200"/>
            <a:ext cx="70599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See page 739 of your textbook for a complete example</a:t>
            </a:r>
          </a:p>
          <a:p>
            <a:r>
              <a:rPr lang="en-US" sz="2000" dirty="0" smtClean="0"/>
              <a:t>of a manufacturing income statement.</a:t>
            </a:r>
            <a:endParaRPr lang="en-US" sz="2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90600" y="1143000"/>
            <a:ext cx="7772400" cy="4191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Now you try preparing a Manufacturing Statement. </a:t>
            </a:r>
            <a:br>
              <a:rPr lang="en-US" sz="3600" dirty="0" smtClean="0">
                <a:solidFill>
                  <a:schemeClr val="accent1"/>
                </a:solidFill>
              </a:rPr>
            </a:br>
            <a:r>
              <a:rPr lang="en-US" sz="3600" dirty="0" smtClean="0">
                <a:solidFill>
                  <a:schemeClr val="accent1"/>
                </a:solidFill>
              </a:rPr>
              <a:t/>
            </a:r>
            <a:br>
              <a:rPr lang="en-US" sz="3600" dirty="0" smtClean="0">
                <a:solidFill>
                  <a:schemeClr val="accent1"/>
                </a:solidFill>
              </a:rPr>
            </a:br>
            <a:r>
              <a:rPr lang="en-US" sz="3600" dirty="0" smtClean="0">
                <a:solidFill>
                  <a:schemeClr val="accent1"/>
                </a:solidFill>
              </a:rPr>
              <a:t>Use the Data for </a:t>
            </a:r>
            <a:r>
              <a:rPr lang="en-US" sz="3600" dirty="0" err="1" smtClean="0">
                <a:solidFill>
                  <a:schemeClr val="accent1"/>
                </a:solidFill>
              </a:rPr>
              <a:t>Kabiro</a:t>
            </a:r>
            <a:r>
              <a:rPr lang="en-US" sz="3600" dirty="0" smtClean="0">
                <a:solidFill>
                  <a:schemeClr val="accent1"/>
                </a:solidFill>
              </a:rPr>
              <a:t> Company from Exercise 18-11 on page 755 of your text.</a:t>
            </a:r>
            <a:br>
              <a:rPr lang="en-US" sz="3600" dirty="0" smtClean="0">
                <a:solidFill>
                  <a:schemeClr val="accent1"/>
                </a:solidFill>
              </a:rPr>
            </a:br>
            <a:r>
              <a:rPr lang="en-US" sz="3600" dirty="0" smtClean="0">
                <a:solidFill>
                  <a:schemeClr val="accent1"/>
                </a:solidFill>
              </a:rPr>
              <a:t/>
            </a:r>
            <a:br>
              <a:rPr lang="en-US" sz="3600" dirty="0" smtClean="0">
                <a:solidFill>
                  <a:schemeClr val="accent1"/>
                </a:solidFill>
              </a:rPr>
            </a:br>
            <a:r>
              <a:rPr lang="en-US" sz="3600" dirty="0" smtClean="0">
                <a:solidFill>
                  <a:schemeClr val="accent1"/>
                </a:solidFill>
              </a:rPr>
              <a:t>Check your answer on the </a:t>
            </a:r>
            <a:r>
              <a:rPr lang="en-US" sz="3600" smtClean="0">
                <a:solidFill>
                  <a:schemeClr val="accent1"/>
                </a:solidFill>
              </a:rPr>
              <a:t>next two screens</a:t>
            </a:r>
            <a:r>
              <a:rPr lang="en-US" sz="3600" dirty="0" smtClean="0">
                <a:solidFill>
                  <a:schemeClr val="accent1"/>
                </a:solidFill>
              </a:rPr>
              <a:t>.</a:t>
            </a:r>
            <a:br>
              <a:rPr lang="en-US" sz="3600" dirty="0" smtClean="0">
                <a:solidFill>
                  <a:schemeClr val="accent1"/>
                </a:solidFill>
              </a:rPr>
            </a:br>
            <a:endParaRPr lang="en-US" sz="3600" dirty="0">
              <a:solidFill>
                <a:schemeClr val="accent1"/>
              </a:solidFill>
            </a:endParaRPr>
          </a:p>
        </p:txBody>
      </p:sp>
      <p:cxnSp>
        <p:nvCxnSpPr>
          <p:cNvPr id="5" name="Straight Connector 4" descr="Decorative line."/>
          <p:cNvCxnSpPr/>
          <p:nvPr/>
        </p:nvCxnSpPr>
        <p:spPr>
          <a:xfrm rot="5400000">
            <a:off x="-1524000" y="2895600"/>
            <a:ext cx="457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47800" y="2286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 1 – Manufacturing Statement</a:t>
            </a:r>
            <a:endParaRPr lang="en-US" dirty="0"/>
          </a:p>
        </p:txBody>
      </p:sp>
      <p:graphicFrame>
        <p:nvGraphicFramePr>
          <p:cNvPr id="9" name="Table 8" descr="Solved manufacturing statement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150773"/>
              </p:ext>
            </p:extLst>
          </p:nvPr>
        </p:nvGraphicFramePr>
        <p:xfrm>
          <a:off x="1447800" y="990600"/>
          <a:ext cx="6172198" cy="556259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164716"/>
                <a:gridCol w="1003741"/>
                <a:gridCol w="1003741"/>
              </a:tblGrid>
              <a:tr h="252845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err="1"/>
                        <a:t>Kabiro</a:t>
                      </a:r>
                      <a:r>
                        <a:rPr lang="en-US" sz="1400" u="none" strike="noStrike" dirty="0"/>
                        <a:t> Company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2845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/>
                        <a:t>Manufacturing Statement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2845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/>
                        <a:t>For Year Ended December 31, 2010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2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Direct Materials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1" i="0" u="sng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7" marR="8397" marT="8397" marB="0" anchor="b"/>
                </a:tc>
              </a:tr>
              <a:tr h="252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   Beginning raw materials inventory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/>
                        <a:t>$13,000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7" marR="8397" marT="8397" marB="0" anchor="b"/>
                </a:tc>
              </a:tr>
              <a:tr h="252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   Raw materials purchases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sng" strike="noStrike"/>
                        <a:t>47,000</a:t>
                      </a:r>
                      <a:endParaRPr lang="en-US" sz="1400" b="1" i="0" u="sng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7" marR="8397" marT="8397" marB="0" anchor="b"/>
                </a:tc>
              </a:tr>
              <a:tr h="252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   Raw materials available for use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/>
                        <a:t>60,000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7" marR="8397" marT="8397" marB="0" anchor="b"/>
                </a:tc>
              </a:tr>
              <a:tr h="252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   Less ending raw materials inventory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sng" strike="noStrike"/>
                        <a:t>9,400</a:t>
                      </a:r>
                      <a:endParaRPr lang="en-US" sz="1400" b="1" i="0" u="sng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7" marR="8397" marT="8397" marB="0" anchor="b"/>
                </a:tc>
              </a:tr>
              <a:tr h="252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   Direct materials used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/>
                        <a:t>$50,600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</a:tr>
              <a:tr h="252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Direct Labor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/>
                        <a:t>44,000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</a:tr>
              <a:tr h="252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Factory Overhead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7" marR="8397" marT="8397" marB="0" anchor="b"/>
                </a:tc>
              </a:tr>
              <a:tr h="252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/>
                        <a:t>   Rental cost on factory equipment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/>
                        <a:t>27,000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</a:tr>
              <a:tr h="252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   Factory utilities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/>
                        <a:t>17,000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</a:tr>
              <a:tr h="252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   Factory supplies used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/>
                        <a:t>10,000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</a:tr>
              <a:tr h="252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   Indirect labor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/>
                        <a:t>9,660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</a:tr>
              <a:tr h="252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   Repairs—Factory equipment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sng" strike="noStrike"/>
                        <a:t>3,500</a:t>
                      </a:r>
                      <a:endParaRPr lang="en-US" sz="1400" b="1" i="0" u="sng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</a:tr>
              <a:tr h="252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   Total factory overhead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sng" strike="noStrike"/>
                        <a:t>67,160</a:t>
                      </a:r>
                      <a:endParaRPr lang="en-US" sz="1400" b="1" i="0" u="sng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</a:tr>
              <a:tr h="252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Total manufacturing costs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/>
                        <a:t>161,760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</a:tr>
              <a:tr h="252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Beginning goods in process inventory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sng" strike="noStrike"/>
                        <a:t>21,500</a:t>
                      </a:r>
                      <a:endParaRPr lang="en-US" sz="1400" b="1" i="0" u="sng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</a:tr>
              <a:tr h="252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Total cost of goods in process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/>
                        <a:t>183,260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</a:tr>
              <a:tr h="252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Less ending goods in process inventory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sng" strike="noStrike"/>
                        <a:t>21,000</a:t>
                      </a:r>
                      <a:endParaRPr lang="en-US" sz="1400" b="1" i="0" u="sng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</a:tr>
              <a:tr h="252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Cost of goods manufactured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dbl" strike="noStrike" dirty="0"/>
                        <a:t>$162,260</a:t>
                      </a:r>
                      <a:endParaRPr lang="en-US" sz="1400" b="1" i="0" u="dbl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97" marR="8397" marT="8397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9144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 2 – Cost of Goods Sold</a:t>
            </a:r>
            <a:endParaRPr lang="en-US" dirty="0"/>
          </a:p>
        </p:txBody>
      </p:sp>
      <p:graphicFrame>
        <p:nvGraphicFramePr>
          <p:cNvPr id="5" name="Table 4" descr="Solved cost of goods sold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433986"/>
              </p:ext>
            </p:extLst>
          </p:nvPr>
        </p:nvGraphicFramePr>
        <p:xfrm>
          <a:off x="1524000" y="1600200"/>
          <a:ext cx="5359400" cy="239370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266364"/>
                <a:gridCol w="1093036"/>
              </a:tblGrid>
              <a:tr h="478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/>
                        <a:t>Beginning finished goods inventory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$15,000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78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Cost of goods manufactured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sng" strike="noStrike"/>
                        <a:t>162,260</a:t>
                      </a:r>
                      <a:endParaRPr lang="en-US" sz="1600" b="1" i="0" u="sng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78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Cost of goods available for sale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177,260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78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Less ending finished goods inventory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sng" strike="noStrike"/>
                        <a:t>12,000</a:t>
                      </a:r>
                      <a:endParaRPr lang="en-US" sz="1600" b="1" i="0" u="sng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78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Cost of goods sold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dbl" strike="noStrike" dirty="0"/>
                        <a:t>$165,260 </a:t>
                      </a:r>
                      <a:endParaRPr lang="en-US" sz="1600" b="1" i="0" u="dbl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90600" y="1143000"/>
            <a:ext cx="7772400" cy="502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After completing this example you should feel more prepared to work Problem </a:t>
            </a:r>
            <a:r>
              <a:rPr lang="en-US" dirty="0" smtClean="0">
                <a:solidFill>
                  <a:schemeClr val="accent1"/>
                </a:solidFill>
              </a:rPr>
              <a:t>18-7A </a:t>
            </a:r>
            <a:r>
              <a:rPr lang="en-US" dirty="0" smtClean="0">
                <a:solidFill>
                  <a:schemeClr val="accent1"/>
                </a:solidFill>
              </a:rPr>
              <a:t>in Connect.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If you need more practice on this task, complete Problem </a:t>
            </a:r>
            <a:r>
              <a:rPr lang="en-US" dirty="0" smtClean="0">
                <a:solidFill>
                  <a:schemeClr val="accent1"/>
                </a:solidFill>
              </a:rPr>
              <a:t>18-7B </a:t>
            </a:r>
            <a:r>
              <a:rPr lang="en-US" dirty="0" smtClean="0">
                <a:solidFill>
                  <a:schemeClr val="accent1"/>
                </a:solidFill>
              </a:rPr>
              <a:t>and check your answers against the B Problem Solutions linked on the Content menu.</a:t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5" name="Straight Connector 4" descr="Decorative line."/>
          <p:cNvCxnSpPr/>
          <p:nvPr/>
        </p:nvCxnSpPr>
        <p:spPr>
          <a:xfrm rot="5400000">
            <a:off x="-2095500" y="3238500"/>
            <a:ext cx="5715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90600" y="2667000"/>
            <a:ext cx="7772400" cy="29718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End of Presentation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06776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Manufacturing Statement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2286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A </a:t>
            </a:r>
            <a:r>
              <a:rPr lang="en-US" sz="3200" smtClean="0"/>
              <a:t>statement that summarizes </a:t>
            </a:r>
            <a:r>
              <a:rPr lang="en-US" sz="3200" dirty="0" smtClean="0"/>
              <a:t>the types and amounts of costs incurred in a company’s manufacturing process.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90600" y="1143000"/>
            <a:ext cx="7772400" cy="2362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Using the Data for Exercise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18-12 </a:t>
            </a:r>
            <a:r>
              <a:rPr lang="en-US" dirty="0" smtClean="0">
                <a:solidFill>
                  <a:schemeClr val="accent1"/>
                </a:solidFill>
              </a:rPr>
              <a:t>on page </a:t>
            </a:r>
            <a:r>
              <a:rPr lang="en-US" dirty="0" smtClean="0">
                <a:solidFill>
                  <a:schemeClr val="accent1"/>
                </a:solidFill>
              </a:rPr>
              <a:t>765 </a:t>
            </a:r>
            <a:r>
              <a:rPr lang="en-US" dirty="0" smtClean="0">
                <a:solidFill>
                  <a:schemeClr val="accent1"/>
                </a:solidFill>
              </a:rPr>
              <a:t>of your text, we’ll create a Manufacturing Statement for </a:t>
            </a:r>
            <a:r>
              <a:rPr lang="en-US" dirty="0" err="1" smtClean="0">
                <a:solidFill>
                  <a:schemeClr val="accent1"/>
                </a:solidFill>
              </a:rPr>
              <a:t>Shanta</a:t>
            </a:r>
            <a:r>
              <a:rPr lang="en-US" dirty="0" smtClean="0">
                <a:solidFill>
                  <a:schemeClr val="accent1"/>
                </a:solidFill>
              </a:rPr>
              <a:t> Company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5" name="Straight Connector 4" descr="Decorative line."/>
          <p:cNvCxnSpPr/>
          <p:nvPr/>
        </p:nvCxnSpPr>
        <p:spPr>
          <a:xfrm rot="5400000">
            <a:off x="-457200" y="2286000"/>
            <a:ext cx="2438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Rounded Rectangle 256"/>
          <p:cNvSpPr/>
          <p:nvPr/>
        </p:nvSpPr>
        <p:spPr>
          <a:xfrm>
            <a:off x="5715000" y="460864"/>
            <a:ext cx="3200400" cy="3352800"/>
          </a:xfrm>
          <a:prstGeom prst="roundRect">
            <a:avLst/>
          </a:prstGeom>
          <a:solidFill>
            <a:srgbClr val="A5B592">
              <a:alpha val="4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Label this statement with the same three line heading used for all other formal accounting statements:</a:t>
            </a:r>
          </a:p>
          <a:p>
            <a:pPr algn="ctr"/>
            <a:endParaRPr lang="en-US" sz="1600" dirty="0" smtClean="0"/>
          </a:p>
          <a:p>
            <a:pPr algn="ctr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Name of the company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Name of the statement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Period covered</a:t>
            </a:r>
          </a:p>
          <a:p>
            <a:pPr algn="ctr">
              <a:buFont typeface="Arial" pitchFamily="34" charset="0"/>
              <a:buChar char="•"/>
            </a:pPr>
            <a:endParaRPr lang="en-US" sz="16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281222" y="482350"/>
            <a:ext cx="4947550" cy="696622"/>
            <a:chOff x="281222" y="482350"/>
            <a:chExt cx="4947550" cy="696622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282014" y="943428"/>
              <a:ext cx="4946758" cy="23554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81222" y="482350"/>
              <a:ext cx="4946758" cy="654104"/>
              <a:chOff x="281222" y="482350"/>
              <a:chExt cx="4946758" cy="654104"/>
            </a:xfrm>
          </p:grpSpPr>
          <p:grpSp>
            <p:nvGrpSpPr>
              <p:cNvPr id="250" name="Group 249"/>
              <p:cNvGrpSpPr/>
              <p:nvPr/>
            </p:nvGrpSpPr>
            <p:grpSpPr>
              <a:xfrm>
                <a:off x="281222" y="482350"/>
                <a:ext cx="4946758" cy="516233"/>
                <a:chOff x="708258" y="482350"/>
                <a:chExt cx="4946758" cy="516233"/>
              </a:xfrm>
              <a:solidFill>
                <a:schemeClr val="tx2">
                  <a:lumMod val="40000"/>
                  <a:lumOff val="60000"/>
                </a:schemeClr>
              </a:solidFill>
            </p:grpSpPr>
            <p:sp>
              <p:nvSpPr>
                <p:cNvPr id="1029" name="Rectangle 5"/>
                <p:cNvSpPr>
                  <a:spLocks noChangeArrowheads="1"/>
                </p:cNvSpPr>
                <p:nvPr/>
              </p:nvSpPr>
              <p:spPr bwMode="auto">
                <a:xfrm>
                  <a:off x="708258" y="482350"/>
                  <a:ext cx="4946758" cy="223767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30" name="Rectangle 6"/>
                <p:cNvSpPr>
                  <a:spLocks noChangeArrowheads="1"/>
                </p:cNvSpPr>
                <p:nvPr/>
              </p:nvSpPr>
              <p:spPr bwMode="auto">
                <a:xfrm>
                  <a:off x="708258" y="706116"/>
                  <a:ext cx="4946758" cy="235544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6" name="Rectangle 92"/>
                <p:cNvSpPr>
                  <a:spLocks noChangeArrowheads="1"/>
                </p:cNvSpPr>
                <p:nvPr/>
              </p:nvSpPr>
              <p:spPr bwMode="auto">
                <a:xfrm>
                  <a:off x="2500722" y="509830"/>
                  <a:ext cx="461665" cy="169277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Shanta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117" name="Rectangle 93"/>
                <p:cNvSpPr>
                  <a:spLocks noChangeArrowheads="1"/>
                </p:cNvSpPr>
                <p:nvPr/>
              </p:nvSpPr>
              <p:spPr bwMode="auto">
                <a:xfrm>
                  <a:off x="3017836" y="509830"/>
                  <a:ext cx="894392" cy="259098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Company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118" name="Rectangle 94"/>
                <p:cNvSpPr>
                  <a:spLocks noChangeArrowheads="1"/>
                </p:cNvSpPr>
                <p:nvPr/>
              </p:nvSpPr>
              <p:spPr bwMode="auto">
                <a:xfrm>
                  <a:off x="2191549" y="739485"/>
                  <a:ext cx="2252542" cy="259098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Manufacturing Statement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1119" name="Rectangle 95"/>
              <p:cNvSpPr>
                <a:spLocks noChangeArrowheads="1"/>
              </p:cNvSpPr>
              <p:nvPr/>
            </p:nvSpPr>
            <p:spPr bwMode="auto">
              <a:xfrm>
                <a:off x="1344922" y="967177"/>
                <a:ext cx="2441374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Lucida Sans Unicode" pitchFamily="34" charset="0"/>
                  </a:rPr>
                  <a:t>For Year Ended December 31, </a:t>
                </a: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Lucida Sans Unicode" pitchFamily="34" charset="0"/>
                  </a:rPr>
                  <a:t>2013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82014" y="943428"/>
            <a:ext cx="4946758" cy="2355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7" name="Rounded Rectangle 256"/>
          <p:cNvSpPr/>
          <p:nvPr/>
        </p:nvSpPr>
        <p:spPr>
          <a:xfrm>
            <a:off x="5562600" y="1165428"/>
            <a:ext cx="3200400" cy="4572000"/>
          </a:xfrm>
          <a:prstGeom prst="roundRect">
            <a:avLst/>
          </a:prstGeom>
          <a:solidFill>
            <a:srgbClr val="A5B592">
              <a:alpha val="4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The best way to manage the preparation of this statement is to break it into four sections</a:t>
            </a:r>
            <a:r>
              <a:rPr lang="en-US" sz="1600" dirty="0" smtClean="0"/>
              <a:t>:</a:t>
            </a:r>
          </a:p>
          <a:p>
            <a:pPr algn="ctr"/>
            <a:endParaRPr lang="en-US" sz="1600" dirty="0" smtClean="0"/>
          </a:p>
          <a:p>
            <a:pPr marL="347663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Direct Materials</a:t>
            </a:r>
          </a:p>
          <a:p>
            <a:pPr marL="347663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Direct Labor</a:t>
            </a:r>
          </a:p>
          <a:p>
            <a:pPr marL="347663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Factory Overhead</a:t>
            </a:r>
          </a:p>
          <a:p>
            <a:pPr marL="347663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Cost of Goods Manufactured</a:t>
            </a:r>
          </a:p>
          <a:p>
            <a:pPr algn="ctr">
              <a:buFont typeface="Arial" pitchFamily="34" charset="0"/>
              <a:buChar char="•"/>
            </a:pPr>
            <a:endParaRPr lang="en-US" sz="1600" dirty="0" smtClean="0"/>
          </a:p>
          <a:p>
            <a:pPr algn="ctr"/>
            <a:r>
              <a:rPr lang="en-US" sz="1600" b="1" dirty="0" smtClean="0"/>
              <a:t>Note that the first three sections are the three components of a manufactured product.</a:t>
            </a:r>
            <a:endParaRPr lang="en-US" sz="1600" b="1" dirty="0"/>
          </a:p>
        </p:txBody>
      </p:sp>
      <p:grpSp>
        <p:nvGrpSpPr>
          <p:cNvPr id="2" name="Group 249"/>
          <p:cNvGrpSpPr/>
          <p:nvPr/>
        </p:nvGrpSpPr>
        <p:grpSpPr>
          <a:xfrm>
            <a:off x="281222" y="482350"/>
            <a:ext cx="4946758" cy="516233"/>
            <a:chOff x="708258" y="482350"/>
            <a:chExt cx="4946758" cy="516233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708258" y="482350"/>
              <a:ext cx="4946758" cy="22376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708258" y="706116"/>
              <a:ext cx="4946758" cy="23554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Rectangle 92"/>
            <p:cNvSpPr>
              <a:spLocks noChangeArrowheads="1"/>
            </p:cNvSpPr>
            <p:nvPr/>
          </p:nvSpPr>
          <p:spPr bwMode="auto">
            <a:xfrm>
              <a:off x="2500722" y="509830"/>
              <a:ext cx="423193" cy="1692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</a:rPr>
                <a:t>Randa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" name="Rectangle 93"/>
            <p:cNvSpPr>
              <a:spLocks noChangeArrowheads="1"/>
            </p:cNvSpPr>
            <p:nvPr/>
          </p:nvSpPr>
          <p:spPr bwMode="auto">
            <a:xfrm>
              <a:off x="3119066" y="509830"/>
              <a:ext cx="894392" cy="2590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</a:rPr>
                <a:t>Company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2191549" y="739485"/>
              <a:ext cx="2252542" cy="2590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</a:rPr>
                <a:t>Manufacturing Statement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81222" y="482350"/>
            <a:ext cx="4946758" cy="640776"/>
            <a:chOff x="281222" y="482350"/>
            <a:chExt cx="4946758" cy="640776"/>
          </a:xfrm>
        </p:grpSpPr>
        <p:grpSp>
          <p:nvGrpSpPr>
            <p:cNvPr id="15" name="Group 14"/>
            <p:cNvGrpSpPr/>
            <p:nvPr/>
          </p:nvGrpSpPr>
          <p:grpSpPr>
            <a:xfrm>
              <a:off x="281222" y="482350"/>
              <a:ext cx="4946758" cy="516233"/>
              <a:chOff x="708258" y="482350"/>
              <a:chExt cx="4946758" cy="516233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17" name="Rectangle 5"/>
              <p:cNvSpPr>
                <a:spLocks noChangeArrowheads="1"/>
              </p:cNvSpPr>
              <p:nvPr/>
            </p:nvSpPr>
            <p:spPr bwMode="auto">
              <a:xfrm>
                <a:off x="708258" y="482350"/>
                <a:ext cx="4946758" cy="22376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" name="Rectangle 6"/>
              <p:cNvSpPr>
                <a:spLocks noChangeArrowheads="1"/>
              </p:cNvSpPr>
              <p:nvPr/>
            </p:nvSpPr>
            <p:spPr bwMode="auto">
              <a:xfrm>
                <a:off x="708258" y="706116"/>
                <a:ext cx="4946758" cy="23554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Rectangle 92"/>
              <p:cNvSpPr>
                <a:spLocks noChangeArrowheads="1"/>
              </p:cNvSpPr>
              <p:nvPr/>
            </p:nvSpPr>
            <p:spPr bwMode="auto">
              <a:xfrm>
                <a:off x="2500722" y="509830"/>
                <a:ext cx="461665" cy="16927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Lucida Sans Unicode" pitchFamily="34" charset="0"/>
                  </a:rPr>
                  <a:t>Shanta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" name="Rectangle 93"/>
              <p:cNvSpPr>
                <a:spLocks noChangeArrowheads="1"/>
              </p:cNvSpPr>
              <p:nvPr/>
            </p:nvSpPr>
            <p:spPr bwMode="auto">
              <a:xfrm>
                <a:off x="3017836" y="509830"/>
                <a:ext cx="894392" cy="2590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Lucida Sans Unicode" pitchFamily="34" charset="0"/>
                  </a:rPr>
                  <a:t>Company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" name="Rectangle 94"/>
              <p:cNvSpPr>
                <a:spLocks noChangeArrowheads="1"/>
              </p:cNvSpPr>
              <p:nvPr/>
            </p:nvSpPr>
            <p:spPr bwMode="auto">
              <a:xfrm>
                <a:off x="2191549" y="739485"/>
                <a:ext cx="2252542" cy="2590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Lucida Sans Unicode" pitchFamily="34" charset="0"/>
                  </a:rPr>
                  <a:t>Manufacturing Statement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16" name="Rectangle 95"/>
            <p:cNvSpPr>
              <a:spLocks noChangeArrowheads="1"/>
            </p:cNvSpPr>
            <p:nvPr/>
          </p:nvSpPr>
          <p:spPr bwMode="auto">
            <a:xfrm>
              <a:off x="1370113" y="953849"/>
              <a:ext cx="244137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</a:rPr>
                <a:t>For Year Ended December 31, 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</a:rPr>
                <a:t>2013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" grpId="0" animBg="1"/>
      <p:bldP spid="25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Rounded Rectangle 256"/>
          <p:cNvSpPr/>
          <p:nvPr/>
        </p:nvSpPr>
        <p:spPr>
          <a:xfrm>
            <a:off x="5486400" y="304800"/>
            <a:ext cx="3200400" cy="4343400"/>
          </a:xfrm>
          <a:prstGeom prst="roundRect">
            <a:avLst/>
          </a:prstGeom>
          <a:solidFill>
            <a:srgbClr val="A5B592">
              <a:alpha val="4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The first section to complete is Direct Materials. </a:t>
            </a:r>
          </a:p>
          <a:p>
            <a:pPr algn="ctr"/>
            <a:endParaRPr lang="en-US" sz="1600" b="1" dirty="0" smtClean="0"/>
          </a:p>
          <a:p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Direct Materials Used </a:t>
            </a:r>
          </a:p>
          <a:p>
            <a:r>
              <a:rPr lang="en-US" sz="1600" b="1" dirty="0" smtClean="0"/>
              <a:t>is calculated as follows: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Beginning Direct Materials Inv</a:t>
            </a:r>
          </a:p>
          <a:p>
            <a:pPr algn="ctr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Plus: Raw Materials Purchased</a:t>
            </a:r>
          </a:p>
          <a:p>
            <a:pPr algn="ctr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Less: Ending Raw Materials Inv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b="1" dirty="0" smtClean="0"/>
              <a:t>You will always be given beginning and ending direct materials inventory and raw materials purchased.</a:t>
            </a:r>
            <a:endParaRPr lang="en-US" sz="16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75701" y="482350"/>
            <a:ext cx="4965196" cy="2072787"/>
            <a:chOff x="275701" y="482350"/>
            <a:chExt cx="4965196" cy="2072787"/>
          </a:xfrm>
        </p:grpSpPr>
        <p:grpSp>
          <p:nvGrpSpPr>
            <p:cNvPr id="2" name="Group 249" descr="Manufacturing statement heading."/>
            <p:cNvGrpSpPr/>
            <p:nvPr/>
          </p:nvGrpSpPr>
          <p:grpSpPr>
            <a:xfrm>
              <a:off x="281222" y="482350"/>
              <a:ext cx="4946758" cy="683078"/>
              <a:chOff x="708258" y="482350"/>
              <a:chExt cx="4946758" cy="683078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708258" y="941661"/>
                <a:ext cx="4946758" cy="22376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2">
                    <a:lumMod val="20000"/>
                    <a:lumOff val="80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708258" y="482350"/>
                <a:ext cx="4946758" cy="22376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708258" y="706116"/>
                <a:ext cx="4946758" cy="23554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" name="Rectangle 92"/>
              <p:cNvSpPr>
                <a:spLocks noChangeArrowheads="1"/>
              </p:cNvSpPr>
              <p:nvPr/>
            </p:nvSpPr>
            <p:spPr bwMode="auto">
              <a:xfrm>
                <a:off x="2500722" y="509830"/>
                <a:ext cx="461665" cy="16927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Lucida Sans Unicode" pitchFamily="34" charset="0"/>
                  </a:rPr>
                  <a:t>Shanta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17" name="Rectangle 93"/>
              <p:cNvSpPr>
                <a:spLocks noChangeArrowheads="1"/>
              </p:cNvSpPr>
              <p:nvPr/>
            </p:nvSpPr>
            <p:spPr bwMode="auto">
              <a:xfrm>
                <a:off x="3119066" y="509830"/>
                <a:ext cx="894392" cy="2590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Lucida Sans Unicode" pitchFamily="34" charset="0"/>
                  </a:rPr>
                  <a:t>Company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18" name="Rectangle 94"/>
              <p:cNvSpPr>
                <a:spLocks noChangeArrowheads="1"/>
              </p:cNvSpPr>
              <p:nvPr/>
            </p:nvSpPr>
            <p:spPr bwMode="auto">
              <a:xfrm>
                <a:off x="2191549" y="739485"/>
                <a:ext cx="2252542" cy="2590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Lucida Sans Unicode" pitchFamily="34" charset="0"/>
                  </a:rPr>
                  <a:t>Manufacturing Statement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50" name="Group 49" descr="Direct materials section of manufacturing statement."/>
            <p:cNvGrpSpPr/>
            <p:nvPr/>
          </p:nvGrpSpPr>
          <p:grpSpPr>
            <a:xfrm>
              <a:off x="275701" y="1165427"/>
              <a:ext cx="4965196" cy="1389710"/>
              <a:chOff x="275701" y="1165427"/>
              <a:chExt cx="4965196" cy="1389710"/>
            </a:xfrm>
          </p:grpSpPr>
          <p:sp>
            <p:nvSpPr>
              <p:cNvPr id="48" name="Rectangle 16"/>
              <p:cNvSpPr>
                <a:spLocks noChangeArrowheads="1"/>
              </p:cNvSpPr>
              <p:nvPr/>
            </p:nvSpPr>
            <p:spPr bwMode="auto">
              <a:xfrm>
                <a:off x="4434840" y="1173480"/>
                <a:ext cx="806057" cy="223767"/>
              </a:xfrm>
              <a:prstGeom prst="rect">
                <a:avLst/>
              </a:prstGeom>
              <a:solidFill>
                <a:srgbClr val="F0F3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Rectangle 16"/>
              <p:cNvSpPr>
                <a:spLocks noChangeArrowheads="1"/>
              </p:cNvSpPr>
              <p:nvPr/>
            </p:nvSpPr>
            <p:spPr bwMode="auto">
              <a:xfrm>
                <a:off x="3642360" y="1173480"/>
                <a:ext cx="806057" cy="223767"/>
              </a:xfrm>
              <a:prstGeom prst="rect">
                <a:avLst/>
              </a:prstGeom>
              <a:solidFill>
                <a:srgbClr val="F0F3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Rectangle 14"/>
              <p:cNvSpPr>
                <a:spLocks noChangeArrowheads="1"/>
              </p:cNvSpPr>
              <p:nvPr/>
            </p:nvSpPr>
            <p:spPr bwMode="auto">
              <a:xfrm>
                <a:off x="304800" y="1173480"/>
                <a:ext cx="3334645" cy="223767"/>
              </a:xfrm>
              <a:prstGeom prst="rect">
                <a:avLst/>
              </a:prstGeom>
              <a:solidFill>
                <a:srgbClr val="F0F3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3" name="Rectangle 69"/>
              <p:cNvSpPr>
                <a:spLocks noChangeArrowheads="1"/>
              </p:cNvSpPr>
              <p:nvPr/>
            </p:nvSpPr>
            <p:spPr bwMode="auto">
              <a:xfrm>
                <a:off x="275701" y="1165427"/>
                <a:ext cx="4957800" cy="11777"/>
              </a:xfrm>
              <a:prstGeom prst="rect">
                <a:avLst/>
              </a:prstGeom>
              <a:solidFill>
                <a:srgbClr val="A5B592"/>
              </a:solidFill>
              <a:ln w="0" cap="flat">
                <a:solidFill>
                  <a:srgbClr val="A5B5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250"/>
              <p:cNvGrpSpPr/>
              <p:nvPr/>
            </p:nvGrpSpPr>
            <p:grpSpPr>
              <a:xfrm>
                <a:off x="275701" y="1194870"/>
                <a:ext cx="4957800" cy="1360267"/>
                <a:chOff x="702737" y="1194870"/>
                <a:chExt cx="4957800" cy="1360267"/>
              </a:xfrm>
            </p:grpSpPr>
            <p:sp>
              <p:nvSpPr>
                <p:cNvPr id="13" name="Rectangle 11"/>
                <p:cNvSpPr>
                  <a:spLocks noChangeArrowheads="1"/>
                </p:cNvSpPr>
                <p:nvPr/>
              </p:nvSpPr>
              <p:spPr bwMode="auto">
                <a:xfrm>
                  <a:off x="708258" y="1400971"/>
                  <a:ext cx="3334645" cy="223767"/>
                </a:xfrm>
                <a:prstGeom prst="rect">
                  <a:avLst/>
                </a:prstGeom>
                <a:solidFill>
                  <a:srgbClr val="E1E5D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" name="Rectangle 12"/>
                <p:cNvSpPr>
                  <a:spLocks noChangeArrowheads="1"/>
                </p:cNvSpPr>
                <p:nvPr/>
              </p:nvSpPr>
              <p:spPr bwMode="auto">
                <a:xfrm>
                  <a:off x="4042903" y="1400971"/>
                  <a:ext cx="806057" cy="223767"/>
                </a:xfrm>
                <a:prstGeom prst="rect">
                  <a:avLst/>
                </a:prstGeom>
                <a:solidFill>
                  <a:srgbClr val="E1E5D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Rectangle 13"/>
                <p:cNvSpPr>
                  <a:spLocks noChangeArrowheads="1"/>
                </p:cNvSpPr>
                <p:nvPr/>
              </p:nvSpPr>
              <p:spPr bwMode="auto">
                <a:xfrm>
                  <a:off x="4848959" y="1400971"/>
                  <a:ext cx="806057" cy="223767"/>
                </a:xfrm>
                <a:prstGeom prst="rect">
                  <a:avLst/>
                </a:prstGeom>
                <a:solidFill>
                  <a:srgbClr val="E1E5D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Rectangle 14"/>
                <p:cNvSpPr>
                  <a:spLocks noChangeArrowheads="1"/>
                </p:cNvSpPr>
                <p:nvPr/>
              </p:nvSpPr>
              <p:spPr bwMode="auto">
                <a:xfrm>
                  <a:off x="708258" y="1624738"/>
                  <a:ext cx="3334645" cy="223767"/>
                </a:xfrm>
                <a:prstGeom prst="rect">
                  <a:avLst/>
                </a:prstGeom>
                <a:solidFill>
                  <a:srgbClr val="F0F3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Rectangle 15"/>
                <p:cNvSpPr>
                  <a:spLocks noChangeArrowheads="1"/>
                </p:cNvSpPr>
                <p:nvPr/>
              </p:nvSpPr>
              <p:spPr bwMode="auto">
                <a:xfrm>
                  <a:off x="4042903" y="1624738"/>
                  <a:ext cx="806057" cy="223767"/>
                </a:xfrm>
                <a:prstGeom prst="rect">
                  <a:avLst/>
                </a:prstGeom>
                <a:solidFill>
                  <a:srgbClr val="F0F3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Rectangle 16"/>
                <p:cNvSpPr>
                  <a:spLocks noChangeArrowheads="1"/>
                </p:cNvSpPr>
                <p:nvPr/>
              </p:nvSpPr>
              <p:spPr bwMode="auto">
                <a:xfrm>
                  <a:off x="4848959" y="1624738"/>
                  <a:ext cx="806057" cy="223767"/>
                </a:xfrm>
                <a:prstGeom prst="rect">
                  <a:avLst/>
                </a:prstGeom>
                <a:solidFill>
                  <a:srgbClr val="F0F3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Rectangle 17"/>
                <p:cNvSpPr>
                  <a:spLocks noChangeArrowheads="1"/>
                </p:cNvSpPr>
                <p:nvPr/>
              </p:nvSpPr>
              <p:spPr bwMode="auto">
                <a:xfrm>
                  <a:off x="708258" y="1848505"/>
                  <a:ext cx="3334645" cy="235544"/>
                </a:xfrm>
                <a:prstGeom prst="rect">
                  <a:avLst/>
                </a:prstGeom>
                <a:solidFill>
                  <a:srgbClr val="E1E5D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Rectangle 18"/>
                <p:cNvSpPr>
                  <a:spLocks noChangeArrowheads="1"/>
                </p:cNvSpPr>
                <p:nvPr/>
              </p:nvSpPr>
              <p:spPr bwMode="auto">
                <a:xfrm>
                  <a:off x="4042903" y="1848505"/>
                  <a:ext cx="806057" cy="235544"/>
                </a:xfrm>
                <a:prstGeom prst="rect">
                  <a:avLst/>
                </a:prstGeom>
                <a:solidFill>
                  <a:srgbClr val="E1E5D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9"/>
                <p:cNvSpPr>
                  <a:spLocks noChangeArrowheads="1"/>
                </p:cNvSpPr>
                <p:nvPr/>
              </p:nvSpPr>
              <p:spPr bwMode="auto">
                <a:xfrm>
                  <a:off x="4848959" y="1848505"/>
                  <a:ext cx="806057" cy="235544"/>
                </a:xfrm>
                <a:prstGeom prst="rect">
                  <a:avLst/>
                </a:prstGeom>
                <a:solidFill>
                  <a:srgbClr val="E1E5D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Rectangle 20"/>
                <p:cNvSpPr>
                  <a:spLocks noChangeArrowheads="1"/>
                </p:cNvSpPr>
                <p:nvPr/>
              </p:nvSpPr>
              <p:spPr bwMode="auto">
                <a:xfrm>
                  <a:off x="708258" y="2084049"/>
                  <a:ext cx="3334645" cy="223767"/>
                </a:xfrm>
                <a:prstGeom prst="rect">
                  <a:avLst/>
                </a:prstGeom>
                <a:solidFill>
                  <a:srgbClr val="F0F3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Rectangle 21"/>
                <p:cNvSpPr>
                  <a:spLocks noChangeArrowheads="1"/>
                </p:cNvSpPr>
                <p:nvPr/>
              </p:nvSpPr>
              <p:spPr bwMode="auto">
                <a:xfrm>
                  <a:off x="4042903" y="2084049"/>
                  <a:ext cx="806057" cy="223767"/>
                </a:xfrm>
                <a:prstGeom prst="rect">
                  <a:avLst/>
                </a:prstGeom>
                <a:solidFill>
                  <a:srgbClr val="F0F3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Rectangle 22"/>
                <p:cNvSpPr>
                  <a:spLocks noChangeArrowheads="1"/>
                </p:cNvSpPr>
                <p:nvPr/>
              </p:nvSpPr>
              <p:spPr bwMode="auto">
                <a:xfrm>
                  <a:off x="4848959" y="2084049"/>
                  <a:ext cx="806057" cy="223767"/>
                </a:xfrm>
                <a:prstGeom prst="rect">
                  <a:avLst/>
                </a:prstGeom>
                <a:solidFill>
                  <a:srgbClr val="F0F3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Rectangle 23"/>
                <p:cNvSpPr>
                  <a:spLocks noChangeArrowheads="1"/>
                </p:cNvSpPr>
                <p:nvPr/>
              </p:nvSpPr>
              <p:spPr bwMode="auto">
                <a:xfrm>
                  <a:off x="708258" y="2307816"/>
                  <a:ext cx="3334645" cy="235544"/>
                </a:xfrm>
                <a:prstGeom prst="rect">
                  <a:avLst/>
                </a:prstGeom>
                <a:solidFill>
                  <a:srgbClr val="E1E5D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Rectangle 24"/>
                <p:cNvSpPr>
                  <a:spLocks noChangeArrowheads="1"/>
                </p:cNvSpPr>
                <p:nvPr/>
              </p:nvSpPr>
              <p:spPr bwMode="auto">
                <a:xfrm>
                  <a:off x="4042903" y="2307816"/>
                  <a:ext cx="806057" cy="235544"/>
                </a:xfrm>
                <a:prstGeom prst="rect">
                  <a:avLst/>
                </a:prstGeom>
                <a:solidFill>
                  <a:srgbClr val="E1E5D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Rectangle 25"/>
                <p:cNvSpPr>
                  <a:spLocks noChangeArrowheads="1"/>
                </p:cNvSpPr>
                <p:nvPr/>
              </p:nvSpPr>
              <p:spPr bwMode="auto">
                <a:xfrm>
                  <a:off x="4848959" y="2307816"/>
                  <a:ext cx="806057" cy="235544"/>
                </a:xfrm>
                <a:prstGeom prst="rect">
                  <a:avLst/>
                </a:prstGeom>
                <a:solidFill>
                  <a:srgbClr val="E1E5D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Rectangle 70"/>
                <p:cNvSpPr>
                  <a:spLocks noChangeArrowheads="1"/>
                </p:cNvSpPr>
                <p:nvPr/>
              </p:nvSpPr>
              <p:spPr bwMode="auto">
                <a:xfrm>
                  <a:off x="702737" y="1400971"/>
                  <a:ext cx="4957800" cy="11777"/>
                </a:xfrm>
                <a:prstGeom prst="rect">
                  <a:avLst/>
                </a:prstGeom>
                <a:solidFill>
                  <a:srgbClr val="A5B592"/>
                </a:solidFill>
                <a:ln w="0" cap="flat">
                  <a:solidFill>
                    <a:srgbClr val="A5B59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Rectangle 71"/>
                <p:cNvSpPr>
                  <a:spLocks noChangeArrowheads="1"/>
                </p:cNvSpPr>
                <p:nvPr/>
              </p:nvSpPr>
              <p:spPr bwMode="auto">
                <a:xfrm>
                  <a:off x="702737" y="1624738"/>
                  <a:ext cx="4957800" cy="11777"/>
                </a:xfrm>
                <a:prstGeom prst="rect">
                  <a:avLst/>
                </a:prstGeom>
                <a:solidFill>
                  <a:srgbClr val="A5B592"/>
                </a:solidFill>
                <a:ln w="0" cap="flat">
                  <a:solidFill>
                    <a:srgbClr val="A5B59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Rectangle 72"/>
                <p:cNvSpPr>
                  <a:spLocks noChangeArrowheads="1"/>
                </p:cNvSpPr>
                <p:nvPr/>
              </p:nvSpPr>
              <p:spPr bwMode="auto">
                <a:xfrm>
                  <a:off x="702737" y="1848505"/>
                  <a:ext cx="4957800" cy="11777"/>
                </a:xfrm>
                <a:prstGeom prst="rect">
                  <a:avLst/>
                </a:prstGeom>
                <a:solidFill>
                  <a:srgbClr val="A5B592"/>
                </a:solidFill>
                <a:ln w="0" cap="flat">
                  <a:solidFill>
                    <a:srgbClr val="A5B59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Rectangle 73"/>
                <p:cNvSpPr>
                  <a:spLocks noChangeArrowheads="1"/>
                </p:cNvSpPr>
                <p:nvPr/>
              </p:nvSpPr>
              <p:spPr bwMode="auto">
                <a:xfrm>
                  <a:off x="702737" y="2084049"/>
                  <a:ext cx="4957800" cy="11777"/>
                </a:xfrm>
                <a:prstGeom prst="rect">
                  <a:avLst/>
                </a:prstGeom>
                <a:solidFill>
                  <a:srgbClr val="A5B592"/>
                </a:solidFill>
                <a:ln w="0" cap="flat">
                  <a:solidFill>
                    <a:srgbClr val="A5B59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Rectangle 74"/>
                <p:cNvSpPr>
                  <a:spLocks noChangeArrowheads="1"/>
                </p:cNvSpPr>
                <p:nvPr/>
              </p:nvSpPr>
              <p:spPr bwMode="auto">
                <a:xfrm>
                  <a:off x="702737" y="2307816"/>
                  <a:ext cx="4957800" cy="11777"/>
                </a:xfrm>
                <a:prstGeom prst="rect">
                  <a:avLst/>
                </a:prstGeom>
                <a:solidFill>
                  <a:srgbClr val="A5B592"/>
                </a:solidFill>
                <a:ln w="0" cap="flat">
                  <a:solidFill>
                    <a:srgbClr val="A5B59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Rectangle 75"/>
                <p:cNvSpPr>
                  <a:spLocks noChangeArrowheads="1"/>
                </p:cNvSpPr>
                <p:nvPr/>
              </p:nvSpPr>
              <p:spPr bwMode="auto">
                <a:xfrm>
                  <a:off x="702737" y="2543360"/>
                  <a:ext cx="4957800" cy="11777"/>
                </a:xfrm>
                <a:prstGeom prst="rect">
                  <a:avLst/>
                </a:prstGeom>
                <a:solidFill>
                  <a:srgbClr val="A5B592"/>
                </a:solidFill>
                <a:ln w="0" cap="flat">
                  <a:solidFill>
                    <a:srgbClr val="A5B59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Rectangle 96"/>
                <p:cNvSpPr>
                  <a:spLocks noChangeArrowheads="1"/>
                </p:cNvSpPr>
                <p:nvPr/>
              </p:nvSpPr>
              <p:spPr bwMode="auto">
                <a:xfrm>
                  <a:off x="722980" y="1194870"/>
                  <a:ext cx="1435443" cy="2590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Direct Materials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5" name="Rectangle 97"/>
                <p:cNvSpPr>
                  <a:spLocks noChangeArrowheads="1"/>
                </p:cNvSpPr>
                <p:nvPr/>
              </p:nvSpPr>
              <p:spPr bwMode="auto">
                <a:xfrm>
                  <a:off x="866525" y="1424526"/>
                  <a:ext cx="3058598" cy="2590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Beginning raw materials inventory 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6" name="Rectangle 98"/>
                <p:cNvSpPr>
                  <a:spLocks noChangeArrowheads="1"/>
                </p:cNvSpPr>
                <p:nvPr/>
              </p:nvSpPr>
              <p:spPr bwMode="auto">
                <a:xfrm>
                  <a:off x="4247178" y="1424526"/>
                  <a:ext cx="583493" cy="169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$</a:t>
                  </a: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37,000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7" name="Rectangle 99"/>
                <p:cNvSpPr>
                  <a:spLocks noChangeArrowheads="1"/>
                </p:cNvSpPr>
                <p:nvPr/>
              </p:nvSpPr>
              <p:spPr bwMode="auto">
                <a:xfrm>
                  <a:off x="866525" y="1652218"/>
                  <a:ext cx="2263584" cy="2590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Raw materials purchases 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8" name="Rectangle 100"/>
                <p:cNvSpPr>
                  <a:spLocks noChangeArrowheads="1"/>
                </p:cNvSpPr>
                <p:nvPr/>
              </p:nvSpPr>
              <p:spPr bwMode="auto">
                <a:xfrm>
                  <a:off x="4160836" y="1652218"/>
                  <a:ext cx="628377" cy="169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 </a:t>
                  </a: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175,600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9" name="Rectangle 101"/>
                <p:cNvSpPr>
                  <a:spLocks noChangeArrowheads="1"/>
                </p:cNvSpPr>
                <p:nvPr/>
              </p:nvSpPr>
              <p:spPr bwMode="auto">
                <a:xfrm>
                  <a:off x="4241656" y="1834764"/>
                  <a:ext cx="596261" cy="1177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Rectangle 102"/>
                <p:cNvSpPr>
                  <a:spLocks noChangeArrowheads="1"/>
                </p:cNvSpPr>
                <p:nvPr/>
              </p:nvSpPr>
              <p:spPr bwMode="auto">
                <a:xfrm>
                  <a:off x="866525" y="1879911"/>
                  <a:ext cx="2793593" cy="2590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Raw materials available for use 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41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47178" y="1879911"/>
                  <a:ext cx="583493" cy="169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212,600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42" name="Rectangle 104"/>
                <p:cNvSpPr>
                  <a:spLocks noChangeArrowheads="1"/>
                </p:cNvSpPr>
                <p:nvPr/>
              </p:nvSpPr>
              <p:spPr bwMode="auto">
                <a:xfrm>
                  <a:off x="866525" y="2109566"/>
                  <a:ext cx="3224226" cy="2590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Less ending raw materials inventory 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43" name="Rectangle 105"/>
                <p:cNvSpPr>
                  <a:spLocks noChangeArrowheads="1"/>
                </p:cNvSpPr>
                <p:nvPr/>
              </p:nvSpPr>
              <p:spPr bwMode="auto">
                <a:xfrm>
                  <a:off x="4247178" y="2109566"/>
                  <a:ext cx="493725" cy="169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42,700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44" name="Rectangle 106"/>
                <p:cNvSpPr>
                  <a:spLocks noChangeArrowheads="1"/>
                </p:cNvSpPr>
                <p:nvPr/>
              </p:nvSpPr>
              <p:spPr bwMode="auto">
                <a:xfrm>
                  <a:off x="4241656" y="2292113"/>
                  <a:ext cx="596261" cy="1177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41" name="Group 240" descr="Total direct materials on manufacturing statement."/>
          <p:cNvGrpSpPr/>
          <p:nvPr/>
        </p:nvGrpSpPr>
        <p:grpSpPr>
          <a:xfrm>
            <a:off x="439489" y="2382978"/>
            <a:ext cx="4653372" cy="284022"/>
            <a:chOff x="439489" y="2382978"/>
            <a:chExt cx="4653372" cy="259098"/>
          </a:xfrm>
        </p:grpSpPr>
        <p:sp>
          <p:nvSpPr>
            <p:cNvPr id="51" name="Rectangle 107"/>
            <p:cNvSpPr>
              <a:spLocks noChangeArrowheads="1"/>
            </p:cNvSpPr>
            <p:nvPr/>
          </p:nvSpPr>
          <p:spPr bwMode="auto">
            <a:xfrm>
              <a:off x="439489" y="2382978"/>
              <a:ext cx="1965453" cy="259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</a:rPr>
                <a:t>Direct materials used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" name="Rectangle 108"/>
            <p:cNvSpPr>
              <a:spLocks noChangeArrowheads="1"/>
            </p:cNvSpPr>
            <p:nvPr/>
          </p:nvSpPr>
          <p:spPr bwMode="auto">
            <a:xfrm>
              <a:off x="4419600" y="2382978"/>
              <a:ext cx="673261" cy="154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</a:rPr>
                <a:t>$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</a:rPr>
                <a:t>169,900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53" name="Rectangle 95"/>
          <p:cNvSpPr>
            <a:spLocks noChangeArrowheads="1"/>
          </p:cNvSpPr>
          <p:nvPr/>
        </p:nvSpPr>
        <p:spPr bwMode="auto">
          <a:xfrm>
            <a:off x="1370113" y="953849"/>
            <a:ext cx="244137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</a:rPr>
              <a:t>For Year Ended December 31,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</a:rPr>
              <a:t>2013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399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3000" tmFilter="0, 0; .2, .5; .8, .5; 1, 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500" autoRev="1" fill="hold"/>
                                        <p:tgtEl>
                                          <p:spTgt spid="2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" grpId="0" animBg="1"/>
      <p:bldP spid="25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5562600" y="2011930"/>
            <a:ext cx="3200400" cy="2667000"/>
          </a:xfrm>
          <a:prstGeom prst="roundRect">
            <a:avLst/>
          </a:prstGeom>
          <a:solidFill>
            <a:srgbClr val="A5B592">
              <a:alpha val="4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The next section to complete is Direct Labor. </a:t>
            </a:r>
          </a:p>
          <a:p>
            <a:pPr algn="ctr"/>
            <a:endParaRPr lang="en-US" sz="1600" b="1" dirty="0" smtClean="0"/>
          </a:p>
          <a:p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Direct Labor </a:t>
            </a:r>
            <a:r>
              <a:rPr lang="en-US" sz="1600" b="1" dirty="0" smtClean="0"/>
              <a:t>will be  entered as a single line item.</a:t>
            </a:r>
            <a:endParaRPr lang="en-US" sz="1600" b="1" dirty="0"/>
          </a:p>
        </p:txBody>
      </p:sp>
      <p:grpSp>
        <p:nvGrpSpPr>
          <p:cNvPr id="2" name="Group 249" descr="Manufacturing statement heading."/>
          <p:cNvGrpSpPr/>
          <p:nvPr/>
        </p:nvGrpSpPr>
        <p:grpSpPr>
          <a:xfrm>
            <a:off x="281222" y="482350"/>
            <a:ext cx="4946758" cy="683078"/>
            <a:chOff x="708258" y="482350"/>
            <a:chExt cx="4946758" cy="683078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708258" y="482350"/>
              <a:ext cx="4946758" cy="22376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708258" y="706116"/>
              <a:ext cx="4946758" cy="23554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708258" y="941661"/>
              <a:ext cx="4946758" cy="22376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>
                  <a:lumMod val="20000"/>
                  <a:lumOff val="8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Rectangle 92"/>
            <p:cNvSpPr>
              <a:spLocks noChangeArrowheads="1"/>
            </p:cNvSpPr>
            <p:nvPr/>
          </p:nvSpPr>
          <p:spPr bwMode="auto">
            <a:xfrm>
              <a:off x="2500722" y="509830"/>
              <a:ext cx="461665" cy="1692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</a:rPr>
                <a:t>Shanta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" name="Rectangle 93"/>
            <p:cNvSpPr>
              <a:spLocks noChangeArrowheads="1"/>
            </p:cNvSpPr>
            <p:nvPr/>
          </p:nvSpPr>
          <p:spPr bwMode="auto">
            <a:xfrm>
              <a:off x="3119066" y="509830"/>
              <a:ext cx="894392" cy="2590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</a:rPr>
                <a:t>Company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2191549" y="739485"/>
              <a:ext cx="2252542" cy="2590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</a:rPr>
                <a:t>Manufacturing Statement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119" name="Rectangle 95"/>
          <p:cNvSpPr>
            <a:spLocks noChangeArrowheads="1"/>
          </p:cNvSpPr>
          <p:nvPr/>
        </p:nvSpPr>
        <p:spPr bwMode="auto">
          <a:xfrm>
            <a:off x="1344922" y="967177"/>
            <a:ext cx="244137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</a:rPr>
              <a:t>For Year Ended December 31,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</a:rPr>
              <a:t>2013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50" name="Group 49" descr="Direct materials section of manufacturing statement."/>
          <p:cNvGrpSpPr/>
          <p:nvPr/>
        </p:nvGrpSpPr>
        <p:grpSpPr>
          <a:xfrm>
            <a:off x="275701" y="1165427"/>
            <a:ext cx="4965196" cy="1389710"/>
            <a:chOff x="275701" y="1165427"/>
            <a:chExt cx="4965196" cy="1389710"/>
          </a:xfrm>
        </p:grpSpPr>
        <p:sp>
          <p:nvSpPr>
            <p:cNvPr id="48" name="Rectangle 16"/>
            <p:cNvSpPr>
              <a:spLocks noChangeArrowheads="1"/>
            </p:cNvSpPr>
            <p:nvPr/>
          </p:nvSpPr>
          <p:spPr bwMode="auto">
            <a:xfrm>
              <a:off x="4434840" y="1173480"/>
              <a:ext cx="806057" cy="223767"/>
            </a:xfrm>
            <a:prstGeom prst="rect">
              <a:avLst/>
            </a:prstGeom>
            <a:solidFill>
              <a:srgbClr val="F0F3E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6"/>
            <p:cNvSpPr>
              <a:spLocks noChangeArrowheads="1"/>
            </p:cNvSpPr>
            <p:nvPr/>
          </p:nvSpPr>
          <p:spPr bwMode="auto">
            <a:xfrm>
              <a:off x="3642360" y="1173480"/>
              <a:ext cx="806057" cy="223767"/>
            </a:xfrm>
            <a:prstGeom prst="rect">
              <a:avLst/>
            </a:prstGeom>
            <a:solidFill>
              <a:srgbClr val="F0F3E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304800" y="1173480"/>
              <a:ext cx="3334645" cy="223767"/>
            </a:xfrm>
            <a:prstGeom prst="rect">
              <a:avLst/>
            </a:prstGeom>
            <a:solidFill>
              <a:srgbClr val="F0F3E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275701" y="1165427"/>
              <a:ext cx="4957800" cy="11777"/>
            </a:xfrm>
            <a:prstGeom prst="rect">
              <a:avLst/>
            </a:prstGeom>
            <a:solidFill>
              <a:srgbClr val="A5B592"/>
            </a:solidFill>
            <a:ln w="0" cap="flat">
              <a:solidFill>
                <a:srgbClr val="A5B5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250"/>
            <p:cNvGrpSpPr/>
            <p:nvPr/>
          </p:nvGrpSpPr>
          <p:grpSpPr>
            <a:xfrm>
              <a:off x="275701" y="1194870"/>
              <a:ext cx="4957800" cy="1360267"/>
              <a:chOff x="702737" y="1194870"/>
              <a:chExt cx="4957800" cy="1360267"/>
            </a:xfrm>
          </p:grpSpPr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08258" y="1400971"/>
                <a:ext cx="3334645" cy="223767"/>
              </a:xfrm>
              <a:prstGeom prst="rect">
                <a:avLst/>
              </a:prstGeom>
              <a:solidFill>
                <a:srgbClr val="E1E5D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042903" y="1400971"/>
                <a:ext cx="806057" cy="223767"/>
              </a:xfrm>
              <a:prstGeom prst="rect">
                <a:avLst/>
              </a:prstGeom>
              <a:solidFill>
                <a:srgbClr val="E1E5D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48959" y="1400971"/>
                <a:ext cx="806057" cy="223767"/>
              </a:xfrm>
              <a:prstGeom prst="rect">
                <a:avLst/>
              </a:prstGeom>
              <a:solidFill>
                <a:srgbClr val="E1E5D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708258" y="1624738"/>
                <a:ext cx="3334645" cy="223767"/>
              </a:xfrm>
              <a:prstGeom prst="rect">
                <a:avLst/>
              </a:prstGeom>
              <a:solidFill>
                <a:srgbClr val="F0F3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042903" y="1624738"/>
                <a:ext cx="806057" cy="223767"/>
              </a:xfrm>
              <a:prstGeom prst="rect">
                <a:avLst/>
              </a:prstGeom>
              <a:solidFill>
                <a:srgbClr val="F0F3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48959" y="1624738"/>
                <a:ext cx="806057" cy="223767"/>
              </a:xfrm>
              <a:prstGeom prst="rect">
                <a:avLst/>
              </a:prstGeom>
              <a:solidFill>
                <a:srgbClr val="F0F3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708258" y="1848505"/>
                <a:ext cx="3334645" cy="235544"/>
              </a:xfrm>
              <a:prstGeom prst="rect">
                <a:avLst/>
              </a:prstGeom>
              <a:solidFill>
                <a:srgbClr val="E1E5D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042903" y="1848505"/>
                <a:ext cx="806057" cy="235544"/>
              </a:xfrm>
              <a:prstGeom prst="rect">
                <a:avLst/>
              </a:prstGeom>
              <a:solidFill>
                <a:srgbClr val="E1E5D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48959" y="1848505"/>
                <a:ext cx="806057" cy="235544"/>
              </a:xfrm>
              <a:prstGeom prst="rect">
                <a:avLst/>
              </a:prstGeom>
              <a:solidFill>
                <a:srgbClr val="E1E5D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708258" y="2084049"/>
                <a:ext cx="3334645" cy="223767"/>
              </a:xfrm>
              <a:prstGeom prst="rect">
                <a:avLst/>
              </a:prstGeom>
              <a:solidFill>
                <a:srgbClr val="F0F3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042903" y="2084049"/>
                <a:ext cx="806057" cy="223767"/>
              </a:xfrm>
              <a:prstGeom prst="rect">
                <a:avLst/>
              </a:prstGeom>
              <a:solidFill>
                <a:srgbClr val="F0F3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48959" y="2084049"/>
                <a:ext cx="806057" cy="223767"/>
              </a:xfrm>
              <a:prstGeom prst="rect">
                <a:avLst/>
              </a:prstGeom>
              <a:solidFill>
                <a:srgbClr val="F0F3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708258" y="2307816"/>
                <a:ext cx="3334645" cy="235544"/>
              </a:xfrm>
              <a:prstGeom prst="rect">
                <a:avLst/>
              </a:prstGeom>
              <a:solidFill>
                <a:srgbClr val="E1E5D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042903" y="2307816"/>
                <a:ext cx="806057" cy="235544"/>
              </a:xfrm>
              <a:prstGeom prst="rect">
                <a:avLst/>
              </a:prstGeom>
              <a:solidFill>
                <a:srgbClr val="E1E5D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48959" y="2307816"/>
                <a:ext cx="806057" cy="235544"/>
              </a:xfrm>
              <a:prstGeom prst="rect">
                <a:avLst/>
              </a:prstGeom>
              <a:solidFill>
                <a:srgbClr val="E1E5D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Rectangle 70"/>
              <p:cNvSpPr>
                <a:spLocks noChangeArrowheads="1"/>
              </p:cNvSpPr>
              <p:nvPr/>
            </p:nvSpPr>
            <p:spPr bwMode="auto">
              <a:xfrm>
                <a:off x="702737" y="1400971"/>
                <a:ext cx="4957800" cy="11777"/>
              </a:xfrm>
              <a:prstGeom prst="rect">
                <a:avLst/>
              </a:prstGeom>
              <a:solidFill>
                <a:srgbClr val="A5B592"/>
              </a:solidFill>
              <a:ln w="0" cap="flat">
                <a:solidFill>
                  <a:srgbClr val="A5B5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Rectangle 71"/>
              <p:cNvSpPr>
                <a:spLocks noChangeArrowheads="1"/>
              </p:cNvSpPr>
              <p:nvPr/>
            </p:nvSpPr>
            <p:spPr bwMode="auto">
              <a:xfrm>
                <a:off x="702737" y="1624738"/>
                <a:ext cx="4957800" cy="11777"/>
              </a:xfrm>
              <a:prstGeom prst="rect">
                <a:avLst/>
              </a:prstGeom>
              <a:solidFill>
                <a:srgbClr val="A5B592"/>
              </a:solidFill>
              <a:ln w="0" cap="flat">
                <a:solidFill>
                  <a:srgbClr val="A5B5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Rectangle 72"/>
              <p:cNvSpPr>
                <a:spLocks noChangeArrowheads="1"/>
              </p:cNvSpPr>
              <p:nvPr/>
            </p:nvSpPr>
            <p:spPr bwMode="auto">
              <a:xfrm>
                <a:off x="702737" y="1848505"/>
                <a:ext cx="4957800" cy="11777"/>
              </a:xfrm>
              <a:prstGeom prst="rect">
                <a:avLst/>
              </a:prstGeom>
              <a:solidFill>
                <a:srgbClr val="A5B592"/>
              </a:solidFill>
              <a:ln w="0" cap="flat">
                <a:solidFill>
                  <a:srgbClr val="A5B5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Rectangle 73"/>
              <p:cNvSpPr>
                <a:spLocks noChangeArrowheads="1"/>
              </p:cNvSpPr>
              <p:nvPr/>
            </p:nvSpPr>
            <p:spPr bwMode="auto">
              <a:xfrm>
                <a:off x="702737" y="2084049"/>
                <a:ext cx="4957800" cy="11777"/>
              </a:xfrm>
              <a:prstGeom prst="rect">
                <a:avLst/>
              </a:prstGeom>
              <a:solidFill>
                <a:srgbClr val="A5B592"/>
              </a:solidFill>
              <a:ln w="0" cap="flat">
                <a:solidFill>
                  <a:srgbClr val="A5B5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Rectangle 74"/>
              <p:cNvSpPr>
                <a:spLocks noChangeArrowheads="1"/>
              </p:cNvSpPr>
              <p:nvPr/>
            </p:nvSpPr>
            <p:spPr bwMode="auto">
              <a:xfrm>
                <a:off x="702737" y="2307816"/>
                <a:ext cx="4957800" cy="11777"/>
              </a:xfrm>
              <a:prstGeom prst="rect">
                <a:avLst/>
              </a:prstGeom>
              <a:solidFill>
                <a:srgbClr val="A5B592"/>
              </a:solidFill>
              <a:ln w="0" cap="flat">
                <a:solidFill>
                  <a:srgbClr val="A5B5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Rectangle 75"/>
              <p:cNvSpPr>
                <a:spLocks noChangeArrowheads="1"/>
              </p:cNvSpPr>
              <p:nvPr/>
            </p:nvSpPr>
            <p:spPr bwMode="auto">
              <a:xfrm>
                <a:off x="702737" y="2543360"/>
                <a:ext cx="4957800" cy="11777"/>
              </a:xfrm>
              <a:prstGeom prst="rect">
                <a:avLst/>
              </a:prstGeom>
              <a:solidFill>
                <a:srgbClr val="A5B592"/>
              </a:solidFill>
              <a:ln w="0" cap="flat">
                <a:solidFill>
                  <a:srgbClr val="A5B5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Rectangle 96"/>
              <p:cNvSpPr>
                <a:spLocks noChangeArrowheads="1"/>
              </p:cNvSpPr>
              <p:nvPr/>
            </p:nvSpPr>
            <p:spPr bwMode="auto">
              <a:xfrm>
                <a:off x="722980" y="1194870"/>
                <a:ext cx="1435443" cy="2590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Lucida Sans Unicode" pitchFamily="34" charset="0"/>
                  </a:rPr>
                  <a:t>Direct Materials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5" name="Rectangle 97"/>
              <p:cNvSpPr>
                <a:spLocks noChangeArrowheads="1"/>
              </p:cNvSpPr>
              <p:nvPr/>
            </p:nvSpPr>
            <p:spPr bwMode="auto">
              <a:xfrm>
                <a:off x="866525" y="1424526"/>
                <a:ext cx="3058598" cy="2590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Lucida Sans Unicode" pitchFamily="34" charset="0"/>
                  </a:rPr>
                  <a:t>Beginning raw materials inventory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6" name="Rectangle 98"/>
              <p:cNvSpPr>
                <a:spLocks noChangeArrowheads="1"/>
              </p:cNvSpPr>
              <p:nvPr/>
            </p:nvSpPr>
            <p:spPr bwMode="auto">
              <a:xfrm>
                <a:off x="4247178" y="1424526"/>
                <a:ext cx="583493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Lucida Sans Unicode" pitchFamily="34" charset="0"/>
                  </a:rPr>
                  <a:t>$</a:t>
                </a: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Lucida Sans Unicode" pitchFamily="34" charset="0"/>
                  </a:rPr>
                  <a:t>37,000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7" name="Rectangle 99"/>
              <p:cNvSpPr>
                <a:spLocks noChangeArrowheads="1"/>
              </p:cNvSpPr>
              <p:nvPr/>
            </p:nvSpPr>
            <p:spPr bwMode="auto">
              <a:xfrm>
                <a:off x="866525" y="1652218"/>
                <a:ext cx="2263584" cy="2590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Lucida Sans Unicode" pitchFamily="34" charset="0"/>
                  </a:rPr>
                  <a:t>Raw materials purchases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8" name="Rectangle 100"/>
              <p:cNvSpPr>
                <a:spLocks noChangeArrowheads="1"/>
              </p:cNvSpPr>
              <p:nvPr/>
            </p:nvSpPr>
            <p:spPr bwMode="auto">
              <a:xfrm>
                <a:off x="4160836" y="1652218"/>
                <a:ext cx="628377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Lucida Sans Unicode" pitchFamily="34" charset="0"/>
                  </a:rPr>
                  <a:t> </a:t>
                </a: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Lucida Sans Unicode" pitchFamily="34" charset="0"/>
                  </a:rPr>
                  <a:t>175,600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9" name="Rectangle 101"/>
              <p:cNvSpPr>
                <a:spLocks noChangeArrowheads="1"/>
              </p:cNvSpPr>
              <p:nvPr/>
            </p:nvSpPr>
            <p:spPr bwMode="auto">
              <a:xfrm>
                <a:off x="4241656" y="1834764"/>
                <a:ext cx="596261" cy="1177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Rectangle 102"/>
              <p:cNvSpPr>
                <a:spLocks noChangeArrowheads="1"/>
              </p:cNvSpPr>
              <p:nvPr/>
            </p:nvSpPr>
            <p:spPr bwMode="auto">
              <a:xfrm>
                <a:off x="866525" y="1879911"/>
                <a:ext cx="2793593" cy="2590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Lucida Sans Unicode" pitchFamily="34" charset="0"/>
                  </a:rPr>
                  <a:t>Raw materials available for use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" name="Rectangle 103"/>
              <p:cNvSpPr>
                <a:spLocks noChangeArrowheads="1"/>
              </p:cNvSpPr>
              <p:nvPr/>
            </p:nvSpPr>
            <p:spPr bwMode="auto">
              <a:xfrm>
                <a:off x="4247178" y="1879911"/>
                <a:ext cx="583493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Lucida Sans Unicode" pitchFamily="34" charset="0"/>
                  </a:rPr>
                  <a:t>212,600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2" name="Rectangle 104"/>
              <p:cNvSpPr>
                <a:spLocks noChangeArrowheads="1"/>
              </p:cNvSpPr>
              <p:nvPr/>
            </p:nvSpPr>
            <p:spPr bwMode="auto">
              <a:xfrm>
                <a:off x="866525" y="2109566"/>
                <a:ext cx="3224226" cy="2590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Lucida Sans Unicode" pitchFamily="34" charset="0"/>
                  </a:rPr>
                  <a:t>Less ending raw materials inventory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3" name="Rectangle 105"/>
              <p:cNvSpPr>
                <a:spLocks noChangeArrowheads="1"/>
              </p:cNvSpPr>
              <p:nvPr/>
            </p:nvSpPr>
            <p:spPr bwMode="auto">
              <a:xfrm>
                <a:off x="4247178" y="2109566"/>
                <a:ext cx="493725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Lucida Sans Unicode" pitchFamily="34" charset="0"/>
                  </a:rPr>
                  <a:t>42,700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4" name="Rectangle 106"/>
              <p:cNvSpPr>
                <a:spLocks noChangeArrowheads="1"/>
              </p:cNvSpPr>
              <p:nvPr/>
            </p:nvSpPr>
            <p:spPr bwMode="auto">
              <a:xfrm>
                <a:off x="4241656" y="2292113"/>
                <a:ext cx="596261" cy="1177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41" name="Group 240" descr="Total direct materials on manufacturing statement."/>
          <p:cNvGrpSpPr/>
          <p:nvPr/>
        </p:nvGrpSpPr>
        <p:grpSpPr>
          <a:xfrm>
            <a:off x="439489" y="2382978"/>
            <a:ext cx="4653372" cy="284022"/>
            <a:chOff x="439489" y="2382978"/>
            <a:chExt cx="4653372" cy="259098"/>
          </a:xfrm>
        </p:grpSpPr>
        <p:sp>
          <p:nvSpPr>
            <p:cNvPr id="51" name="Rectangle 107"/>
            <p:cNvSpPr>
              <a:spLocks noChangeArrowheads="1"/>
            </p:cNvSpPr>
            <p:nvPr/>
          </p:nvSpPr>
          <p:spPr bwMode="auto">
            <a:xfrm>
              <a:off x="439489" y="2382978"/>
              <a:ext cx="1965453" cy="259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</a:rPr>
                <a:t>Direct materials used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" name="Rectangle 108"/>
            <p:cNvSpPr>
              <a:spLocks noChangeArrowheads="1"/>
            </p:cNvSpPr>
            <p:nvPr/>
          </p:nvSpPr>
          <p:spPr bwMode="auto">
            <a:xfrm>
              <a:off x="4419600" y="2382978"/>
              <a:ext cx="673261" cy="154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</a:rPr>
                <a:t>$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 Unicode" pitchFamily="34" charset="0"/>
                </a:rPr>
                <a:t>169,900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64" name="Group 63" descr="Direct labor section of manufacturing statement."/>
          <p:cNvGrpSpPr/>
          <p:nvPr/>
        </p:nvGrpSpPr>
        <p:grpSpPr>
          <a:xfrm>
            <a:off x="275772" y="2561048"/>
            <a:ext cx="4929054" cy="297643"/>
            <a:chOff x="228600" y="3581400"/>
            <a:chExt cx="4920857" cy="223767"/>
          </a:xfrm>
        </p:grpSpPr>
        <p:sp>
          <p:nvSpPr>
            <p:cNvPr id="56" name="Rectangle 28"/>
            <p:cNvSpPr>
              <a:spLocks noChangeArrowheads="1"/>
            </p:cNvSpPr>
            <p:nvPr/>
          </p:nvSpPr>
          <p:spPr bwMode="auto">
            <a:xfrm>
              <a:off x="4343400" y="3581400"/>
              <a:ext cx="806057" cy="223767"/>
            </a:xfrm>
            <a:prstGeom prst="rect">
              <a:avLst/>
            </a:prstGeom>
            <a:solidFill>
              <a:srgbClr val="F0F3E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228600" y="3581400"/>
              <a:ext cx="4821597" cy="223767"/>
              <a:chOff x="281222" y="2543360"/>
              <a:chExt cx="4821597" cy="223767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281222" y="2543360"/>
                <a:ext cx="4821597" cy="223767"/>
                <a:chOff x="281222" y="2543360"/>
                <a:chExt cx="4821597" cy="223767"/>
              </a:xfrm>
            </p:grpSpPr>
            <p:sp>
              <p:nvSpPr>
                <p:cNvPr id="54" name="Rectangle 26"/>
                <p:cNvSpPr>
                  <a:spLocks noChangeArrowheads="1"/>
                </p:cNvSpPr>
                <p:nvPr/>
              </p:nvSpPr>
              <p:spPr bwMode="auto">
                <a:xfrm>
                  <a:off x="281222" y="2543360"/>
                  <a:ext cx="3334645" cy="223767"/>
                </a:xfrm>
                <a:prstGeom prst="rect">
                  <a:avLst/>
                </a:prstGeom>
                <a:solidFill>
                  <a:srgbClr val="F0F3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Rectangle 27"/>
                <p:cNvSpPr>
                  <a:spLocks noChangeArrowheads="1"/>
                </p:cNvSpPr>
                <p:nvPr/>
              </p:nvSpPr>
              <p:spPr bwMode="auto">
                <a:xfrm>
                  <a:off x="3615867" y="2543360"/>
                  <a:ext cx="806057" cy="223767"/>
                </a:xfrm>
                <a:prstGeom prst="rect">
                  <a:avLst/>
                </a:prstGeom>
                <a:solidFill>
                  <a:srgbClr val="F0F3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4520296" y="2582154"/>
                  <a:ext cx="582523" cy="1272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225,000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57" name="Rectangle 109"/>
              <p:cNvSpPr>
                <a:spLocks noChangeArrowheads="1"/>
              </p:cNvSpPr>
              <p:nvPr/>
            </p:nvSpPr>
            <p:spPr bwMode="auto">
              <a:xfrm>
                <a:off x="295944" y="2597394"/>
                <a:ext cx="1192522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Lucida Sans Unicode" pitchFamily="34" charset="0"/>
                  </a:rPr>
                  <a:t>Direct Labor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88767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uiExpand="1" animBg="1"/>
      <p:bldP spid="5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>
          <a:xfrm>
            <a:off x="5579390" y="2477595"/>
            <a:ext cx="3200400" cy="2895600"/>
          </a:xfrm>
          <a:prstGeom prst="roundRect">
            <a:avLst/>
          </a:prstGeom>
          <a:solidFill>
            <a:srgbClr val="A5B592">
              <a:alpha val="4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The third </a:t>
            </a:r>
            <a:r>
              <a:rPr lang="en-US" sz="1600" b="1" dirty="0"/>
              <a:t>s</a:t>
            </a:r>
            <a:r>
              <a:rPr lang="en-US" sz="1600" b="1" dirty="0" smtClean="0"/>
              <a:t>ection is </a:t>
            </a:r>
            <a:br>
              <a:rPr lang="en-US" sz="1600" b="1" dirty="0" smtClean="0"/>
            </a:br>
            <a:r>
              <a:rPr lang="en-US" sz="1600" b="1" dirty="0" smtClean="0"/>
              <a:t>Factory Overhead. </a:t>
            </a:r>
          </a:p>
          <a:p>
            <a:pPr algn="ctr"/>
            <a:endParaRPr lang="en-US" sz="1600" b="1" dirty="0" smtClean="0"/>
          </a:p>
          <a:p>
            <a:r>
              <a:rPr lang="en-US" sz="1600" b="1" dirty="0" smtClean="0"/>
              <a:t>For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Factory Overhead, </a:t>
            </a:r>
          </a:p>
          <a:p>
            <a:r>
              <a:rPr lang="en-US" sz="1600" b="1" dirty="0" smtClean="0"/>
              <a:t>simply list each factory overhead component and total them.</a:t>
            </a:r>
          </a:p>
          <a:p>
            <a:pPr algn="ctr"/>
            <a:endParaRPr lang="en-US" sz="1600" dirty="0" smtClean="0"/>
          </a:p>
        </p:txBody>
      </p:sp>
      <p:grpSp>
        <p:nvGrpSpPr>
          <p:cNvPr id="10" name="Group 9" descr="Direct materials, direct labor, and factory overhead section of manufacturing statement."/>
          <p:cNvGrpSpPr/>
          <p:nvPr/>
        </p:nvGrpSpPr>
        <p:grpSpPr>
          <a:xfrm>
            <a:off x="274320" y="482350"/>
            <a:ext cx="4966577" cy="3720427"/>
            <a:chOff x="274320" y="482350"/>
            <a:chExt cx="4966577" cy="3720427"/>
          </a:xfrm>
        </p:grpSpPr>
        <p:grpSp>
          <p:nvGrpSpPr>
            <p:cNvPr id="64" name="Group 63"/>
            <p:cNvGrpSpPr/>
            <p:nvPr/>
          </p:nvGrpSpPr>
          <p:grpSpPr>
            <a:xfrm>
              <a:off x="275772" y="2561048"/>
              <a:ext cx="4929054" cy="297643"/>
              <a:chOff x="228600" y="3581400"/>
              <a:chExt cx="4920857" cy="223767"/>
            </a:xfrm>
          </p:grpSpPr>
          <p:sp>
            <p:nvSpPr>
              <p:cNvPr id="56" name="Rectangle 28"/>
              <p:cNvSpPr>
                <a:spLocks noChangeArrowheads="1"/>
              </p:cNvSpPr>
              <p:nvPr/>
            </p:nvSpPr>
            <p:spPr bwMode="auto">
              <a:xfrm>
                <a:off x="4343400" y="3581400"/>
                <a:ext cx="806057" cy="223767"/>
              </a:xfrm>
              <a:prstGeom prst="rect">
                <a:avLst/>
              </a:prstGeom>
              <a:solidFill>
                <a:srgbClr val="F0F3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2" name="Group 61"/>
              <p:cNvGrpSpPr/>
              <p:nvPr/>
            </p:nvGrpSpPr>
            <p:grpSpPr>
              <a:xfrm>
                <a:off x="228600" y="3581400"/>
                <a:ext cx="4821597" cy="223767"/>
                <a:chOff x="281222" y="2543360"/>
                <a:chExt cx="4821597" cy="223767"/>
              </a:xfrm>
            </p:grpSpPr>
            <p:grpSp>
              <p:nvGrpSpPr>
                <p:cNvPr id="61" name="Group 60"/>
                <p:cNvGrpSpPr/>
                <p:nvPr/>
              </p:nvGrpSpPr>
              <p:grpSpPr>
                <a:xfrm>
                  <a:off x="281222" y="2543360"/>
                  <a:ext cx="4821597" cy="223767"/>
                  <a:chOff x="281222" y="2543360"/>
                  <a:chExt cx="4821597" cy="223767"/>
                </a:xfrm>
              </p:grpSpPr>
              <p:sp>
                <p:nvSpPr>
                  <p:cNvPr id="54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81222" y="2543360"/>
                    <a:ext cx="3334645" cy="223767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615867" y="2543360"/>
                    <a:ext cx="806057" cy="223767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4520296" y="2582154"/>
                    <a:ext cx="582523" cy="12726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225,000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295944" y="2597394"/>
                  <a:ext cx="1192522" cy="169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Direct Labor 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>
              <a:off x="274320" y="482350"/>
              <a:ext cx="4966577" cy="3720427"/>
              <a:chOff x="274320" y="482350"/>
              <a:chExt cx="4966577" cy="3720427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281222" y="482350"/>
                <a:ext cx="4946758" cy="683078"/>
                <a:chOff x="281222" y="482350"/>
                <a:chExt cx="4946758" cy="683078"/>
              </a:xfrm>
            </p:grpSpPr>
            <p:grpSp>
              <p:nvGrpSpPr>
                <p:cNvPr id="2" name="Group 249" descr="Manufacturing statement heading."/>
                <p:cNvGrpSpPr/>
                <p:nvPr/>
              </p:nvGrpSpPr>
              <p:grpSpPr>
                <a:xfrm>
                  <a:off x="281222" y="482350"/>
                  <a:ext cx="4946758" cy="683078"/>
                  <a:chOff x="708258" y="482350"/>
                  <a:chExt cx="4946758" cy="683078"/>
                </a:xfrm>
                <a:solidFill>
                  <a:schemeClr val="tx2">
                    <a:lumMod val="40000"/>
                    <a:lumOff val="60000"/>
                  </a:schemeClr>
                </a:solidFill>
              </p:grpSpPr>
              <p:sp>
                <p:nvSpPr>
                  <p:cNvPr id="1029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708258" y="482350"/>
                    <a:ext cx="4946758" cy="223767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30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708258" y="706116"/>
                    <a:ext cx="4946758" cy="235544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31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708258" y="941661"/>
                    <a:ext cx="4946758" cy="223767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solidFill>
                      <a:schemeClr val="tx2">
                        <a:lumMod val="20000"/>
                        <a:lumOff val="8000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6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2500722" y="509830"/>
                    <a:ext cx="423193" cy="169277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Randa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117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3119066" y="509830"/>
                    <a:ext cx="894392" cy="259098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Company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118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2191549" y="739485"/>
                    <a:ext cx="2252542" cy="259098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Manufacturing Statement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1119" name="Rectangle 95"/>
                <p:cNvSpPr>
                  <a:spLocks noChangeArrowheads="1"/>
                </p:cNvSpPr>
                <p:nvPr/>
              </p:nvSpPr>
              <p:spPr bwMode="auto">
                <a:xfrm>
                  <a:off x="1344922" y="967177"/>
                  <a:ext cx="2441374" cy="169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For Year Ended December 31, 2011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275701" y="1165427"/>
                <a:ext cx="4965196" cy="1501573"/>
                <a:chOff x="275701" y="1165427"/>
                <a:chExt cx="4965196" cy="1501573"/>
              </a:xfrm>
            </p:grpSpPr>
            <p:grpSp>
              <p:nvGrpSpPr>
                <p:cNvPr id="50" name="Group 49" descr="Direct materials section of manufacturing statement."/>
                <p:cNvGrpSpPr/>
                <p:nvPr/>
              </p:nvGrpSpPr>
              <p:grpSpPr>
                <a:xfrm>
                  <a:off x="275701" y="1165427"/>
                  <a:ext cx="4965196" cy="1389710"/>
                  <a:chOff x="275701" y="1165427"/>
                  <a:chExt cx="4965196" cy="1389710"/>
                </a:xfrm>
              </p:grpSpPr>
              <p:sp>
                <p:nvSpPr>
                  <p:cNvPr id="48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4434840" y="1173480"/>
                    <a:ext cx="806057" cy="223767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642360" y="1173480"/>
                    <a:ext cx="806057" cy="223767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04800" y="1173480"/>
                    <a:ext cx="3334645" cy="223767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93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275701" y="1165427"/>
                    <a:ext cx="4957800" cy="11777"/>
                  </a:xfrm>
                  <a:prstGeom prst="rect">
                    <a:avLst/>
                  </a:prstGeom>
                  <a:solidFill>
                    <a:srgbClr val="A5B592"/>
                  </a:solidFill>
                  <a:ln w="0" cap="flat">
                    <a:solidFill>
                      <a:srgbClr val="A5B59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" name="Group 250"/>
                  <p:cNvGrpSpPr/>
                  <p:nvPr/>
                </p:nvGrpSpPr>
                <p:grpSpPr>
                  <a:xfrm>
                    <a:off x="275701" y="1194870"/>
                    <a:ext cx="4957800" cy="1360267"/>
                    <a:chOff x="702737" y="1194870"/>
                    <a:chExt cx="4957800" cy="1360267"/>
                  </a:xfrm>
                </p:grpSpPr>
                <p:sp>
                  <p:nvSpPr>
                    <p:cNvPr id="13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258" y="1400971"/>
                      <a:ext cx="3334645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42903" y="1400971"/>
                      <a:ext cx="806057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48959" y="1400971"/>
                      <a:ext cx="806057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258" y="1624738"/>
                      <a:ext cx="3334645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42903" y="1624738"/>
                      <a:ext cx="806057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48959" y="1624738"/>
                      <a:ext cx="806057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258" y="1848505"/>
                      <a:ext cx="3334645" cy="235544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42903" y="1848505"/>
                      <a:ext cx="806057" cy="235544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48959" y="1848505"/>
                      <a:ext cx="806057" cy="235544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258" y="2084049"/>
                      <a:ext cx="3334645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42903" y="2084049"/>
                      <a:ext cx="806057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48959" y="2084049"/>
                      <a:ext cx="806057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258" y="2307816"/>
                      <a:ext cx="3334645" cy="235544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42903" y="2307816"/>
                      <a:ext cx="806057" cy="235544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48959" y="2307816"/>
                      <a:ext cx="806057" cy="235544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2737" y="1400971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2737" y="1624738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2737" y="1848505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2737" y="2084049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2737" y="2307816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2737" y="2543360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2980" y="1194870"/>
                      <a:ext cx="1435443" cy="2590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Direct Materials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35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6525" y="1424526"/>
                      <a:ext cx="3058598" cy="2590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Beginning raw materials inventory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36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47178" y="1424526"/>
                      <a:ext cx="583493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$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37,000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37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6525" y="1652218"/>
                      <a:ext cx="2263584" cy="2590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Raw materials purchases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38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60836" y="1652218"/>
                      <a:ext cx="628377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175,600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39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41656" y="1834764"/>
                      <a:ext cx="596261" cy="11777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6525" y="1879911"/>
                      <a:ext cx="2793593" cy="2590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Raw materials available for use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41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47178" y="1879911"/>
                      <a:ext cx="583493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212,600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42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6525" y="2109566"/>
                      <a:ext cx="3224226" cy="2590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Less ending raw materials inventory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43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47178" y="2109566"/>
                      <a:ext cx="493725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42,700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44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41656" y="2292113"/>
                      <a:ext cx="596261" cy="11777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41" name="Group 240" descr="Total direct materials on manufacturing statement"/>
                <p:cNvGrpSpPr/>
                <p:nvPr/>
              </p:nvGrpSpPr>
              <p:grpSpPr>
                <a:xfrm>
                  <a:off x="439489" y="2382978"/>
                  <a:ext cx="4653372" cy="284022"/>
                  <a:chOff x="439489" y="2382978"/>
                  <a:chExt cx="4653372" cy="259098"/>
                </a:xfrm>
              </p:grpSpPr>
              <p:sp>
                <p:nvSpPr>
                  <p:cNvPr id="51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439489" y="2382978"/>
                    <a:ext cx="1965453" cy="2590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Direct materials used 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52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4419600" y="2382978"/>
                    <a:ext cx="673261" cy="15442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$</a:t>
                    </a: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169,900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</p:grpSp>
          <p:grpSp>
            <p:nvGrpSpPr>
              <p:cNvPr id="6" name="Group 5"/>
              <p:cNvGrpSpPr/>
              <p:nvPr/>
            </p:nvGrpSpPr>
            <p:grpSpPr>
              <a:xfrm>
                <a:off x="274320" y="2804160"/>
                <a:ext cx="4957800" cy="1398617"/>
                <a:chOff x="274320" y="2804160"/>
                <a:chExt cx="4957800" cy="1398617"/>
              </a:xfrm>
            </p:grpSpPr>
            <p:grpSp>
              <p:nvGrpSpPr>
                <p:cNvPr id="192" name="Group 191"/>
                <p:cNvGrpSpPr/>
                <p:nvPr/>
              </p:nvGrpSpPr>
              <p:grpSpPr>
                <a:xfrm>
                  <a:off x="274320" y="2804160"/>
                  <a:ext cx="4957800" cy="1398617"/>
                  <a:chOff x="275701" y="2767127"/>
                  <a:chExt cx="4957800" cy="1398617"/>
                </a:xfrm>
              </p:grpSpPr>
              <p:grpSp>
                <p:nvGrpSpPr>
                  <p:cNvPr id="193" name="Group 140"/>
                  <p:cNvGrpSpPr/>
                  <p:nvPr/>
                </p:nvGrpSpPr>
                <p:grpSpPr>
                  <a:xfrm>
                    <a:off x="275701" y="2767127"/>
                    <a:ext cx="4957800" cy="1398617"/>
                    <a:chOff x="275701" y="2767127"/>
                    <a:chExt cx="4957800" cy="1398617"/>
                  </a:xfrm>
                </p:grpSpPr>
                <p:sp>
                  <p:nvSpPr>
                    <p:cNvPr id="197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222" y="2767127"/>
                      <a:ext cx="3334645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8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15867" y="2767127"/>
                      <a:ext cx="806057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9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21923" y="2767127"/>
                      <a:ext cx="806057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3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701" y="2767127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5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944" y="2794607"/>
                      <a:ext cx="1578988" cy="2590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Factory Overhead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06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222" y="2990893"/>
                      <a:ext cx="3334645" cy="235544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7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15867" y="2990893"/>
                      <a:ext cx="806057" cy="235544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8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21923" y="2990893"/>
                      <a:ext cx="806057" cy="235544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9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222" y="3226437"/>
                      <a:ext cx="3334645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0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15867" y="3226437"/>
                      <a:ext cx="806057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1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21923" y="3226437"/>
                      <a:ext cx="806057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2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222" y="3450204"/>
                      <a:ext cx="3334645" cy="235544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3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15867" y="3450204"/>
                      <a:ext cx="806057" cy="235544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4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21923" y="3450204"/>
                      <a:ext cx="806057" cy="235544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222" y="3685748"/>
                      <a:ext cx="3334645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6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15867" y="3685748"/>
                      <a:ext cx="806057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7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21923" y="3685748"/>
                      <a:ext cx="806057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8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221" y="3909515"/>
                      <a:ext cx="4338389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0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21923" y="3909515"/>
                      <a:ext cx="806057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1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701" y="2990893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701" y="3226437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3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701" y="3450204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4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701" y="3685748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701" y="3909515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701" y="4133282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7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489" y="3022299"/>
                      <a:ext cx="2220160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Factory Computer Supplies Used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28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20142" y="3022299"/>
                      <a:ext cx="493725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17,840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29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489" y="3251954"/>
                      <a:ext cx="948978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Indirect Labor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30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20142" y="3251954"/>
                      <a:ext cx="493725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47,000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31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489" y="3479647"/>
                      <a:ext cx="1941237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Repairs</a:t>
                      </a:r>
                      <a:r>
                        <a:rPr kumimoji="0" lang="en-US" sz="1100" b="0" i="0" u="none" strike="noStrike" cap="none" normalizeH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– Factory equipment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32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34656" y="3479647"/>
                      <a:ext cx="448841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5,250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33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489" y="3707339"/>
                      <a:ext cx="1987724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Rent Cost of Factory Building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34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78723" y="3707339"/>
                      <a:ext cx="493725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57,000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35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489" y="3936995"/>
                      <a:ext cx="1941237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Lucida Sans Unicode" pitchFamily="34" charset="0"/>
                        </a:rPr>
                        <a:t>Total factory overhead costs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40" name="Rectangle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97181" y="4153967"/>
                      <a:ext cx="596261" cy="11777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96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53482" y="3971069"/>
                    <a:ext cx="583493" cy="1692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127,090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cxnSp>
              <p:nvCxnSpPr>
                <p:cNvPr id="4" name="Straight Connector 3"/>
                <p:cNvCxnSpPr/>
                <p:nvPr/>
              </p:nvCxnSpPr>
              <p:spPr>
                <a:xfrm>
                  <a:off x="3777342" y="3946548"/>
                  <a:ext cx="58483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>
          <a:xfrm>
            <a:off x="5579390" y="2477595"/>
            <a:ext cx="3200400" cy="2895600"/>
          </a:xfrm>
          <a:prstGeom prst="roundRect">
            <a:avLst/>
          </a:prstGeom>
          <a:solidFill>
            <a:srgbClr val="A5B592">
              <a:alpha val="4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The third </a:t>
            </a:r>
            <a:r>
              <a:rPr lang="en-US" sz="1600" b="1" dirty="0"/>
              <a:t>s</a:t>
            </a:r>
            <a:r>
              <a:rPr lang="en-US" sz="1600" b="1" dirty="0" smtClean="0"/>
              <a:t>ection is </a:t>
            </a:r>
            <a:br>
              <a:rPr lang="en-US" sz="1600" b="1" dirty="0" smtClean="0"/>
            </a:br>
            <a:r>
              <a:rPr lang="en-US" sz="1600" b="1" dirty="0" smtClean="0"/>
              <a:t>Factory Overhead. </a:t>
            </a:r>
          </a:p>
          <a:p>
            <a:pPr algn="ctr"/>
            <a:endParaRPr lang="en-US" sz="1600" b="1" dirty="0" smtClean="0"/>
          </a:p>
          <a:p>
            <a:r>
              <a:rPr lang="en-US" sz="1600" b="1" dirty="0" smtClean="0"/>
              <a:t>For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Factory Overhead, </a:t>
            </a:r>
          </a:p>
          <a:p>
            <a:r>
              <a:rPr lang="en-US" sz="1600" b="1" dirty="0" smtClean="0"/>
              <a:t>simply list each factory overhead component and total them.</a:t>
            </a:r>
          </a:p>
          <a:p>
            <a:pPr algn="ctr"/>
            <a:endParaRPr lang="en-US" sz="16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274320" y="482350"/>
            <a:ext cx="4966577" cy="2376341"/>
            <a:chOff x="274320" y="482350"/>
            <a:chExt cx="4966577" cy="2376341"/>
          </a:xfrm>
        </p:grpSpPr>
        <p:grpSp>
          <p:nvGrpSpPr>
            <p:cNvPr id="64" name="Group 63"/>
            <p:cNvGrpSpPr/>
            <p:nvPr/>
          </p:nvGrpSpPr>
          <p:grpSpPr>
            <a:xfrm>
              <a:off x="275772" y="2561048"/>
              <a:ext cx="4929054" cy="297643"/>
              <a:chOff x="228600" y="3581400"/>
              <a:chExt cx="4920857" cy="223767"/>
            </a:xfrm>
          </p:grpSpPr>
          <p:sp>
            <p:nvSpPr>
              <p:cNvPr id="56" name="Rectangle 28"/>
              <p:cNvSpPr>
                <a:spLocks noChangeArrowheads="1"/>
              </p:cNvSpPr>
              <p:nvPr/>
            </p:nvSpPr>
            <p:spPr bwMode="auto">
              <a:xfrm>
                <a:off x="4343400" y="3581400"/>
                <a:ext cx="806057" cy="223767"/>
              </a:xfrm>
              <a:prstGeom prst="rect">
                <a:avLst/>
              </a:prstGeom>
              <a:solidFill>
                <a:srgbClr val="F0F3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2" name="Group 61"/>
              <p:cNvGrpSpPr/>
              <p:nvPr/>
            </p:nvGrpSpPr>
            <p:grpSpPr>
              <a:xfrm>
                <a:off x="228600" y="3581400"/>
                <a:ext cx="4821597" cy="223767"/>
                <a:chOff x="281222" y="2543360"/>
                <a:chExt cx="4821597" cy="223767"/>
              </a:xfrm>
            </p:grpSpPr>
            <p:grpSp>
              <p:nvGrpSpPr>
                <p:cNvPr id="61" name="Group 60"/>
                <p:cNvGrpSpPr/>
                <p:nvPr/>
              </p:nvGrpSpPr>
              <p:grpSpPr>
                <a:xfrm>
                  <a:off x="281222" y="2543360"/>
                  <a:ext cx="4821597" cy="223767"/>
                  <a:chOff x="281222" y="2543360"/>
                  <a:chExt cx="4821597" cy="223767"/>
                </a:xfrm>
              </p:grpSpPr>
              <p:sp>
                <p:nvSpPr>
                  <p:cNvPr id="54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81222" y="2543360"/>
                    <a:ext cx="3334645" cy="223767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615867" y="2543360"/>
                    <a:ext cx="806057" cy="223767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4520296" y="2582154"/>
                    <a:ext cx="582523" cy="12726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225,000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295944" y="2597394"/>
                  <a:ext cx="1192522" cy="169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Direct Labor 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>
              <a:off x="274320" y="482350"/>
              <a:ext cx="4966577" cy="2333587"/>
              <a:chOff x="274320" y="482350"/>
              <a:chExt cx="4966577" cy="2333587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281222" y="482350"/>
                <a:ext cx="4946758" cy="683078"/>
                <a:chOff x="281222" y="482350"/>
                <a:chExt cx="4946758" cy="683078"/>
              </a:xfrm>
            </p:grpSpPr>
            <p:grpSp>
              <p:nvGrpSpPr>
                <p:cNvPr id="2" name="Group 249" descr="Manufacturing statement heading."/>
                <p:cNvGrpSpPr/>
                <p:nvPr/>
              </p:nvGrpSpPr>
              <p:grpSpPr>
                <a:xfrm>
                  <a:off x="281222" y="482350"/>
                  <a:ext cx="4946758" cy="683078"/>
                  <a:chOff x="708258" y="482350"/>
                  <a:chExt cx="4946758" cy="683078"/>
                </a:xfrm>
                <a:solidFill>
                  <a:schemeClr val="tx2">
                    <a:lumMod val="40000"/>
                    <a:lumOff val="60000"/>
                  </a:schemeClr>
                </a:solidFill>
              </p:grpSpPr>
              <p:sp>
                <p:nvSpPr>
                  <p:cNvPr id="1029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708258" y="482350"/>
                    <a:ext cx="4946758" cy="223767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30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708258" y="706116"/>
                    <a:ext cx="4946758" cy="235544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31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708258" y="941661"/>
                    <a:ext cx="4946758" cy="223767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solidFill>
                      <a:schemeClr val="tx2">
                        <a:lumMod val="20000"/>
                        <a:lumOff val="8000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6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2500722" y="509830"/>
                    <a:ext cx="461665" cy="169277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Shanta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117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3119066" y="509830"/>
                    <a:ext cx="894392" cy="259098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Company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118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2191549" y="739485"/>
                    <a:ext cx="2252542" cy="259098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Manufacturing Statement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1119" name="Rectangle 95"/>
                <p:cNvSpPr>
                  <a:spLocks noChangeArrowheads="1"/>
                </p:cNvSpPr>
                <p:nvPr/>
              </p:nvSpPr>
              <p:spPr bwMode="auto">
                <a:xfrm>
                  <a:off x="1344922" y="967177"/>
                  <a:ext cx="2441374" cy="169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For Year Ended December 31, </a:t>
                  </a: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Lucida Sans Unicode" pitchFamily="34" charset="0"/>
                    </a:rPr>
                    <a:t>2013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275701" y="1165427"/>
                <a:ext cx="4965196" cy="1501573"/>
                <a:chOff x="275701" y="1165427"/>
                <a:chExt cx="4965196" cy="1501573"/>
              </a:xfrm>
            </p:grpSpPr>
            <p:grpSp>
              <p:nvGrpSpPr>
                <p:cNvPr id="50" name="Group 49" descr="Direct materials section of manufacturing statement."/>
                <p:cNvGrpSpPr/>
                <p:nvPr/>
              </p:nvGrpSpPr>
              <p:grpSpPr>
                <a:xfrm>
                  <a:off x="275701" y="1165427"/>
                  <a:ext cx="4965196" cy="1389710"/>
                  <a:chOff x="275701" y="1165427"/>
                  <a:chExt cx="4965196" cy="1389710"/>
                </a:xfrm>
              </p:grpSpPr>
              <p:sp>
                <p:nvSpPr>
                  <p:cNvPr id="48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4434840" y="1173480"/>
                    <a:ext cx="806057" cy="223767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642360" y="1173480"/>
                    <a:ext cx="806057" cy="223767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04800" y="1173480"/>
                    <a:ext cx="3334645" cy="223767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93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275701" y="1165427"/>
                    <a:ext cx="4957800" cy="11777"/>
                  </a:xfrm>
                  <a:prstGeom prst="rect">
                    <a:avLst/>
                  </a:prstGeom>
                  <a:solidFill>
                    <a:srgbClr val="A5B592"/>
                  </a:solidFill>
                  <a:ln w="0" cap="flat">
                    <a:solidFill>
                      <a:srgbClr val="A5B59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" name="Group 250"/>
                  <p:cNvGrpSpPr/>
                  <p:nvPr/>
                </p:nvGrpSpPr>
                <p:grpSpPr>
                  <a:xfrm>
                    <a:off x="275701" y="1194870"/>
                    <a:ext cx="4957800" cy="1360267"/>
                    <a:chOff x="702737" y="1194870"/>
                    <a:chExt cx="4957800" cy="1360267"/>
                  </a:xfrm>
                </p:grpSpPr>
                <p:sp>
                  <p:nvSpPr>
                    <p:cNvPr id="13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258" y="1400971"/>
                      <a:ext cx="3334645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42903" y="1400971"/>
                      <a:ext cx="806057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48959" y="1400971"/>
                      <a:ext cx="806057" cy="223767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258" y="1624738"/>
                      <a:ext cx="3334645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42903" y="1624738"/>
                      <a:ext cx="806057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48959" y="1624738"/>
                      <a:ext cx="806057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258" y="1848505"/>
                      <a:ext cx="3334645" cy="235544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42903" y="1848505"/>
                      <a:ext cx="806057" cy="235544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48959" y="1848505"/>
                      <a:ext cx="806057" cy="235544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258" y="2084049"/>
                      <a:ext cx="3334645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42903" y="2084049"/>
                      <a:ext cx="806057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48959" y="2084049"/>
                      <a:ext cx="806057" cy="223767"/>
                    </a:xfrm>
                    <a:prstGeom prst="rect">
                      <a:avLst/>
                    </a:prstGeom>
                    <a:solidFill>
                      <a:srgbClr val="F0F3EE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258" y="2307816"/>
                      <a:ext cx="3334645" cy="235544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42903" y="2307816"/>
                      <a:ext cx="806057" cy="235544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48959" y="2307816"/>
                      <a:ext cx="806057" cy="235544"/>
                    </a:xfrm>
                    <a:prstGeom prst="rect">
                      <a:avLst/>
                    </a:prstGeom>
                    <a:solidFill>
                      <a:srgbClr val="E1E5D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2737" y="1400971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2737" y="1624738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2737" y="1848505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2737" y="2084049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2737" y="2307816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2737" y="2543360"/>
                      <a:ext cx="4957800" cy="11777"/>
                    </a:xfrm>
                    <a:prstGeom prst="rect">
                      <a:avLst/>
                    </a:prstGeom>
                    <a:solidFill>
                      <a:srgbClr val="A5B592"/>
                    </a:solidFill>
                    <a:ln w="0" cap="flat">
                      <a:solidFill>
                        <a:srgbClr val="A5B59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2980" y="1194870"/>
                      <a:ext cx="1435443" cy="2590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Direct Materials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35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6525" y="1424526"/>
                      <a:ext cx="3058598" cy="2590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Beginning raw materials inventory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36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47178" y="1424526"/>
                      <a:ext cx="583493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$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37,000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37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6525" y="1652218"/>
                      <a:ext cx="2263584" cy="2590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Raw materials purchases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38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60836" y="1652218"/>
                      <a:ext cx="628377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175,600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39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41656" y="1834764"/>
                      <a:ext cx="596261" cy="11777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6525" y="1879911"/>
                      <a:ext cx="2793593" cy="2590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Raw materials available for use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41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47178" y="1879911"/>
                      <a:ext cx="583493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212,600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42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6525" y="2109566"/>
                      <a:ext cx="3224226" cy="2590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Less ending raw materials inventory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43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47178" y="2109566"/>
                      <a:ext cx="493725" cy="169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42,700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44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41656" y="2292113"/>
                      <a:ext cx="596261" cy="11777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41" name="Group 240" descr="Total direct materials on manufacturing statement"/>
                <p:cNvGrpSpPr/>
                <p:nvPr/>
              </p:nvGrpSpPr>
              <p:grpSpPr>
                <a:xfrm>
                  <a:off x="439489" y="2382978"/>
                  <a:ext cx="4653372" cy="284022"/>
                  <a:chOff x="439489" y="2382978"/>
                  <a:chExt cx="4653372" cy="259098"/>
                </a:xfrm>
              </p:grpSpPr>
              <p:sp>
                <p:nvSpPr>
                  <p:cNvPr id="51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439489" y="2382978"/>
                    <a:ext cx="1965453" cy="2590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Direct materials used 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52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4419600" y="2382978"/>
                    <a:ext cx="673261" cy="15442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$</a:t>
                    </a: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rPr>
                      <a:t>169,900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</p:grpSp>
          <p:sp>
            <p:nvSpPr>
              <p:cNvPr id="203" name="Rectangle 76"/>
              <p:cNvSpPr>
                <a:spLocks noChangeArrowheads="1"/>
              </p:cNvSpPr>
              <p:nvPr/>
            </p:nvSpPr>
            <p:spPr bwMode="auto">
              <a:xfrm>
                <a:off x="274320" y="2804160"/>
                <a:ext cx="4957800" cy="11777"/>
              </a:xfrm>
              <a:prstGeom prst="rect">
                <a:avLst/>
              </a:prstGeom>
              <a:solidFill>
                <a:srgbClr val="A5B592"/>
              </a:solidFill>
              <a:ln w="0" cap="flat">
                <a:solidFill>
                  <a:srgbClr val="A5B5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5" name="Group 104"/>
          <p:cNvGrpSpPr/>
          <p:nvPr/>
        </p:nvGrpSpPr>
        <p:grpSpPr>
          <a:xfrm>
            <a:off x="271803" y="1647825"/>
            <a:ext cx="4957422" cy="2550350"/>
            <a:chOff x="0" y="1169566"/>
            <a:chExt cx="4957800" cy="2550861"/>
          </a:xfrm>
        </p:grpSpPr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3459167" y="1169566"/>
              <a:ext cx="78739" cy="1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0" y="2321810"/>
              <a:ext cx="4957800" cy="1398617"/>
              <a:chOff x="0" y="2321810"/>
              <a:chExt cx="4957800" cy="1398617"/>
            </a:xfrm>
          </p:grpSpPr>
          <p:grpSp>
            <p:nvGrpSpPr>
              <p:cNvPr id="108" name="Group 107"/>
              <p:cNvGrpSpPr/>
              <p:nvPr/>
            </p:nvGrpSpPr>
            <p:grpSpPr>
              <a:xfrm>
                <a:off x="0" y="2321810"/>
                <a:ext cx="4957800" cy="1398617"/>
                <a:chOff x="0" y="2321810"/>
                <a:chExt cx="4957800" cy="1398617"/>
              </a:xfrm>
            </p:grpSpPr>
            <p:grpSp>
              <p:nvGrpSpPr>
                <p:cNvPr id="110" name="Group 109"/>
                <p:cNvGrpSpPr/>
                <p:nvPr/>
              </p:nvGrpSpPr>
              <p:grpSpPr>
                <a:xfrm>
                  <a:off x="0" y="2321810"/>
                  <a:ext cx="4957800" cy="1398617"/>
                  <a:chOff x="0" y="2321810"/>
                  <a:chExt cx="4957800" cy="1398617"/>
                </a:xfrm>
              </p:grpSpPr>
              <p:sp>
                <p:nvSpPr>
                  <p:cNvPr id="112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5521" y="2321810"/>
                    <a:ext cx="3334645" cy="223767"/>
                  </a:xfrm>
                  <a:prstGeom prst="rect">
                    <a:avLst/>
                  </a:prstGeom>
                  <a:solidFill>
                    <a:srgbClr val="E1E5D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13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3340166" y="2321810"/>
                    <a:ext cx="806057" cy="223767"/>
                  </a:xfrm>
                  <a:prstGeom prst="rect">
                    <a:avLst/>
                  </a:prstGeom>
                  <a:solidFill>
                    <a:srgbClr val="E1E5D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14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4146222" y="2321810"/>
                    <a:ext cx="806057" cy="223767"/>
                  </a:xfrm>
                  <a:prstGeom prst="rect">
                    <a:avLst/>
                  </a:prstGeom>
                  <a:solidFill>
                    <a:srgbClr val="E1E5D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15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321810"/>
                    <a:ext cx="4957800" cy="11777"/>
                  </a:xfrm>
                  <a:prstGeom prst="rect">
                    <a:avLst/>
                  </a:prstGeom>
                  <a:solidFill>
                    <a:srgbClr val="A5B592"/>
                  </a:solidFill>
                  <a:ln w="0" cap="flat">
                    <a:solidFill>
                      <a:srgbClr val="A5B59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16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20243" y="2348987"/>
                    <a:ext cx="1191259" cy="224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fontAlgn="base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100" kern="1200">
                        <a:solidFill>
                          <a:srgbClr val="000000"/>
                        </a:solidFill>
                        <a:effectLst/>
                        <a:latin typeface="Lucida Sans Unicode"/>
                        <a:ea typeface="Times New Roman"/>
                        <a:cs typeface="Times New Roman"/>
                      </a:rPr>
                      <a:t>Factory Overhead</a:t>
                    </a:r>
                    <a:endParaRPr lang="en-US" sz="12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117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5521" y="2545576"/>
                    <a:ext cx="3334645" cy="235544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3340166" y="2545576"/>
                    <a:ext cx="806057" cy="235544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19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146222" y="2545576"/>
                    <a:ext cx="806057" cy="235544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20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5521" y="2781120"/>
                    <a:ext cx="3334645" cy="223767"/>
                  </a:xfrm>
                  <a:prstGeom prst="rect">
                    <a:avLst/>
                  </a:prstGeom>
                  <a:solidFill>
                    <a:srgbClr val="E1E5D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21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3340166" y="2781120"/>
                    <a:ext cx="806057" cy="223767"/>
                  </a:xfrm>
                  <a:prstGeom prst="rect">
                    <a:avLst/>
                  </a:prstGeom>
                  <a:solidFill>
                    <a:srgbClr val="E1E5D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22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4146222" y="2781120"/>
                    <a:ext cx="806057" cy="223767"/>
                  </a:xfrm>
                  <a:prstGeom prst="rect">
                    <a:avLst/>
                  </a:prstGeom>
                  <a:solidFill>
                    <a:srgbClr val="E1E5D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23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5521" y="3004887"/>
                    <a:ext cx="3334645" cy="235544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24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3340166" y="3004887"/>
                    <a:ext cx="806057" cy="235544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25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4146222" y="3004887"/>
                    <a:ext cx="806057" cy="235544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26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5521" y="3240431"/>
                    <a:ext cx="3334645" cy="223767"/>
                  </a:xfrm>
                  <a:prstGeom prst="rect">
                    <a:avLst/>
                  </a:prstGeom>
                  <a:solidFill>
                    <a:srgbClr val="E1E5D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27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3340166" y="3240431"/>
                    <a:ext cx="806057" cy="223767"/>
                  </a:xfrm>
                  <a:prstGeom prst="rect">
                    <a:avLst/>
                  </a:prstGeom>
                  <a:solidFill>
                    <a:srgbClr val="E1E5D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28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4146222" y="3240431"/>
                    <a:ext cx="806057" cy="223767"/>
                  </a:xfrm>
                  <a:prstGeom prst="rect">
                    <a:avLst/>
                  </a:prstGeom>
                  <a:solidFill>
                    <a:srgbClr val="E1E5D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29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5520" y="3464198"/>
                    <a:ext cx="4338389" cy="223767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30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4146222" y="3464198"/>
                    <a:ext cx="806057" cy="223767"/>
                  </a:xfrm>
                  <a:prstGeom prst="rect">
                    <a:avLst/>
                  </a:prstGeom>
                  <a:solidFill>
                    <a:srgbClr val="F0F3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31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545576"/>
                    <a:ext cx="4957800" cy="11777"/>
                  </a:xfrm>
                  <a:prstGeom prst="rect">
                    <a:avLst/>
                  </a:prstGeom>
                  <a:solidFill>
                    <a:srgbClr val="A5B592"/>
                  </a:solidFill>
                  <a:ln w="0" cap="flat">
                    <a:solidFill>
                      <a:srgbClr val="A5B59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32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781120"/>
                    <a:ext cx="4957800" cy="11777"/>
                  </a:xfrm>
                  <a:prstGeom prst="rect">
                    <a:avLst/>
                  </a:prstGeom>
                  <a:solidFill>
                    <a:srgbClr val="A5B592"/>
                  </a:solidFill>
                  <a:ln w="0" cap="flat">
                    <a:solidFill>
                      <a:srgbClr val="A5B59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33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004887"/>
                    <a:ext cx="4957800" cy="11777"/>
                  </a:xfrm>
                  <a:prstGeom prst="rect">
                    <a:avLst/>
                  </a:prstGeom>
                  <a:solidFill>
                    <a:srgbClr val="A5B592"/>
                  </a:solidFill>
                  <a:ln w="0" cap="flat">
                    <a:solidFill>
                      <a:srgbClr val="A5B59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34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240431"/>
                    <a:ext cx="4957800" cy="11777"/>
                  </a:xfrm>
                  <a:prstGeom prst="rect">
                    <a:avLst/>
                  </a:prstGeom>
                  <a:solidFill>
                    <a:srgbClr val="A5B592"/>
                  </a:solidFill>
                  <a:ln w="0" cap="flat">
                    <a:solidFill>
                      <a:srgbClr val="A5B59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35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464198"/>
                    <a:ext cx="4957800" cy="11777"/>
                  </a:xfrm>
                  <a:prstGeom prst="rect">
                    <a:avLst/>
                  </a:prstGeom>
                  <a:solidFill>
                    <a:srgbClr val="A5B592"/>
                  </a:solidFill>
                  <a:ln w="0" cap="flat">
                    <a:solidFill>
                      <a:srgbClr val="A5B59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36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687965"/>
                    <a:ext cx="4957800" cy="11777"/>
                  </a:xfrm>
                  <a:prstGeom prst="rect">
                    <a:avLst/>
                  </a:prstGeom>
                  <a:solidFill>
                    <a:srgbClr val="A5B592"/>
                  </a:solidFill>
                  <a:ln w="0" cap="flat">
                    <a:solidFill>
                      <a:srgbClr val="A5B59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37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163788" y="2576650"/>
                    <a:ext cx="2210434" cy="224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fontAlgn="base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100" kern="1200">
                        <a:solidFill>
                          <a:srgbClr val="000000"/>
                        </a:solidFill>
                        <a:effectLst/>
                        <a:latin typeface="Lucida Sans Unicode"/>
                        <a:ea typeface="Times New Roman"/>
                        <a:cs typeface="Times New Roman"/>
                      </a:rPr>
                      <a:t>Factory Computer Supplies Used</a:t>
                    </a:r>
                    <a:endParaRPr lang="en-US" sz="12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138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3544441" y="2576650"/>
                    <a:ext cx="493763" cy="1693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fontAlgn="base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100" kern="1200" dirty="0" smtClean="0">
                        <a:solidFill>
                          <a:srgbClr val="000000"/>
                        </a:solidFill>
                        <a:effectLst/>
                        <a:latin typeface="Lucida Sans Unicode"/>
                        <a:ea typeface="Times New Roman"/>
                        <a:cs typeface="Times New Roman"/>
                      </a:rPr>
                      <a:t>17,840</a:t>
                    </a:r>
                    <a:endParaRPr lang="en-US" sz="1200" dirty="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139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163788" y="2806275"/>
                    <a:ext cx="950594" cy="224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fontAlgn="base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100" kern="1200">
                        <a:solidFill>
                          <a:srgbClr val="000000"/>
                        </a:solidFill>
                        <a:effectLst/>
                        <a:latin typeface="Lucida Sans Unicode"/>
                        <a:ea typeface="Times New Roman"/>
                        <a:cs typeface="Times New Roman"/>
                      </a:rPr>
                      <a:t>Indirect Labor</a:t>
                    </a:r>
                    <a:endParaRPr lang="en-US" sz="12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140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3544441" y="2806275"/>
                    <a:ext cx="493763" cy="1693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fontAlgn="base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100" kern="1200" dirty="0" smtClean="0">
                        <a:solidFill>
                          <a:srgbClr val="000000"/>
                        </a:solidFill>
                        <a:effectLst/>
                        <a:latin typeface="Lucida Sans Unicode"/>
                        <a:ea typeface="Times New Roman"/>
                        <a:cs typeface="Times New Roman"/>
                      </a:rPr>
                      <a:t>47,000</a:t>
                    </a:r>
                    <a:endParaRPr lang="en-US" sz="1200" dirty="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141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163788" y="3033939"/>
                    <a:ext cx="1932304" cy="224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fontAlgn="base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100" kern="1200" dirty="0">
                        <a:solidFill>
                          <a:srgbClr val="000000"/>
                        </a:solidFill>
                        <a:effectLst/>
                        <a:latin typeface="Lucida Sans Unicode"/>
                        <a:ea typeface="Times New Roman"/>
                        <a:cs typeface="Times New Roman"/>
                      </a:rPr>
                      <a:t>Repairs – Factory equipment</a:t>
                    </a:r>
                    <a:endParaRPr lang="en-US" sz="1200" dirty="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142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3558955" y="3033939"/>
                    <a:ext cx="448875" cy="1693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fontAlgn="base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100" kern="1200" dirty="0">
                        <a:solidFill>
                          <a:srgbClr val="000000"/>
                        </a:solidFill>
                        <a:effectLst/>
                        <a:latin typeface="Lucida Sans Unicode"/>
                        <a:ea typeface="Times New Roman"/>
                        <a:cs typeface="Times New Roman"/>
                      </a:rPr>
                      <a:t> </a:t>
                    </a:r>
                    <a:r>
                      <a:rPr lang="en-US" sz="1100" kern="1200" dirty="0" smtClean="0">
                        <a:solidFill>
                          <a:srgbClr val="000000"/>
                        </a:solidFill>
                        <a:effectLst/>
                        <a:latin typeface="Lucida Sans Unicode"/>
                        <a:ea typeface="Times New Roman"/>
                        <a:cs typeface="Times New Roman"/>
                      </a:rPr>
                      <a:t>5,250</a:t>
                    </a:r>
                    <a:endParaRPr lang="en-US" sz="1200" dirty="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143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163788" y="3261601"/>
                    <a:ext cx="1976754" cy="224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fontAlgn="base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100" kern="1200" dirty="0">
                        <a:solidFill>
                          <a:srgbClr val="000000"/>
                        </a:solidFill>
                        <a:effectLst/>
                        <a:latin typeface="Lucida Sans Unicode"/>
                        <a:ea typeface="Times New Roman"/>
                        <a:cs typeface="Times New Roman"/>
                      </a:rPr>
                      <a:t>Rent Cost of Factory Building</a:t>
                    </a:r>
                    <a:endParaRPr lang="en-US" sz="1200" dirty="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144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3503022" y="3261601"/>
                    <a:ext cx="493763" cy="1693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fontAlgn="base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100" kern="1200" dirty="0" smtClean="0">
                        <a:solidFill>
                          <a:srgbClr val="000000"/>
                        </a:solidFill>
                        <a:effectLst/>
                        <a:latin typeface="Lucida Sans Unicode"/>
                        <a:ea typeface="Times New Roman"/>
                        <a:cs typeface="Times New Roman"/>
                      </a:rPr>
                      <a:t>57,000</a:t>
                    </a:r>
                    <a:endParaRPr lang="en-US" sz="1200" dirty="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145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163788" y="3491228"/>
                    <a:ext cx="1929129" cy="224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fontAlgn="base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100" kern="1200">
                        <a:solidFill>
                          <a:srgbClr val="000000"/>
                        </a:solidFill>
                        <a:effectLst/>
                        <a:latin typeface="Lucida Sans Unicode"/>
                        <a:ea typeface="Times New Roman"/>
                        <a:cs typeface="Times New Roman"/>
                      </a:rPr>
                      <a:t>Total factory overhead costs</a:t>
                    </a:r>
                    <a:endParaRPr lang="en-US" sz="12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146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4221480" y="3708650"/>
                    <a:ext cx="596261" cy="11777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100">
                        <a:effectLst/>
                        <a:latin typeface="Calibri"/>
                        <a:ea typeface="Times New Roman"/>
                        <a:cs typeface="Times New Roman"/>
                      </a:rPr>
                      <a:t> </a:t>
                    </a:r>
                    <a:endParaRPr lang="en-US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sp>
              <p:nvSpPr>
                <p:cNvPr id="111" name="Rectangle 110"/>
                <p:cNvSpPr>
                  <a:spLocks noChangeArrowheads="1"/>
                </p:cNvSpPr>
                <p:nvPr/>
              </p:nvSpPr>
              <p:spPr bwMode="auto">
                <a:xfrm>
                  <a:off x="4277781" y="3525297"/>
                  <a:ext cx="583537" cy="1693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 dirty="0" smtClean="0">
                      <a:solidFill>
                        <a:srgbClr val="000000"/>
                      </a:solidFill>
                      <a:effectLst/>
                      <a:latin typeface="Lucida Sans Unicode"/>
                      <a:ea typeface="Times New Roman"/>
                      <a:cs typeface="Times New Roman"/>
                    </a:rPr>
                    <a:t>127,090</a:t>
                  </a:r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cxnSp>
            <p:nvCxnSpPr>
              <p:cNvPr id="109" name="Straight Connector 108"/>
              <p:cNvCxnSpPr/>
              <p:nvPr/>
            </p:nvCxnSpPr>
            <p:spPr>
              <a:xfrm>
                <a:off x="3503022" y="3464198"/>
                <a:ext cx="58483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3091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6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PUBLISH_TITLE" val="Manufacturing Statement E 18-11"/>
  <p:tag name="ARTICULATE_PUBLISH_PATH" val="C:\Documents and Settings\swanson_l\Desktop\Misc Documents\My Webs\ACCT 1105\Presentations"/>
  <p:tag name="ARTICULATE_LOGO" val="(None selected)"/>
  <p:tag name="ARTICULATE_PRESENTER" val="(None selected)"/>
  <p:tag name="ARTICULATE_LMS" val="0"/>
  <p:tag name="ARTICULATE_TEMPLATE" val="Corporate Communications"/>
  <p:tag name="LMS_PUBLISH" val="No"/>
  <p:tag name="LAUNCHINNEWWINDOW" val="0"/>
  <p:tag name="LASTPUBLISHED" val="C:\Documents and Settings\swanson_l\Desktop\Misc Documents\My Webs\ACCT 1105\Presentations\Manufacturing Statement E 18-11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</TotalTime>
  <Words>1179</Words>
  <Application>Microsoft Office PowerPoint</Application>
  <PresentationFormat>On-screen Show (4:3)</PresentationFormat>
  <Paragraphs>393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Manufacturing Statement</vt:lpstr>
      <vt:lpstr>Manufacturing Statement</vt:lpstr>
      <vt:lpstr>Using the Data for Exercise  18-12 on page 765 of your text, we’ll create a Manufacturing Statement for Shanta Company.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Income Statement for a Manufacturer</vt:lpstr>
      <vt:lpstr>Now you try preparing a Manufacturing Statement.   Use the Data for Kabiro Company from Exercise 18-11 on page 755 of your text.  Check your answer on the next two screens. </vt:lpstr>
      <vt:lpstr>PowerPoint Presentation</vt:lpstr>
      <vt:lpstr>PowerPoint Presentation</vt:lpstr>
      <vt:lpstr>After completing this example you should feel more prepared to work Problem 18-7A in Connect.  If you need more practice on this task, complete Problem 18-7B and check your answers against the B Problem Solutions linked on the Content menu. </vt:lpstr>
      <vt:lpstr>      End of Presentation  </vt:lpstr>
    </vt:vector>
  </TitlesOfParts>
  <Company>Nashville State Technical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Manufacturing Statement</dc:title>
  <dc:creator>Nashville State Technical Community College</dc:creator>
  <cp:lastModifiedBy>Swanson, Laurie</cp:lastModifiedBy>
  <cp:revision>119</cp:revision>
  <dcterms:created xsi:type="dcterms:W3CDTF">2010-03-23T18:51:22Z</dcterms:created>
  <dcterms:modified xsi:type="dcterms:W3CDTF">2014-02-05T17:27:16Z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213317AE-F590-488D-8D03-6F24B666DC86</vt:lpwstr>
  </property>
  <property fmtid="{D5CDD505-2E9C-101B-9397-08002B2CF9AE}" pid="3" name="ArticulatePath">
    <vt:lpwstr>Manufacturing Statement</vt:lpwstr>
  </property>
</Properties>
</file>