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302" r:id="rId3"/>
    <p:sldId id="278" r:id="rId4"/>
    <p:sldId id="30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9" r:id="rId24"/>
    <p:sldId id="300" r:id="rId25"/>
    <p:sldId id="276" r:id="rId26"/>
    <p:sldId id="275"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AD228C5-2375-4E58-A228-56A1A910AC5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62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73178-83C7-4513-BE34-518F4CFBDE2B}"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28C5-2375-4E58-A228-56A1A910AC59}" type="slidenum">
              <a:rPr lang="en-US" smtClean="0"/>
              <a:t>‹#›</a:t>
            </a:fld>
            <a:endParaRPr lang="en-US"/>
          </a:p>
        </p:txBody>
      </p:sp>
    </p:spTree>
    <p:extLst>
      <p:ext uri="{BB962C8B-B14F-4D97-AF65-F5344CB8AC3E}">
        <p14:creationId xmlns:p14="http://schemas.microsoft.com/office/powerpoint/2010/main" val="420301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022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487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spTree>
    <p:extLst>
      <p:ext uri="{BB962C8B-B14F-4D97-AF65-F5344CB8AC3E}">
        <p14:creationId xmlns:p14="http://schemas.microsoft.com/office/powerpoint/2010/main" val="3832544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63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75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38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03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spTree>
    <p:extLst>
      <p:ext uri="{BB962C8B-B14F-4D97-AF65-F5344CB8AC3E}">
        <p14:creationId xmlns:p14="http://schemas.microsoft.com/office/powerpoint/2010/main" val="331757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12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C73178-83C7-4513-BE34-518F4CFBDE2B}"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28C5-2375-4E58-A228-56A1A910AC59}"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397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C73178-83C7-4513-BE34-518F4CFBDE2B}" type="datetimeFigureOut">
              <a:rPr lang="en-US" smtClean="0"/>
              <a:t>7/28/2014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228C5-2375-4E58-A228-56A1A910AC5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C73178-83C7-4513-BE34-518F4CFBDE2B}" type="datetimeFigureOut">
              <a:rPr lang="en-US" smtClean="0"/>
              <a:t>7/28/2014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228C5-2375-4E58-A228-56A1A910AC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8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73178-83C7-4513-BE34-518F4CFBDE2B}" type="datetimeFigureOut">
              <a:rPr lang="en-US" smtClean="0"/>
              <a:t>7/28/2014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228C5-2375-4E58-A228-56A1A910AC59}" type="slidenum">
              <a:rPr lang="en-US" smtClean="0"/>
              <a:t>‹#›</a:t>
            </a:fld>
            <a:endParaRPr lang="en-US"/>
          </a:p>
        </p:txBody>
      </p:sp>
    </p:spTree>
    <p:extLst>
      <p:ext uri="{BB962C8B-B14F-4D97-AF65-F5344CB8AC3E}">
        <p14:creationId xmlns:p14="http://schemas.microsoft.com/office/powerpoint/2010/main" val="426148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73178-83C7-4513-BE34-518F4CFBDE2B}"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28C5-2375-4E58-A228-56A1A910AC5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93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73178-83C7-4513-BE34-518F4CFBDE2B}"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28C5-2375-4E58-A228-56A1A910AC59}" type="slidenum">
              <a:rPr lang="en-US" smtClean="0"/>
              <a:t>‹#›</a:t>
            </a:fld>
            <a:endParaRPr lang="en-US"/>
          </a:p>
        </p:txBody>
      </p:sp>
    </p:spTree>
    <p:extLst>
      <p:ext uri="{BB962C8B-B14F-4D97-AF65-F5344CB8AC3E}">
        <p14:creationId xmlns:p14="http://schemas.microsoft.com/office/powerpoint/2010/main" val="149082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C73178-83C7-4513-BE34-518F4CFBDE2B}" type="datetimeFigureOut">
              <a:rPr lang="en-US" smtClean="0"/>
              <a:t>7/28/2014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D228C5-2375-4E58-A228-56A1A910AC59}" type="slidenum">
              <a:rPr lang="en-US" smtClean="0"/>
              <a:t>‹#›</a:t>
            </a:fld>
            <a:endParaRPr lang="en-US"/>
          </a:p>
        </p:txBody>
      </p:sp>
    </p:spTree>
    <p:extLst>
      <p:ext uri="{BB962C8B-B14F-4D97-AF65-F5344CB8AC3E}">
        <p14:creationId xmlns:p14="http://schemas.microsoft.com/office/powerpoint/2010/main" val="19890342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b.socrative.com/login/teache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Behavioral Issues in Online Courses</a:t>
            </a:r>
            <a:endParaRPr lang="en-US" dirty="0"/>
          </a:p>
        </p:txBody>
      </p:sp>
    </p:spTree>
    <p:extLst>
      <p:ext uri="{BB962C8B-B14F-4D97-AF65-F5344CB8AC3E}">
        <p14:creationId xmlns:p14="http://schemas.microsoft.com/office/powerpoint/2010/main" val="223249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Communicate with the learner that this </a:t>
            </a:r>
            <a:r>
              <a:rPr lang="en-US" dirty="0" smtClean="0"/>
              <a:t>behavior </a:t>
            </a:r>
            <a:r>
              <a:rPr lang="en-US" dirty="0"/>
              <a:t>is not tolerated and remove any posts in which this occurs. Let him know the post has been removed and the reason. Cite the learner code of conduct to support your decision. Keep the statement neutral (without personal comments), short, and to the point.</a:t>
            </a:r>
          </a:p>
          <a:p>
            <a:endParaRPr lang="en-US" dirty="0"/>
          </a:p>
        </p:txBody>
      </p:sp>
    </p:spTree>
    <p:extLst>
      <p:ext uri="{BB962C8B-B14F-4D97-AF65-F5344CB8AC3E}">
        <p14:creationId xmlns:p14="http://schemas.microsoft.com/office/powerpoint/2010/main" val="332025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Helpless</a:t>
            </a:r>
            <a:endParaRPr lang="en-US" dirty="0"/>
          </a:p>
        </p:txBody>
      </p:sp>
      <p:sp>
        <p:nvSpPr>
          <p:cNvPr id="3" name="Content Placeholder 2"/>
          <p:cNvSpPr>
            <a:spLocks noGrp="1"/>
          </p:cNvSpPr>
          <p:nvPr>
            <p:ph idx="1"/>
          </p:nvPr>
        </p:nvSpPr>
        <p:spPr/>
        <p:txBody>
          <a:bodyPr/>
          <a:lstStyle/>
          <a:p>
            <a:r>
              <a:rPr lang="en-US" dirty="0" smtClean="0"/>
              <a:t>Lets </a:t>
            </a:r>
            <a:r>
              <a:rPr lang="en-US" dirty="0"/>
              <a:t>everyone know he or she doesn’t know what to do. Solicits sympathy and asks other students for help. Usually doesn’t reach out to the </a:t>
            </a:r>
            <a:r>
              <a:rPr lang="en-US" dirty="0" smtClean="0"/>
              <a:t>instructor.</a:t>
            </a:r>
            <a:endParaRPr lang="en-US" dirty="0"/>
          </a:p>
        </p:txBody>
      </p:sp>
    </p:spTree>
    <p:extLst>
      <p:ext uri="{BB962C8B-B14F-4D97-AF65-F5344CB8AC3E}">
        <p14:creationId xmlns:p14="http://schemas.microsoft.com/office/powerpoint/2010/main" val="3791884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Post directly to the learner’s post and let him/her know that you are there to support. Also send a personal communication to the </a:t>
            </a:r>
            <a:r>
              <a:rPr lang="en-US" dirty="0" smtClean="0"/>
              <a:t>learner. In </a:t>
            </a:r>
            <a:r>
              <a:rPr lang="en-US" dirty="0"/>
              <a:t>the </a:t>
            </a:r>
            <a:r>
              <a:rPr lang="en-US" dirty="0" smtClean="0"/>
              <a:t>discussion, ask </a:t>
            </a:r>
            <a:r>
              <a:rPr lang="en-US" dirty="0"/>
              <a:t>the learner to review your personal correspondence. It demonstrates to other learners that you are working with the learner.</a:t>
            </a:r>
          </a:p>
        </p:txBody>
      </p:sp>
    </p:spTree>
    <p:extLst>
      <p:ext uri="{BB962C8B-B14F-4D97-AF65-F5344CB8AC3E}">
        <p14:creationId xmlns:p14="http://schemas.microsoft.com/office/powerpoint/2010/main" val="1728316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Chatty Kathy</a:t>
            </a:r>
            <a:endParaRPr lang="en-US" dirty="0"/>
          </a:p>
        </p:txBody>
      </p:sp>
      <p:sp>
        <p:nvSpPr>
          <p:cNvPr id="3" name="Content Placeholder 2"/>
          <p:cNvSpPr>
            <a:spLocks noGrp="1"/>
          </p:cNvSpPr>
          <p:nvPr>
            <p:ph idx="1"/>
          </p:nvPr>
        </p:nvSpPr>
        <p:spPr/>
        <p:txBody>
          <a:bodyPr/>
          <a:lstStyle/>
          <a:p>
            <a:r>
              <a:rPr lang="en-US" dirty="0" smtClean="0"/>
              <a:t>Posts </a:t>
            </a:r>
            <a:r>
              <a:rPr lang="en-US" dirty="0"/>
              <a:t>too much personal or </a:t>
            </a:r>
            <a:r>
              <a:rPr lang="en-US" dirty="0" smtClean="0"/>
              <a:t>off-topic irrelevant </a:t>
            </a:r>
            <a:r>
              <a:rPr lang="en-US" dirty="0"/>
              <a:t>information to the </a:t>
            </a:r>
            <a:r>
              <a:rPr lang="en-US" dirty="0" smtClean="0"/>
              <a:t>discussion. </a:t>
            </a:r>
            <a:r>
              <a:rPr lang="en-US" dirty="0"/>
              <a:t>The focus is building person relationships rather than learning.</a:t>
            </a:r>
          </a:p>
          <a:p>
            <a:endParaRPr lang="en-US" dirty="0"/>
          </a:p>
        </p:txBody>
      </p:sp>
    </p:spTree>
    <p:extLst>
      <p:ext uri="{BB962C8B-B14F-4D97-AF65-F5344CB8AC3E}">
        <p14:creationId xmlns:p14="http://schemas.microsoft.com/office/powerpoint/2010/main" val="2461088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All </a:t>
            </a:r>
            <a:r>
              <a:rPr lang="en-US" dirty="0"/>
              <a:t>personal </a:t>
            </a:r>
            <a:r>
              <a:rPr lang="en-US" dirty="0" smtClean="0"/>
              <a:t>communications </a:t>
            </a:r>
            <a:r>
              <a:rPr lang="en-US" dirty="0"/>
              <a:t>should be moved to a café or lounge discussion area. Copy </a:t>
            </a:r>
            <a:r>
              <a:rPr lang="en-US" dirty="0" smtClean="0"/>
              <a:t>and </a:t>
            </a:r>
            <a:r>
              <a:rPr lang="en-US" dirty="0"/>
              <a:t>paste the message. Let the learners know what you have done in an email. In a general discussion, remind all learners to focus on the discussion in the topic and use the café or lounge </a:t>
            </a:r>
            <a:r>
              <a:rPr lang="en-US" dirty="0" smtClean="0"/>
              <a:t>for other </a:t>
            </a:r>
            <a:r>
              <a:rPr lang="en-US" dirty="0"/>
              <a:t>types of interactions not related to the discussion.</a:t>
            </a:r>
          </a:p>
        </p:txBody>
      </p:sp>
    </p:spTree>
    <p:extLst>
      <p:ext uri="{BB962C8B-B14F-4D97-AF65-F5344CB8AC3E}">
        <p14:creationId xmlns:p14="http://schemas.microsoft.com/office/powerpoint/2010/main" val="766038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Offender</a:t>
            </a:r>
            <a:endParaRPr lang="en-US" dirty="0"/>
          </a:p>
        </p:txBody>
      </p:sp>
      <p:sp>
        <p:nvSpPr>
          <p:cNvPr id="3" name="Content Placeholder 2"/>
          <p:cNvSpPr>
            <a:spLocks noGrp="1"/>
          </p:cNvSpPr>
          <p:nvPr>
            <p:ph idx="1"/>
          </p:nvPr>
        </p:nvSpPr>
        <p:spPr/>
        <p:txBody>
          <a:bodyPr/>
          <a:lstStyle/>
          <a:p>
            <a:r>
              <a:rPr lang="en-US" dirty="0" smtClean="0"/>
              <a:t>Learners post </a:t>
            </a:r>
            <a:r>
              <a:rPr lang="en-US" dirty="0"/>
              <a:t>offensive words to communicate their ideas. They may be right on </a:t>
            </a:r>
            <a:r>
              <a:rPr lang="en-US" dirty="0" smtClean="0"/>
              <a:t>target, </a:t>
            </a:r>
            <a:r>
              <a:rPr lang="en-US" dirty="0"/>
              <a:t>but the language is offensive and distracts from the communication.</a:t>
            </a:r>
          </a:p>
          <a:p>
            <a:endParaRPr lang="en-US" dirty="0"/>
          </a:p>
        </p:txBody>
      </p:sp>
    </p:spTree>
    <p:extLst>
      <p:ext uri="{BB962C8B-B14F-4D97-AF65-F5344CB8AC3E}">
        <p14:creationId xmlns:p14="http://schemas.microsoft.com/office/powerpoint/2010/main" val="203348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Post a general statement in the discussion board regarding professionalism in discussions </a:t>
            </a:r>
            <a:r>
              <a:rPr lang="en-US" dirty="0" smtClean="0"/>
              <a:t>and remind students </a:t>
            </a:r>
            <a:r>
              <a:rPr lang="en-US" dirty="0"/>
              <a:t>that offensive language is against the student code of conduct. Contact the learner individually and politely ask him to edit his post (we can’t do this) and remove the offensive language.</a:t>
            </a:r>
          </a:p>
        </p:txBody>
      </p:sp>
    </p:spTree>
    <p:extLst>
      <p:ext uri="{BB962C8B-B14F-4D97-AF65-F5344CB8AC3E}">
        <p14:creationId xmlns:p14="http://schemas.microsoft.com/office/powerpoint/2010/main" val="2005161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Sarcastic/Humorous</a:t>
            </a:r>
            <a:endParaRPr lang="en-US" dirty="0"/>
          </a:p>
        </p:txBody>
      </p:sp>
      <p:sp>
        <p:nvSpPr>
          <p:cNvPr id="3" name="Content Placeholder 2"/>
          <p:cNvSpPr>
            <a:spLocks noGrp="1"/>
          </p:cNvSpPr>
          <p:nvPr>
            <p:ph idx="1"/>
          </p:nvPr>
        </p:nvSpPr>
        <p:spPr/>
        <p:txBody>
          <a:bodyPr/>
          <a:lstStyle/>
          <a:p>
            <a:r>
              <a:rPr lang="en-US" dirty="0" smtClean="0"/>
              <a:t>Uses </a:t>
            </a:r>
            <a:r>
              <a:rPr lang="en-US" dirty="0"/>
              <a:t>sarcasm and humor. Usually not meant to be malicious but comments can be misunderstood and people are offended without visual cues.</a:t>
            </a:r>
          </a:p>
        </p:txBody>
      </p:sp>
    </p:spTree>
    <p:extLst>
      <p:ext uri="{BB962C8B-B14F-4D97-AF65-F5344CB8AC3E}">
        <p14:creationId xmlns:p14="http://schemas.microsoft.com/office/powerpoint/2010/main" val="3116787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If </a:t>
            </a:r>
            <a:r>
              <a:rPr lang="en-US" dirty="0"/>
              <a:t>students are concerned, let them know you will deal with it immediately. Let the person who </a:t>
            </a:r>
            <a:r>
              <a:rPr lang="en-US" dirty="0" smtClean="0"/>
              <a:t>posted know that he has </a:t>
            </a:r>
            <a:r>
              <a:rPr lang="en-US" dirty="0"/>
              <a:t>offended another student. Request that </a:t>
            </a:r>
            <a:r>
              <a:rPr lang="en-US" dirty="0" smtClean="0"/>
              <a:t>he keep statements </a:t>
            </a:r>
            <a:r>
              <a:rPr lang="en-US" dirty="0"/>
              <a:t>neutral and review </a:t>
            </a:r>
            <a:r>
              <a:rPr lang="en-US" dirty="0" smtClean="0"/>
              <a:t>discussion posts before clicking the post button. </a:t>
            </a:r>
            <a:r>
              <a:rPr lang="en-US" dirty="0"/>
              <a:t>Since there is no malicious intent, there is no need to quote the student conduct policy.</a:t>
            </a:r>
          </a:p>
          <a:p>
            <a:endParaRPr lang="en-US" dirty="0"/>
          </a:p>
        </p:txBody>
      </p:sp>
    </p:spTree>
    <p:extLst>
      <p:ext uri="{BB962C8B-B14F-4D97-AF65-F5344CB8AC3E}">
        <p14:creationId xmlns:p14="http://schemas.microsoft.com/office/powerpoint/2010/main" val="1868588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Challenger</a:t>
            </a:r>
            <a:endParaRPr lang="en-US" dirty="0"/>
          </a:p>
        </p:txBody>
      </p:sp>
      <p:sp>
        <p:nvSpPr>
          <p:cNvPr id="3" name="Content Placeholder 2"/>
          <p:cNvSpPr>
            <a:spLocks noGrp="1"/>
          </p:cNvSpPr>
          <p:nvPr>
            <p:ph idx="1"/>
          </p:nvPr>
        </p:nvSpPr>
        <p:spPr/>
        <p:txBody>
          <a:bodyPr/>
          <a:lstStyle/>
          <a:p>
            <a:r>
              <a:rPr lang="en-US" dirty="0" smtClean="0"/>
              <a:t>Learner </a:t>
            </a:r>
            <a:r>
              <a:rPr lang="en-US" dirty="0"/>
              <a:t>challenges the learning activities as well as the solutions offered by the instructor. Usually the challenger will receive feedback about an activity </a:t>
            </a:r>
            <a:r>
              <a:rPr lang="en-US" dirty="0" smtClean="0"/>
              <a:t>and, </a:t>
            </a:r>
            <a:r>
              <a:rPr lang="en-US" dirty="0"/>
              <a:t>instead of accepting the comments and making appropriate </a:t>
            </a:r>
            <a:r>
              <a:rPr lang="en-US" dirty="0" smtClean="0"/>
              <a:t>changes </a:t>
            </a:r>
            <a:r>
              <a:rPr lang="en-US" dirty="0"/>
              <a:t>to improve his performance, will challenge the instructor asking why he needs to do this and states his disagreement.</a:t>
            </a:r>
          </a:p>
          <a:p>
            <a:endParaRPr lang="en-US" dirty="0"/>
          </a:p>
        </p:txBody>
      </p:sp>
    </p:spTree>
    <p:extLst>
      <p:ext uri="{BB962C8B-B14F-4D97-AF65-F5344CB8AC3E}">
        <p14:creationId xmlns:p14="http://schemas.microsoft.com/office/powerpoint/2010/main" val="837903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this session, you will:</a:t>
            </a:r>
          </a:p>
          <a:p>
            <a:r>
              <a:rPr lang="en-US" dirty="0" smtClean="0"/>
              <a:t>Participate in group activities and offer suggestions for managing a variety of behavioral issues in the online classroom. These will include the following types identified by Tina </a:t>
            </a:r>
            <a:r>
              <a:rPr lang="en-US" dirty="0" err="1" smtClean="0"/>
              <a:t>Stavredes</a:t>
            </a:r>
            <a:r>
              <a:rPr lang="en-US" dirty="0" smtClean="0"/>
              <a:t> in </a:t>
            </a:r>
            <a:r>
              <a:rPr lang="en-US" i="1" dirty="0" smtClean="0"/>
              <a:t>Effective Online Teaching: Foundations and Strategies for Student Success</a:t>
            </a:r>
            <a:r>
              <a:rPr lang="en-US" dirty="0" smtClean="0"/>
              <a:t>. </a:t>
            </a:r>
          </a:p>
          <a:p>
            <a:pPr lvl="1"/>
            <a:r>
              <a:rPr lang="en-US" dirty="0" smtClean="0"/>
              <a:t>Co-instructor, Know-it-all, Bully, Helpless, Chatty Kathy, Offender, Sarcastic/Humorous, Challenger, and Complainer.</a:t>
            </a:r>
            <a:endParaRPr lang="en-US" dirty="0"/>
          </a:p>
        </p:txBody>
      </p:sp>
    </p:spTree>
    <p:extLst>
      <p:ext uri="{BB962C8B-B14F-4D97-AF65-F5344CB8AC3E}">
        <p14:creationId xmlns:p14="http://schemas.microsoft.com/office/powerpoint/2010/main" val="4088636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Discuss specifically why the activity is important and how it related to the overall goals and objectives of the course. If the challenger wants to continue the debate about the relevance of the activities, it is best not to continue a dialogue.</a:t>
            </a:r>
          </a:p>
          <a:p>
            <a:endParaRPr lang="en-US" dirty="0"/>
          </a:p>
        </p:txBody>
      </p:sp>
    </p:spTree>
    <p:extLst>
      <p:ext uri="{BB962C8B-B14F-4D97-AF65-F5344CB8AC3E}">
        <p14:creationId xmlns:p14="http://schemas.microsoft.com/office/powerpoint/2010/main" val="2653119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Complainer</a:t>
            </a:r>
            <a:endParaRPr lang="en-US" dirty="0"/>
          </a:p>
        </p:txBody>
      </p:sp>
      <p:sp>
        <p:nvSpPr>
          <p:cNvPr id="3" name="Content Placeholder 2"/>
          <p:cNvSpPr>
            <a:spLocks noGrp="1"/>
          </p:cNvSpPr>
          <p:nvPr>
            <p:ph idx="1"/>
          </p:nvPr>
        </p:nvSpPr>
        <p:spPr/>
        <p:txBody>
          <a:bodyPr/>
          <a:lstStyle/>
          <a:p>
            <a:r>
              <a:rPr lang="en-US" dirty="0" smtClean="0"/>
              <a:t>Learner </a:t>
            </a:r>
            <a:r>
              <a:rPr lang="en-US" dirty="0"/>
              <a:t>complains about the course in public forums and tries to encourage others to feel the same. Openly describes activities as worthless and a waste of time. May state that this is basic information that everyone should know or information that </a:t>
            </a:r>
            <a:r>
              <a:rPr lang="en-US" dirty="0" smtClean="0"/>
              <a:t>he </a:t>
            </a:r>
            <a:r>
              <a:rPr lang="en-US" dirty="0"/>
              <a:t>learned when in high school.</a:t>
            </a:r>
          </a:p>
          <a:p>
            <a:endParaRPr lang="en-US" dirty="0"/>
          </a:p>
        </p:txBody>
      </p:sp>
    </p:spTree>
    <p:extLst>
      <p:ext uri="{BB962C8B-B14F-4D97-AF65-F5344CB8AC3E}">
        <p14:creationId xmlns:p14="http://schemas.microsoft.com/office/powerpoint/2010/main" val="252243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Communicate with the complainer privately and give </a:t>
            </a:r>
            <a:r>
              <a:rPr lang="en-US" dirty="0" smtClean="0"/>
              <a:t>him </a:t>
            </a:r>
            <a:r>
              <a:rPr lang="en-US" dirty="0"/>
              <a:t>an opportunity to be heard. Show empathy for how </a:t>
            </a:r>
            <a:r>
              <a:rPr lang="en-US" dirty="0" smtClean="0"/>
              <a:t>he </a:t>
            </a:r>
            <a:r>
              <a:rPr lang="en-US" dirty="0"/>
              <a:t>feels and work through a resolution that makes the learner feel </a:t>
            </a:r>
            <a:r>
              <a:rPr lang="en-US" dirty="0" smtClean="0"/>
              <a:t>he </a:t>
            </a:r>
            <a:r>
              <a:rPr lang="en-US" dirty="0"/>
              <a:t>has been </a:t>
            </a:r>
            <a:r>
              <a:rPr lang="en-US" dirty="0" smtClean="0"/>
              <a:t>heard. </a:t>
            </a:r>
            <a:r>
              <a:rPr lang="en-US" dirty="0"/>
              <a:t>However, make it clear that a public forum is not he appropriate place to complain.</a:t>
            </a:r>
          </a:p>
          <a:p>
            <a:endParaRPr lang="en-US" dirty="0"/>
          </a:p>
        </p:txBody>
      </p:sp>
    </p:spTree>
    <p:extLst>
      <p:ext uri="{BB962C8B-B14F-4D97-AF65-F5344CB8AC3E}">
        <p14:creationId xmlns:p14="http://schemas.microsoft.com/office/powerpoint/2010/main" val="904708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Keep your tone neutral. Do not use language that demonstrates a personal feeling about the issue, such as I am sad or disappointed, but stick to the facts.</a:t>
            </a:r>
          </a:p>
          <a:p>
            <a:r>
              <a:rPr lang="en-US" dirty="0" smtClean="0"/>
              <a:t>If appropriate, site your organization’s code of conduct policy to ensure learners understand what behavior is not appropriate</a:t>
            </a:r>
          </a:p>
          <a:p>
            <a:r>
              <a:rPr lang="en-US" dirty="0" smtClean="0"/>
              <a:t>If the behavior occurs in a public forum, intervene quickly, so other learners are able to see that you recognize the problem and are in control of the situation.</a:t>
            </a:r>
            <a:endParaRPr lang="en-US" dirty="0"/>
          </a:p>
        </p:txBody>
      </p:sp>
    </p:spTree>
    <p:extLst>
      <p:ext uri="{BB962C8B-B14F-4D97-AF65-F5344CB8AC3E}">
        <p14:creationId xmlns:p14="http://schemas.microsoft.com/office/powerpoint/2010/main" val="4227498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Do not argue with the learner. Stick to the policies within your institution and the expectations that you have set for your course.</a:t>
            </a:r>
          </a:p>
          <a:p>
            <a:pPr marL="342900" indent="-342900">
              <a:buFont typeface="Arial" panose="020B0604020202020204" pitchFamily="34" charset="0"/>
              <a:buChar char="•"/>
            </a:pPr>
            <a:r>
              <a:rPr lang="en-US" dirty="0"/>
              <a:t>Contact the learner exhibiting the behavioral problem privately and give the learner an opportunity to discuss the issue that is causing the behavior.</a:t>
            </a:r>
          </a:p>
          <a:p>
            <a:pPr marL="342900" indent="-342900">
              <a:buFont typeface="Arial" panose="020B0604020202020204" pitchFamily="34" charset="0"/>
              <a:buChar char="•"/>
            </a:pPr>
            <a:r>
              <a:rPr lang="en-US" dirty="0"/>
              <a:t>Remove offending posts immediately. If other learners have responded to the post you removed, their post will also be removed. Contact all learners whose posts will be removed and state the policy to justify the removal of the offending post along with responses</a:t>
            </a:r>
            <a:r>
              <a:rPr lang="en-US" dirty="0" smtClean="0"/>
              <a:t>.</a:t>
            </a:r>
          </a:p>
          <a:p>
            <a:pPr marL="342900" indent="-342900">
              <a:buFont typeface="Arial" panose="020B0604020202020204" pitchFamily="34" charset="0"/>
              <a:buChar char="•"/>
            </a:pPr>
            <a:r>
              <a:rPr lang="en-US" dirty="0"/>
              <a:t>Do not discuss the behavioral issue with other learners in the course but focus on the expectations for creating a professional course environment.</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243037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Tone</a:t>
            </a:r>
            <a:endParaRPr lang="en-US" dirty="0"/>
          </a:p>
        </p:txBody>
      </p:sp>
      <p:sp>
        <p:nvSpPr>
          <p:cNvPr id="3" name="Content Placeholder 2"/>
          <p:cNvSpPr>
            <a:spLocks noGrp="1"/>
          </p:cNvSpPr>
          <p:nvPr>
            <p:ph idx="1"/>
          </p:nvPr>
        </p:nvSpPr>
        <p:spPr/>
        <p:txBody>
          <a:bodyPr/>
          <a:lstStyle/>
          <a:p>
            <a:r>
              <a:rPr lang="en-US" dirty="0"/>
              <a:t>Avoid; “I will not tolerate this in my </a:t>
            </a:r>
            <a:r>
              <a:rPr lang="en-US" dirty="0" smtClean="0"/>
              <a:t>course,” </a:t>
            </a:r>
            <a:r>
              <a:rPr lang="en-US" dirty="0"/>
              <a:t>or “I can’t believe you said that.”   This can escalate the situation.  Instead, remind the student to follow the “Expectations and Guidelines for Interacting in the Online </a:t>
            </a:r>
            <a:r>
              <a:rPr lang="en-US" dirty="0" smtClean="0"/>
              <a:t>Environment.” </a:t>
            </a:r>
            <a:endParaRPr lang="en-US" dirty="0"/>
          </a:p>
          <a:p>
            <a:endParaRPr lang="en-US" dirty="0"/>
          </a:p>
        </p:txBody>
      </p:sp>
    </p:spTree>
    <p:extLst>
      <p:ext uri="{BB962C8B-B14F-4D97-AF65-F5344CB8AC3E}">
        <p14:creationId xmlns:p14="http://schemas.microsoft.com/office/powerpoint/2010/main" val="3899467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Wrap-Up</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Follow this </a:t>
            </a:r>
            <a:r>
              <a:rPr lang="en-US" dirty="0" smtClean="0"/>
              <a:t>procedure:</a:t>
            </a:r>
          </a:p>
          <a:p>
            <a:r>
              <a:rPr lang="en-US" dirty="0" smtClean="0"/>
              <a:t>State </a:t>
            </a:r>
            <a:r>
              <a:rPr lang="en-US" dirty="0"/>
              <a:t>the issue and action taken. Be specific about the issue (copy the comment) and be clear about the action.</a:t>
            </a:r>
          </a:p>
          <a:p>
            <a:pPr lvl="0"/>
            <a:r>
              <a:rPr lang="en-US" dirty="0"/>
              <a:t>If an institution policy has been violated, copy the exact language from the policy (student code of conduct, academic honesty policy, etc.)</a:t>
            </a:r>
          </a:p>
          <a:p>
            <a:pPr lvl="0"/>
            <a:r>
              <a:rPr lang="en-US" dirty="0"/>
              <a:t>Allow the learner to provide an explanation of his or her reasoning about what happened. Offer to talk with the learner by phone to clarify the issue.</a:t>
            </a:r>
          </a:p>
          <a:p>
            <a:pPr lvl="0"/>
            <a:r>
              <a:rPr lang="en-US" dirty="0"/>
              <a:t>If possible, give the learner an opportunity to resolve the issue by participating in solving the problem.</a:t>
            </a:r>
          </a:p>
        </p:txBody>
      </p:sp>
    </p:spTree>
    <p:extLst>
      <p:ext uri="{BB962C8B-B14F-4D97-AF65-F5344CB8AC3E}">
        <p14:creationId xmlns:p14="http://schemas.microsoft.com/office/powerpoint/2010/main" val="3212966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attending.</a:t>
            </a:r>
            <a:endParaRPr lang="en-US" dirty="0"/>
          </a:p>
        </p:txBody>
      </p:sp>
    </p:spTree>
    <p:extLst>
      <p:ext uri="{BB962C8B-B14F-4D97-AF65-F5344CB8AC3E}">
        <p14:creationId xmlns:p14="http://schemas.microsoft.com/office/powerpoint/2010/main" val="1240916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and Solutions</a:t>
            </a:r>
            <a:br>
              <a:rPr lang="en-US" dirty="0" smtClean="0"/>
            </a:br>
            <a:r>
              <a:rPr lang="en-US" dirty="0" smtClean="0"/>
              <a:t>copied from:</a:t>
            </a:r>
            <a:endParaRPr lang="en-US" dirty="0"/>
          </a:p>
        </p:txBody>
      </p:sp>
      <p:sp>
        <p:nvSpPr>
          <p:cNvPr id="3" name="Content Placeholder 2"/>
          <p:cNvSpPr>
            <a:spLocks noGrp="1"/>
          </p:cNvSpPr>
          <p:nvPr>
            <p:ph idx="1"/>
          </p:nvPr>
        </p:nvSpPr>
        <p:spPr/>
        <p:txBody>
          <a:bodyPr/>
          <a:lstStyle/>
          <a:p>
            <a:r>
              <a:rPr lang="en-US" dirty="0" err="1"/>
              <a:t>Stavredes</a:t>
            </a:r>
            <a:r>
              <a:rPr lang="en-US" dirty="0"/>
              <a:t>, Tina. (2011) </a:t>
            </a:r>
            <a:r>
              <a:rPr lang="en-US" i="1" dirty="0"/>
              <a:t>Effective Online Teaching: Foundations and Strategies for Student Success</a:t>
            </a:r>
            <a:r>
              <a:rPr lang="en-US" dirty="0"/>
              <a:t>. San Francisco, CA: </a:t>
            </a:r>
            <a:r>
              <a:rPr lang="en-US" dirty="0" err="1"/>
              <a:t>Jossey</a:t>
            </a:r>
            <a:r>
              <a:rPr lang="en-US" dirty="0"/>
              <a:t>-Bass. pp. </a:t>
            </a:r>
            <a:r>
              <a:rPr lang="en-US" dirty="0" smtClean="0"/>
              <a:t>205-209, 217-221.</a:t>
            </a:r>
            <a:endParaRPr lang="en-US" dirty="0"/>
          </a:p>
          <a:p>
            <a:pPr marL="0" indent="0">
              <a:buNone/>
            </a:pPr>
            <a:endParaRPr lang="en-US" dirty="0"/>
          </a:p>
        </p:txBody>
      </p:sp>
    </p:spTree>
    <p:extLst>
      <p:ext uri="{BB962C8B-B14F-4D97-AF65-F5344CB8AC3E}">
        <p14:creationId xmlns:p14="http://schemas.microsoft.com/office/powerpoint/2010/main" val="2787108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Let’s Use Socrative</a:t>
            </a:r>
            <a:endParaRPr lang="en-US" dirty="0"/>
          </a:p>
        </p:txBody>
      </p:sp>
      <p:sp>
        <p:nvSpPr>
          <p:cNvPr id="3" name="Content Placeholder 2"/>
          <p:cNvSpPr txBox="1">
            <a:spLocks/>
          </p:cNvSpPr>
          <p:nvPr/>
        </p:nvSpPr>
        <p:spPr>
          <a:xfrm>
            <a:off x="1295401" y="2556932"/>
            <a:ext cx="9601196" cy="331893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smtClean="0"/>
              <a:t>Go to </a:t>
            </a:r>
            <a:r>
              <a:rPr lang="en-US" sz="5400" b="1" dirty="0" smtClean="0">
                <a:solidFill>
                  <a:srgbClr val="C00000"/>
                </a:solidFill>
              </a:rPr>
              <a:t>m.socrative.com</a:t>
            </a:r>
            <a:r>
              <a:rPr lang="en-US" dirty="0" smtClean="0"/>
              <a:t>. </a:t>
            </a:r>
          </a:p>
          <a:p>
            <a:r>
              <a:rPr lang="en-US" dirty="0" smtClean="0"/>
              <a:t>Enter </a:t>
            </a:r>
            <a:r>
              <a:rPr lang="en-US" sz="5400" b="1" dirty="0" smtClean="0"/>
              <a:t>541204</a:t>
            </a:r>
            <a:endParaRPr lang="en-US" dirty="0" smtClean="0"/>
          </a:p>
          <a:p>
            <a:r>
              <a:rPr lang="en-US" dirty="0" smtClean="0"/>
              <a:t>Along the way, I’ll be asking you some questions.</a:t>
            </a:r>
            <a:endParaRPr lang="en-US" dirty="0"/>
          </a:p>
        </p:txBody>
      </p:sp>
      <p:sp>
        <p:nvSpPr>
          <p:cNvPr id="4" name="TextBox 3"/>
          <p:cNvSpPr txBox="1"/>
          <p:nvPr/>
        </p:nvSpPr>
        <p:spPr>
          <a:xfrm>
            <a:off x="1078992" y="5522976"/>
            <a:ext cx="1545336" cy="369332"/>
          </a:xfrm>
          <a:prstGeom prst="rect">
            <a:avLst/>
          </a:prstGeom>
          <a:noFill/>
        </p:spPr>
        <p:txBody>
          <a:bodyPr wrap="square" rtlCol="0">
            <a:spAutoFit/>
          </a:bodyPr>
          <a:lstStyle/>
          <a:p>
            <a:r>
              <a:rPr lang="en-US" dirty="0" smtClean="0">
                <a:hlinkClick r:id="rId2"/>
              </a:rPr>
              <a:t>t.socrative.com</a:t>
            </a:r>
            <a:endParaRPr lang="en-US" dirty="0"/>
          </a:p>
        </p:txBody>
      </p:sp>
    </p:spTree>
    <p:extLst>
      <p:ext uri="{BB962C8B-B14F-4D97-AF65-F5344CB8AC3E}">
        <p14:creationId xmlns:p14="http://schemas.microsoft.com/office/powerpoint/2010/main" val="203352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Co-Instructor</a:t>
            </a:r>
            <a:endParaRPr lang="en-US" dirty="0"/>
          </a:p>
        </p:txBody>
      </p:sp>
      <p:sp>
        <p:nvSpPr>
          <p:cNvPr id="3" name="Content Placeholder 2"/>
          <p:cNvSpPr>
            <a:spLocks noGrp="1"/>
          </p:cNvSpPr>
          <p:nvPr>
            <p:ph idx="1"/>
          </p:nvPr>
        </p:nvSpPr>
        <p:spPr/>
        <p:txBody>
          <a:bodyPr/>
          <a:lstStyle/>
          <a:p>
            <a:r>
              <a:rPr lang="en-US" dirty="0" smtClean="0"/>
              <a:t>This student wants to tell you how to teach the course. He gives advice about the textbook selection, suggests that the tests should be a different type, and offers to help other students.</a:t>
            </a:r>
            <a:endParaRPr lang="en-US" dirty="0"/>
          </a:p>
        </p:txBody>
      </p:sp>
    </p:spTree>
    <p:extLst>
      <p:ext uri="{BB962C8B-B14F-4D97-AF65-F5344CB8AC3E}">
        <p14:creationId xmlns:p14="http://schemas.microsoft.com/office/powerpoint/2010/main" val="3192958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Let him know you appreciate his ideas. Do not indicate you will or will not use his advice. If the student wants to help others, let him know that you appreciate it, but you are working one-on-one with students. Suggest that the best way to help is engage with students in discussion in a respectful manner that does not point out problems or </a:t>
            </a:r>
            <a:r>
              <a:rPr lang="en-US" dirty="0" smtClean="0"/>
              <a:t>errors </a:t>
            </a:r>
            <a:r>
              <a:rPr lang="en-US" dirty="0"/>
              <a:t>because it can </a:t>
            </a:r>
            <a:r>
              <a:rPr lang="en-US" dirty="0" smtClean="0"/>
              <a:t>be an </a:t>
            </a:r>
            <a:r>
              <a:rPr lang="en-US" dirty="0"/>
              <a:t>embarrassment.</a:t>
            </a:r>
          </a:p>
          <a:p>
            <a:endParaRPr lang="en-US" dirty="0"/>
          </a:p>
        </p:txBody>
      </p:sp>
    </p:spTree>
    <p:extLst>
      <p:ext uri="{BB962C8B-B14F-4D97-AF65-F5344CB8AC3E}">
        <p14:creationId xmlns:p14="http://schemas.microsoft.com/office/powerpoint/2010/main" val="3573676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Know-It-All</a:t>
            </a:r>
            <a:endParaRPr lang="en-US" dirty="0"/>
          </a:p>
        </p:txBody>
      </p:sp>
      <p:sp>
        <p:nvSpPr>
          <p:cNvPr id="3" name="Content Placeholder 2"/>
          <p:cNvSpPr>
            <a:spLocks noGrp="1"/>
          </p:cNvSpPr>
          <p:nvPr>
            <p:ph idx="1"/>
          </p:nvPr>
        </p:nvSpPr>
        <p:spPr/>
        <p:txBody>
          <a:bodyPr/>
          <a:lstStyle/>
          <a:p>
            <a:r>
              <a:rPr lang="en-US" dirty="0" smtClean="0"/>
              <a:t>Always </a:t>
            </a:r>
            <a:r>
              <a:rPr lang="en-US" dirty="0"/>
              <a:t>has the right answer and lets everyone else know they are wrong.</a:t>
            </a:r>
          </a:p>
        </p:txBody>
      </p:sp>
    </p:spTree>
    <p:extLst>
      <p:ext uri="{BB962C8B-B14F-4D97-AF65-F5344CB8AC3E}">
        <p14:creationId xmlns:p14="http://schemas.microsoft.com/office/powerpoint/2010/main" val="535657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Discuss this issue with the learner in your regular feedback to his or her performance. Indicate in the feedback the value of multiple </a:t>
            </a:r>
            <a:r>
              <a:rPr lang="en-US" dirty="0" smtClean="0"/>
              <a:t>perspectives </a:t>
            </a:r>
            <a:r>
              <a:rPr lang="en-US" dirty="0"/>
              <a:t>and suggest it is important to respect diverse opinions and ideas.  </a:t>
            </a:r>
            <a:r>
              <a:rPr lang="en-US" dirty="0" smtClean="0"/>
              <a:t>“Post rules </a:t>
            </a:r>
            <a:r>
              <a:rPr lang="en-US" dirty="0"/>
              <a:t>of </a:t>
            </a:r>
            <a:r>
              <a:rPr lang="en-US" dirty="0" smtClean="0"/>
              <a:t>engagement” </a:t>
            </a:r>
            <a:r>
              <a:rPr lang="en-US" dirty="0"/>
              <a:t>to make sure students argue issues, not one another. They should support ideas with evidence rather than opinions</a:t>
            </a:r>
            <a:r>
              <a:rPr lang="en-US" dirty="0" smtClean="0"/>
              <a:t>.</a:t>
            </a:r>
            <a:endParaRPr lang="en-US" dirty="0"/>
          </a:p>
        </p:txBody>
      </p:sp>
    </p:spTree>
    <p:extLst>
      <p:ext uri="{BB962C8B-B14F-4D97-AF65-F5344CB8AC3E}">
        <p14:creationId xmlns:p14="http://schemas.microsoft.com/office/powerpoint/2010/main" val="1432383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a:t>
            </a:r>
            <a:endParaRPr lang="en-US" dirty="0"/>
          </a:p>
        </p:txBody>
      </p:sp>
      <p:sp>
        <p:nvSpPr>
          <p:cNvPr id="3" name="Content Placeholder 2"/>
          <p:cNvSpPr>
            <a:spLocks noGrp="1"/>
          </p:cNvSpPr>
          <p:nvPr>
            <p:ph idx="1"/>
          </p:nvPr>
        </p:nvSpPr>
        <p:spPr/>
        <p:txBody>
          <a:bodyPr/>
          <a:lstStyle/>
          <a:p>
            <a:r>
              <a:rPr lang="en-US" dirty="0" smtClean="0"/>
              <a:t>Tries </a:t>
            </a:r>
            <a:r>
              <a:rPr lang="en-US" dirty="0"/>
              <a:t>to intimidate or offend others—students or sometimes the instructor. Rants rather than discusses. Sometimes uses offensive language.</a:t>
            </a:r>
          </a:p>
          <a:p>
            <a:endParaRPr lang="en-US" dirty="0"/>
          </a:p>
        </p:txBody>
      </p:sp>
    </p:spTree>
    <p:extLst>
      <p:ext uri="{BB962C8B-B14F-4D97-AF65-F5344CB8AC3E}">
        <p14:creationId xmlns:p14="http://schemas.microsoft.com/office/powerpoint/2010/main" val="2757592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1515</TotalTime>
  <Words>1320</Words>
  <Application>Microsoft Office PowerPoint</Application>
  <PresentationFormat>Widescreen</PresentationFormat>
  <Paragraphs>66</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Garamond</vt:lpstr>
      <vt:lpstr>Organic</vt:lpstr>
      <vt:lpstr>Behavioral Issues in Online Courses</vt:lpstr>
      <vt:lpstr>Learning Outcomes</vt:lpstr>
      <vt:lpstr>Examples and Solutions copied from:</vt:lpstr>
      <vt:lpstr>PowerPoint Presentation</vt:lpstr>
      <vt:lpstr>Co-Instructor</vt:lpstr>
      <vt:lpstr>Solution</vt:lpstr>
      <vt:lpstr>Know-It-All</vt:lpstr>
      <vt:lpstr>Solution</vt:lpstr>
      <vt:lpstr>Bully</vt:lpstr>
      <vt:lpstr>Solution</vt:lpstr>
      <vt:lpstr>Helpless</vt:lpstr>
      <vt:lpstr>Solution</vt:lpstr>
      <vt:lpstr>Chatty Kathy</vt:lpstr>
      <vt:lpstr>Solution</vt:lpstr>
      <vt:lpstr>Offender</vt:lpstr>
      <vt:lpstr>Solution</vt:lpstr>
      <vt:lpstr>Sarcastic/Humorous</vt:lpstr>
      <vt:lpstr>Solution</vt:lpstr>
      <vt:lpstr>Challenger</vt:lpstr>
      <vt:lpstr>Solution</vt:lpstr>
      <vt:lpstr>Complainer</vt:lpstr>
      <vt:lpstr>Solution</vt:lpstr>
      <vt:lpstr>Summary</vt:lpstr>
      <vt:lpstr>Summary (continued)</vt:lpstr>
      <vt:lpstr>Remember Tone</vt:lpstr>
      <vt:lpstr>Summary and Wrap-Up</vt:lpstr>
      <vt:lpstr>Thank you for attending.</vt:lpstr>
    </vt:vector>
  </TitlesOfParts>
  <Company>NSCC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Issue in Online Courses</dc:title>
  <dc:creator>Lyle, Linda</dc:creator>
  <cp:lastModifiedBy>Lyle, Linda</cp:lastModifiedBy>
  <cp:revision>39</cp:revision>
  <dcterms:created xsi:type="dcterms:W3CDTF">2014-05-06T20:59:10Z</dcterms:created>
  <dcterms:modified xsi:type="dcterms:W3CDTF">2014-07-28T19:36:47Z</dcterms:modified>
</cp:coreProperties>
</file>