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289" r:id="rId3"/>
    <p:sldId id="260" r:id="rId4"/>
    <p:sldId id="263" r:id="rId5"/>
    <p:sldId id="257" r:id="rId6"/>
    <p:sldId id="265" r:id="rId7"/>
    <p:sldId id="266" r:id="rId8"/>
    <p:sldId id="270" r:id="rId9"/>
    <p:sldId id="301" r:id="rId10"/>
    <p:sldId id="299" r:id="rId11"/>
    <p:sldId id="300" r:id="rId12"/>
    <p:sldId id="293" r:id="rId13"/>
    <p:sldId id="269" r:id="rId14"/>
    <p:sldId id="282" r:id="rId15"/>
    <p:sldId id="274" r:id="rId16"/>
    <p:sldId id="292" r:id="rId17"/>
    <p:sldId id="302" r:id="rId18"/>
    <p:sldId id="272" r:id="rId19"/>
    <p:sldId id="268" r:id="rId20"/>
    <p:sldId id="313" r:id="rId21"/>
    <p:sldId id="296" r:id="rId22"/>
    <p:sldId id="284" r:id="rId23"/>
    <p:sldId id="283" r:id="rId24"/>
    <p:sldId id="298" r:id="rId25"/>
    <p:sldId id="297" r:id="rId26"/>
    <p:sldId id="304" r:id="rId27"/>
    <p:sldId id="315" r:id="rId28"/>
    <p:sldId id="305" r:id="rId29"/>
    <p:sldId id="280" r:id="rId30"/>
    <p:sldId id="281" r:id="rId31"/>
    <p:sldId id="311" r:id="rId32"/>
    <p:sldId id="276" r:id="rId33"/>
    <p:sldId id="314" r:id="rId34"/>
    <p:sldId id="295" r:id="rId35"/>
    <p:sldId id="277" r:id="rId36"/>
    <p:sldId id="306" r:id="rId37"/>
    <p:sldId id="307" r:id="rId38"/>
    <p:sldId id="279" r:id="rId39"/>
    <p:sldId id="308" r:id="rId40"/>
    <p:sldId id="310" r:id="rId41"/>
    <p:sldId id="309" r:id="rId42"/>
    <p:sldId id="287" r:id="rId43"/>
    <p:sldId id="286" r:id="rId44"/>
    <p:sldId id="312" r:id="rId45"/>
    <p:sldId id="285" r:id="rId46"/>
    <p:sldId id="288" r:id="rId47"/>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E52"/>
    <a:srgbClr val="0033CC"/>
    <a:srgbClr val="140943"/>
    <a:srgbClr val="070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125" autoAdjust="0"/>
  </p:normalViewPr>
  <p:slideViewPr>
    <p:cSldViewPr snapToGrid="0">
      <p:cViewPr varScale="1">
        <p:scale>
          <a:sx n="60" d="100"/>
          <a:sy n="60" d="100"/>
        </p:scale>
        <p:origin x="2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6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3696"/>
          </a:xfrm>
          <a:prstGeom prst="rect">
            <a:avLst/>
          </a:prstGeom>
        </p:spPr>
        <p:txBody>
          <a:bodyPr vert="horz" lIns="91440" tIns="45720" rIns="91440" bIns="45720" rtlCol="0"/>
          <a:lstStyle>
            <a:lvl1pPr algn="r">
              <a:defRPr sz="1200"/>
            </a:lvl1pPr>
          </a:lstStyle>
          <a:p>
            <a:fld id="{375BF256-24F1-4697-8766-FCEB4AA21CCC}" type="datetimeFigureOut">
              <a:rPr lang="en-US" smtClean="0"/>
              <a:t>8/21/2014</a:t>
            </a:fld>
            <a:endParaRPr lang="en-US"/>
          </a:p>
        </p:txBody>
      </p:sp>
      <p:sp>
        <p:nvSpPr>
          <p:cNvPr id="4" name="Footer Placeholder 3"/>
          <p:cNvSpPr>
            <a:spLocks noGrp="1"/>
          </p:cNvSpPr>
          <p:nvPr>
            <p:ph type="ftr" sz="quarter" idx="2"/>
          </p:nvPr>
        </p:nvSpPr>
        <p:spPr>
          <a:xfrm>
            <a:off x="0" y="8772379"/>
            <a:ext cx="3037840" cy="46369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79"/>
            <a:ext cx="3037840" cy="463696"/>
          </a:xfrm>
          <a:prstGeom prst="rect">
            <a:avLst/>
          </a:prstGeom>
        </p:spPr>
        <p:txBody>
          <a:bodyPr vert="horz" lIns="91440" tIns="45720" rIns="91440" bIns="45720" rtlCol="0" anchor="b"/>
          <a:lstStyle>
            <a:lvl1pPr algn="r">
              <a:defRPr sz="1200"/>
            </a:lvl1pPr>
          </a:lstStyle>
          <a:p>
            <a:fld id="{27E1A814-426D-44F4-BA13-29F7CFF93D58}" type="slidenum">
              <a:rPr lang="en-US" smtClean="0"/>
              <a:t>‹#›</a:t>
            </a:fld>
            <a:endParaRPr lang="en-US"/>
          </a:p>
        </p:txBody>
      </p:sp>
    </p:spTree>
    <p:extLst>
      <p:ext uri="{BB962C8B-B14F-4D97-AF65-F5344CB8AC3E}">
        <p14:creationId xmlns:p14="http://schemas.microsoft.com/office/powerpoint/2010/main" val="3718860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79FB4319-7527-44DF-B4A0-253B913BCBC9}" type="datetimeFigureOut">
              <a:rPr lang="en-US" smtClean="0"/>
              <a:t>8/21/2014</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B8CF399-E7B3-4908-A762-5620E0592B99}" type="slidenum">
              <a:rPr lang="en-US" smtClean="0"/>
              <a:t>‹#›</a:t>
            </a:fld>
            <a:endParaRPr lang="en-US"/>
          </a:p>
        </p:txBody>
      </p:sp>
    </p:spTree>
    <p:extLst>
      <p:ext uri="{BB962C8B-B14F-4D97-AF65-F5344CB8AC3E}">
        <p14:creationId xmlns:p14="http://schemas.microsoft.com/office/powerpoint/2010/main" val="321473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F399-E7B3-4908-A762-5620E0592B99}" type="slidenum">
              <a:rPr lang="en-US" smtClean="0"/>
              <a:t>1</a:t>
            </a:fld>
            <a:endParaRPr lang="en-US"/>
          </a:p>
        </p:txBody>
      </p:sp>
    </p:spTree>
    <p:extLst>
      <p:ext uri="{BB962C8B-B14F-4D97-AF65-F5344CB8AC3E}">
        <p14:creationId xmlns:p14="http://schemas.microsoft.com/office/powerpoint/2010/main" val="2197625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Yourself and For Your Students</a:t>
            </a:r>
          </a:p>
          <a:p>
            <a:endParaRPr lang="en-US" dirty="0" smtClean="0"/>
          </a:p>
          <a:p>
            <a:r>
              <a:rPr lang="en-US" dirty="0" smtClean="0"/>
              <a:t>Personal choice—reflects philosophy. Amount of support depends on the maturity of the learners and instructor’s time. </a:t>
            </a:r>
          </a:p>
          <a:p>
            <a:r>
              <a:rPr lang="en-US" dirty="0" smtClean="0"/>
              <a:t>The challenge is to find the level of support that is needed for a particular group of students, the number of students, and the type of course.</a:t>
            </a:r>
          </a:p>
          <a:p>
            <a:endParaRPr lang="en-US" dirty="0" smtClean="0"/>
          </a:p>
          <a:p>
            <a:r>
              <a:rPr lang="en-US" dirty="0" smtClean="0"/>
              <a:t>Send</a:t>
            </a:r>
            <a:r>
              <a:rPr lang="en-US" baseline="0" dirty="0" smtClean="0"/>
              <a:t> reminders to students more often in the beginning with the goal of helping them take responsibility for managing their own learning.</a:t>
            </a:r>
          </a:p>
          <a:p>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18</a:t>
            </a:fld>
            <a:endParaRPr lang="en-US"/>
          </a:p>
        </p:txBody>
      </p:sp>
    </p:spTree>
    <p:extLst>
      <p:ext uri="{BB962C8B-B14F-4D97-AF65-F5344CB8AC3E}">
        <p14:creationId xmlns:p14="http://schemas.microsoft.com/office/powerpoint/2010/main" val="2974287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F399-E7B3-4908-A762-5620E0592B99}" type="slidenum">
              <a:rPr lang="en-US" smtClean="0"/>
              <a:t>19</a:t>
            </a:fld>
            <a:endParaRPr lang="en-US"/>
          </a:p>
        </p:txBody>
      </p:sp>
    </p:spTree>
    <p:extLst>
      <p:ext uri="{BB962C8B-B14F-4D97-AF65-F5344CB8AC3E}">
        <p14:creationId xmlns:p14="http://schemas.microsoft.com/office/powerpoint/2010/main" val="2756068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Yourself and For Your Students</a:t>
            </a:r>
          </a:p>
          <a:p>
            <a:endParaRPr lang="en-US" dirty="0" smtClean="0"/>
          </a:p>
          <a:p>
            <a:r>
              <a:rPr lang="en-US" dirty="0" smtClean="0"/>
              <a:t>Personal choice—reflects philosophy. Amount of support depends on the maturity of the learners and instructor’s time. </a:t>
            </a:r>
          </a:p>
          <a:p>
            <a:r>
              <a:rPr lang="en-US" dirty="0" smtClean="0"/>
              <a:t>The challenge is to find the level of support that is needed for a particular group of students, the number of students, and the type of course.</a:t>
            </a:r>
          </a:p>
          <a:p>
            <a:endParaRPr lang="en-US" dirty="0" smtClean="0"/>
          </a:p>
          <a:p>
            <a:r>
              <a:rPr lang="en-US" dirty="0" smtClean="0"/>
              <a:t>Send</a:t>
            </a:r>
            <a:r>
              <a:rPr lang="en-US" baseline="0" dirty="0" smtClean="0"/>
              <a:t> reminders to students more often in the beginning with the goal of helping them take responsibility for managing their own learning.</a:t>
            </a:r>
          </a:p>
          <a:p>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25</a:t>
            </a:fld>
            <a:endParaRPr lang="en-US"/>
          </a:p>
        </p:txBody>
      </p:sp>
    </p:spTree>
    <p:extLst>
      <p:ext uri="{BB962C8B-B14F-4D97-AF65-F5344CB8AC3E}">
        <p14:creationId xmlns:p14="http://schemas.microsoft.com/office/powerpoint/2010/main" val="1662993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Presence)</a:t>
            </a:r>
          </a:p>
          <a:p>
            <a:r>
              <a:rPr lang="en-US" dirty="0" smtClean="0"/>
              <a:t>Create teacher-to-student,</a:t>
            </a:r>
            <a:r>
              <a:rPr lang="en-US" baseline="0" dirty="0" smtClean="0"/>
              <a:t> student-to-student, and student to content interactions.</a:t>
            </a:r>
            <a:endParaRPr lang="en-US" dirty="0" smtClean="0"/>
          </a:p>
          <a:p>
            <a:r>
              <a:rPr lang="en-US" dirty="0" smtClean="0"/>
              <a:t>Start class with an introduction</a:t>
            </a:r>
            <a:r>
              <a:rPr lang="en-US" baseline="0" dirty="0" smtClean="0"/>
              <a:t> of teacher and student, place for students to request help, group work, </a:t>
            </a:r>
          </a:p>
          <a:p>
            <a:r>
              <a:rPr lang="en-US" baseline="0" dirty="0" smtClean="0"/>
              <a:t>Some believe we learn as social beings. </a:t>
            </a:r>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26</a:t>
            </a:fld>
            <a:endParaRPr lang="en-US"/>
          </a:p>
        </p:txBody>
      </p:sp>
    </p:spTree>
    <p:extLst>
      <p:ext uri="{BB962C8B-B14F-4D97-AF65-F5344CB8AC3E}">
        <p14:creationId xmlns:p14="http://schemas.microsoft.com/office/powerpoint/2010/main" val="1812011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Presence)</a:t>
            </a:r>
          </a:p>
          <a:p>
            <a:r>
              <a:rPr lang="en-US" dirty="0" smtClean="0"/>
              <a:t>Create teacher-to-student,</a:t>
            </a:r>
            <a:r>
              <a:rPr lang="en-US" baseline="0" dirty="0" smtClean="0"/>
              <a:t> student-to-student, and student to content interactions.</a:t>
            </a:r>
            <a:endParaRPr lang="en-US" dirty="0" smtClean="0"/>
          </a:p>
          <a:p>
            <a:r>
              <a:rPr lang="en-US" dirty="0" smtClean="0"/>
              <a:t>Start class with an introduction</a:t>
            </a:r>
            <a:r>
              <a:rPr lang="en-US" baseline="0" dirty="0" smtClean="0"/>
              <a:t> of teacher and student, place for students to request help, group work, </a:t>
            </a:r>
          </a:p>
          <a:p>
            <a:r>
              <a:rPr lang="en-US" baseline="0" dirty="0" smtClean="0"/>
              <a:t>Some believe we learn as social beings. </a:t>
            </a:r>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29</a:t>
            </a:fld>
            <a:endParaRPr lang="en-US"/>
          </a:p>
        </p:txBody>
      </p:sp>
    </p:spTree>
    <p:extLst>
      <p:ext uri="{BB962C8B-B14F-4D97-AF65-F5344CB8AC3E}">
        <p14:creationId xmlns:p14="http://schemas.microsoft.com/office/powerpoint/2010/main" val="3587482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F399-E7B3-4908-A762-5620E0592B99}" type="slidenum">
              <a:rPr lang="en-US" smtClean="0"/>
              <a:t>30</a:t>
            </a:fld>
            <a:endParaRPr lang="en-US"/>
          </a:p>
        </p:txBody>
      </p:sp>
    </p:spTree>
    <p:extLst>
      <p:ext uri="{BB962C8B-B14F-4D97-AF65-F5344CB8AC3E}">
        <p14:creationId xmlns:p14="http://schemas.microsoft.com/office/powerpoint/2010/main" val="359161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 Set of Expectations.</a:t>
            </a:r>
            <a:r>
              <a:rPr lang="en-US" baseline="0" dirty="0" smtClean="0"/>
              <a:t>  (Maybe include list here) </a:t>
            </a:r>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32</a:t>
            </a:fld>
            <a:endParaRPr lang="en-US"/>
          </a:p>
        </p:txBody>
      </p:sp>
    </p:spTree>
    <p:extLst>
      <p:ext uri="{BB962C8B-B14F-4D97-AF65-F5344CB8AC3E}">
        <p14:creationId xmlns:p14="http://schemas.microsoft.com/office/powerpoint/2010/main" val="2807196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F399-E7B3-4908-A762-5620E0592B99}" type="slidenum">
              <a:rPr lang="en-US" smtClean="0"/>
              <a:t>35</a:t>
            </a:fld>
            <a:endParaRPr lang="en-US"/>
          </a:p>
        </p:txBody>
      </p:sp>
    </p:spTree>
    <p:extLst>
      <p:ext uri="{BB962C8B-B14F-4D97-AF65-F5344CB8AC3E}">
        <p14:creationId xmlns:p14="http://schemas.microsoft.com/office/powerpoint/2010/main" val="3130128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a:t>
            </a:r>
            <a:r>
              <a:rPr lang="en-US" baseline="0" dirty="0" smtClean="0"/>
              <a:t> students the class is about to come to a close. </a:t>
            </a:r>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38</a:t>
            </a:fld>
            <a:endParaRPr lang="en-US"/>
          </a:p>
        </p:txBody>
      </p:sp>
    </p:spTree>
    <p:extLst>
      <p:ext uri="{BB962C8B-B14F-4D97-AF65-F5344CB8AC3E}">
        <p14:creationId xmlns:p14="http://schemas.microsoft.com/office/powerpoint/2010/main" val="1525170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46</a:t>
            </a:fld>
            <a:endParaRPr lang="en-US"/>
          </a:p>
        </p:txBody>
      </p:sp>
    </p:spTree>
    <p:extLst>
      <p:ext uri="{BB962C8B-B14F-4D97-AF65-F5344CB8AC3E}">
        <p14:creationId xmlns:p14="http://schemas.microsoft.com/office/powerpoint/2010/main" val="143963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F399-E7B3-4908-A762-5620E0592B99}" type="slidenum">
              <a:rPr lang="en-US" smtClean="0"/>
              <a:t>3</a:t>
            </a:fld>
            <a:endParaRPr lang="en-US"/>
          </a:p>
        </p:txBody>
      </p:sp>
    </p:spTree>
    <p:extLst>
      <p:ext uri="{BB962C8B-B14F-4D97-AF65-F5344CB8AC3E}">
        <p14:creationId xmlns:p14="http://schemas.microsoft.com/office/powerpoint/2010/main" val="2449250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F399-E7B3-4908-A762-5620E0592B99}" type="slidenum">
              <a:rPr lang="en-US" smtClean="0"/>
              <a:t>4</a:t>
            </a:fld>
            <a:endParaRPr lang="en-US"/>
          </a:p>
        </p:txBody>
      </p:sp>
    </p:spTree>
    <p:extLst>
      <p:ext uri="{BB962C8B-B14F-4D97-AF65-F5344CB8AC3E}">
        <p14:creationId xmlns:p14="http://schemas.microsoft.com/office/powerpoint/2010/main" val="74537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5</a:t>
            </a:fld>
            <a:endParaRPr lang="en-US"/>
          </a:p>
        </p:txBody>
      </p:sp>
    </p:spTree>
    <p:extLst>
      <p:ext uri="{BB962C8B-B14F-4D97-AF65-F5344CB8AC3E}">
        <p14:creationId xmlns:p14="http://schemas.microsoft.com/office/powerpoint/2010/main" val="1892884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F399-E7B3-4908-A762-5620E0592B99}" type="slidenum">
              <a:rPr lang="en-US" smtClean="0"/>
              <a:t>6</a:t>
            </a:fld>
            <a:endParaRPr lang="en-US"/>
          </a:p>
        </p:txBody>
      </p:sp>
    </p:spTree>
    <p:extLst>
      <p:ext uri="{BB962C8B-B14F-4D97-AF65-F5344CB8AC3E}">
        <p14:creationId xmlns:p14="http://schemas.microsoft.com/office/powerpoint/2010/main" val="19097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F399-E7B3-4908-A762-5620E0592B99}" type="slidenum">
              <a:rPr lang="en-US" smtClean="0"/>
              <a:t>7</a:t>
            </a:fld>
            <a:endParaRPr lang="en-US"/>
          </a:p>
        </p:txBody>
      </p:sp>
    </p:spTree>
    <p:extLst>
      <p:ext uri="{BB962C8B-B14F-4D97-AF65-F5344CB8AC3E}">
        <p14:creationId xmlns:p14="http://schemas.microsoft.com/office/powerpoint/2010/main" val="53369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Presence)</a:t>
            </a:r>
          </a:p>
          <a:p>
            <a:r>
              <a:rPr lang="en-US" dirty="0" smtClean="0"/>
              <a:t>An online class doesn’t “teach itself.”</a:t>
            </a:r>
          </a:p>
          <a:p>
            <a:r>
              <a:rPr lang="en-US" dirty="0" smtClean="0"/>
              <a:t>Post </a:t>
            </a:r>
            <a:r>
              <a:rPr lang="en-US" dirty="0" smtClean="0">
                <a:solidFill>
                  <a:srgbClr val="0033CC"/>
                </a:solidFill>
              </a:rPr>
              <a:t>your own personal welcome letter</a:t>
            </a:r>
            <a:r>
              <a:rPr lang="en-US" dirty="0" smtClean="0"/>
              <a:t> before the first day of class either in the News area, Email, or Discussion. </a:t>
            </a:r>
          </a:p>
          <a:p>
            <a:pPr lvl="1"/>
            <a:r>
              <a:rPr lang="en-US" dirty="0" smtClean="0"/>
              <a:t>Professional experiences</a:t>
            </a:r>
          </a:p>
          <a:p>
            <a:pPr lvl="1"/>
            <a:r>
              <a:rPr lang="en-US" dirty="0" smtClean="0"/>
              <a:t>Personal Information (family, pets, hobbies)</a:t>
            </a:r>
          </a:p>
          <a:p>
            <a:pPr lvl="1"/>
            <a:r>
              <a:rPr lang="en-US" dirty="0" smtClean="0"/>
              <a:t>Photo (if wanted)</a:t>
            </a:r>
          </a:p>
          <a:p>
            <a:pPr lvl="1"/>
            <a:r>
              <a:rPr lang="en-US" dirty="0" smtClean="0"/>
              <a:t>Audio or video introduction</a:t>
            </a:r>
          </a:p>
          <a:p>
            <a:endParaRPr lang="en-US" dirty="0" smtClean="0"/>
          </a:p>
          <a:p>
            <a:r>
              <a:rPr lang="en-US" dirty="0" smtClean="0"/>
              <a:t>Enter the course every day if at all possible. Include in the expectations page information about when students should expect you to communicate and tell them you will notify them if the schedule cannot be kept.</a:t>
            </a:r>
          </a:p>
          <a:p>
            <a:pPr lvl="1"/>
            <a:r>
              <a:rPr lang="en-US" dirty="0" smtClean="0"/>
              <a:t>NSCC Guideline: Answer emails daily Monday through Friday. It is highly recommended that faculty answer emails 7 days a week. Notify students if you are unable to keep the schedule.</a:t>
            </a:r>
          </a:p>
          <a:p>
            <a:r>
              <a:rPr lang="en-US" dirty="0" smtClean="0"/>
              <a:t>Tell students of turnaround time for grading assignments and discussions and provide effective feedback.</a:t>
            </a:r>
          </a:p>
          <a:p>
            <a:endParaRPr lang="en-US" dirty="0" smtClean="0"/>
          </a:p>
          <a:p>
            <a:r>
              <a:rPr lang="en-US" dirty="0" smtClean="0"/>
              <a:t>This means liberal use of the communication tools – disc, etc. – that communicates to the student that the</a:t>
            </a:r>
            <a:r>
              <a:rPr lang="en-US" baseline="0" dirty="0" smtClean="0"/>
              <a:t> teacher cares.</a:t>
            </a:r>
          </a:p>
          <a:p>
            <a:r>
              <a:rPr lang="en-US" baseline="0" dirty="0" smtClean="0"/>
              <a:t>Being available daily –emailing and any other communication.</a:t>
            </a:r>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8</a:t>
            </a:fld>
            <a:endParaRPr lang="en-US"/>
          </a:p>
        </p:txBody>
      </p:sp>
    </p:spTree>
    <p:extLst>
      <p:ext uri="{BB962C8B-B14F-4D97-AF65-F5344CB8AC3E}">
        <p14:creationId xmlns:p14="http://schemas.microsoft.com/office/powerpoint/2010/main" val="327603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8CF399-E7B3-4908-A762-5620E0592B99}" type="slidenum">
              <a:rPr lang="en-US" smtClean="0"/>
              <a:t>13</a:t>
            </a:fld>
            <a:endParaRPr lang="en-US"/>
          </a:p>
        </p:txBody>
      </p:sp>
    </p:spTree>
    <p:extLst>
      <p:ext uri="{BB962C8B-B14F-4D97-AF65-F5344CB8AC3E}">
        <p14:creationId xmlns:p14="http://schemas.microsoft.com/office/powerpoint/2010/main" val="290020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Proactive</a:t>
            </a:r>
            <a:r>
              <a:rPr lang="en-US" baseline="0" dirty="0" smtClean="0"/>
              <a:t> Communication:</a:t>
            </a:r>
          </a:p>
          <a:p>
            <a:r>
              <a:rPr lang="en-US" baseline="0" dirty="0" smtClean="0"/>
              <a:t>Define the issue: nonparticipation, failing grades, writing issues, technology issues.</a:t>
            </a:r>
          </a:p>
          <a:p>
            <a:r>
              <a:rPr lang="en-US" baseline="0" dirty="0" smtClean="0"/>
              <a:t>Describe the issue in detail, including any solution strategies that you have previously recommended.</a:t>
            </a:r>
          </a:p>
          <a:p>
            <a:r>
              <a:rPr lang="en-US" baseline="0" dirty="0" smtClean="0"/>
              <a:t>Define Actions needed: Describe what actions need to be taken by the learner to overcome the issues.</a:t>
            </a:r>
          </a:p>
          <a:p>
            <a:r>
              <a:rPr lang="en-US" baseline="0" dirty="0" smtClean="0"/>
              <a:t>Include a specific time </a:t>
            </a:r>
            <a:r>
              <a:rPr lang="en-US" baseline="0" dirty="0" err="1" smtClean="0"/>
              <a:t>time</a:t>
            </a:r>
            <a:r>
              <a:rPr lang="en-US" baseline="0" dirty="0" smtClean="0"/>
              <a:t> for resolving the issue</a:t>
            </a:r>
          </a:p>
          <a:p>
            <a:r>
              <a:rPr lang="en-US" baseline="0" dirty="0" smtClean="0"/>
              <a:t>Describe what will happen if appropriate actions are taken the what will happen if appropriate actions are not taken.</a:t>
            </a:r>
          </a:p>
          <a:p>
            <a:r>
              <a:rPr lang="en-US" baseline="0" dirty="0" smtClean="0"/>
              <a:t>Include your name on the email.</a:t>
            </a:r>
            <a:endParaRPr lang="en-US" dirty="0"/>
          </a:p>
        </p:txBody>
      </p:sp>
      <p:sp>
        <p:nvSpPr>
          <p:cNvPr id="4" name="Slide Number Placeholder 3"/>
          <p:cNvSpPr>
            <a:spLocks noGrp="1"/>
          </p:cNvSpPr>
          <p:nvPr>
            <p:ph type="sldNum" sz="quarter" idx="10"/>
          </p:nvPr>
        </p:nvSpPr>
        <p:spPr/>
        <p:txBody>
          <a:bodyPr/>
          <a:lstStyle/>
          <a:p>
            <a:fld id="{DB8CF399-E7B3-4908-A762-5620E0592B99}" type="slidenum">
              <a:rPr lang="en-US" smtClean="0"/>
              <a:t>15</a:t>
            </a:fld>
            <a:endParaRPr lang="en-US"/>
          </a:p>
        </p:txBody>
      </p:sp>
    </p:spTree>
    <p:extLst>
      <p:ext uri="{BB962C8B-B14F-4D97-AF65-F5344CB8AC3E}">
        <p14:creationId xmlns:p14="http://schemas.microsoft.com/office/powerpoint/2010/main" val="3439241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FBCA72B-E7DC-45B0-84E2-CFF1328B0BD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69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EAD6F-BB81-44CA-A73B-B1EF250E528F}"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A72B-E7DC-45B0-84E2-CFF1328B0BD9}" type="slidenum">
              <a:rPr lang="en-US" smtClean="0"/>
              <a:t>‹#›</a:t>
            </a:fld>
            <a:endParaRPr lang="en-US"/>
          </a:p>
        </p:txBody>
      </p:sp>
    </p:spTree>
    <p:extLst>
      <p:ext uri="{BB962C8B-B14F-4D97-AF65-F5344CB8AC3E}">
        <p14:creationId xmlns:p14="http://schemas.microsoft.com/office/powerpoint/2010/main" val="3339814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A72B-E7DC-45B0-84E2-CFF1328B0BD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4605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A72B-E7DC-45B0-84E2-CFF1328B0BD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073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A72B-E7DC-45B0-84E2-CFF1328B0BD9}" type="slidenum">
              <a:rPr lang="en-US" smtClean="0"/>
              <a:t>‹#›</a:t>
            </a:fld>
            <a:endParaRPr lang="en-US"/>
          </a:p>
        </p:txBody>
      </p:sp>
    </p:spTree>
    <p:extLst>
      <p:ext uri="{BB962C8B-B14F-4D97-AF65-F5344CB8AC3E}">
        <p14:creationId xmlns:p14="http://schemas.microsoft.com/office/powerpoint/2010/main" val="889728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A72B-E7DC-45B0-84E2-CFF1328B0BD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74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A72B-E7DC-45B0-84E2-CFF1328B0BD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6512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A72B-E7DC-45B0-84E2-CFF1328B0BD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6939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A72B-E7DC-45B0-84E2-CFF1328B0BD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952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A72B-E7DC-45B0-84E2-CFF1328B0BD9}" type="slidenum">
              <a:rPr lang="en-US" smtClean="0"/>
              <a:t>‹#›</a:t>
            </a:fld>
            <a:endParaRPr lang="en-US"/>
          </a:p>
        </p:txBody>
      </p:sp>
    </p:spTree>
    <p:extLst>
      <p:ext uri="{BB962C8B-B14F-4D97-AF65-F5344CB8AC3E}">
        <p14:creationId xmlns:p14="http://schemas.microsoft.com/office/powerpoint/2010/main" val="1452460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2EAD6F-BB81-44CA-A73B-B1EF250E528F}" type="datetimeFigureOut">
              <a:rPr lang="en-US" smtClean="0"/>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CA72B-E7DC-45B0-84E2-CFF1328B0BD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4134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12EAD6F-BB81-44CA-A73B-B1EF250E528F}"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A72B-E7DC-45B0-84E2-CFF1328B0BD9}" type="slidenum">
              <a:rPr lang="en-US" smtClean="0"/>
              <a:t>‹#›</a:t>
            </a:fld>
            <a:endParaRPr lang="en-US"/>
          </a:p>
        </p:txBody>
      </p:sp>
    </p:spTree>
    <p:extLst>
      <p:ext uri="{BB962C8B-B14F-4D97-AF65-F5344CB8AC3E}">
        <p14:creationId xmlns:p14="http://schemas.microsoft.com/office/powerpoint/2010/main" val="4203192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2EAD6F-BB81-44CA-A73B-B1EF250E528F}" type="datetimeFigureOut">
              <a:rPr lang="en-US" smtClean="0"/>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CA72B-E7DC-45B0-84E2-CFF1328B0BD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0774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12EAD6F-BB81-44CA-A73B-B1EF250E528F}" type="datetimeFigureOut">
              <a:rPr lang="en-US" smtClean="0"/>
              <a:t>8/21/2014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CA72B-E7DC-45B0-84E2-CFF1328B0BD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589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EAD6F-BB81-44CA-A73B-B1EF250E528F}" type="datetimeFigureOut">
              <a:rPr lang="en-US" smtClean="0"/>
              <a:t>8/21/2014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CA72B-E7DC-45B0-84E2-CFF1328B0BD9}" type="slidenum">
              <a:rPr lang="en-US" smtClean="0"/>
              <a:t>‹#›</a:t>
            </a:fld>
            <a:endParaRPr lang="en-US"/>
          </a:p>
        </p:txBody>
      </p:sp>
    </p:spTree>
    <p:extLst>
      <p:ext uri="{BB962C8B-B14F-4D97-AF65-F5344CB8AC3E}">
        <p14:creationId xmlns:p14="http://schemas.microsoft.com/office/powerpoint/2010/main" val="59729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EAD6F-BB81-44CA-A73B-B1EF250E528F}"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A72B-E7DC-45B0-84E2-CFF1328B0BD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022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2EAD6F-BB81-44CA-A73B-B1EF250E528F}" type="datetimeFigureOut">
              <a:rPr lang="en-US" smtClean="0"/>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CA72B-E7DC-45B0-84E2-CFF1328B0BD9}" type="slidenum">
              <a:rPr lang="en-US" smtClean="0"/>
              <a:t>‹#›</a:t>
            </a:fld>
            <a:endParaRPr lang="en-US"/>
          </a:p>
        </p:txBody>
      </p:sp>
    </p:spTree>
    <p:extLst>
      <p:ext uri="{BB962C8B-B14F-4D97-AF65-F5344CB8AC3E}">
        <p14:creationId xmlns:p14="http://schemas.microsoft.com/office/powerpoint/2010/main" val="1860868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2EAD6F-BB81-44CA-A73B-B1EF250E528F}" type="datetimeFigureOut">
              <a:rPr lang="en-US" smtClean="0"/>
              <a:t>8/21/2014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FBCA72B-E7DC-45B0-84E2-CFF1328B0BD9}" type="slidenum">
              <a:rPr lang="en-US" smtClean="0"/>
              <a:t>‹#›</a:t>
            </a:fld>
            <a:endParaRPr lang="en-US"/>
          </a:p>
        </p:txBody>
      </p:sp>
    </p:spTree>
    <p:extLst>
      <p:ext uri="{BB962C8B-B14F-4D97-AF65-F5344CB8AC3E}">
        <p14:creationId xmlns:p14="http://schemas.microsoft.com/office/powerpoint/2010/main" val="2210230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GLHQropMhcg" TargetMode="External"/><Relationship Id="rId2" Type="http://schemas.openxmlformats.org/officeDocument/2006/relationships/slideLayout" Target="../slideLayouts/slideLayout2.xml"/><Relationship Id="rId1" Type="http://schemas.openxmlformats.org/officeDocument/2006/relationships/video" Target="https://www.youtube.com/embed/GLHQropMhcg"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7VHt9d3eZk8" TargetMode="External"/><Relationship Id="rId2" Type="http://schemas.openxmlformats.org/officeDocument/2006/relationships/slideLayout" Target="../slideLayouts/slideLayout2.xml"/><Relationship Id="rId1" Type="http://schemas.openxmlformats.org/officeDocument/2006/relationships/video" Target="https://www.youtube.com/embed/7VHt9d3eZk8" TargetMode="Externa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ityu.adobeconnect.com/p3uzs49pd6t/?launcher=false&amp;fcsContent=true&amp;pbMode=normal"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Slide%201%20Be%20Present%20in%20the%20Course.docx" TargetMode="External"/><Relationship Id="rId2" Type="http://schemas.openxmlformats.org/officeDocument/2006/relationships/hyperlink" Target="http://ww2.nscc.edu/lyle_l/Best%20Practices%20in%20Online%20Teaching%20Presentation/Slide%201%20Be%20Present%20in%20the%20Course.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t.socrative.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t.socrative.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youtu.be/A6c8EYl-OK4?t=1h30m20s" TargetMode="External"/><Relationship Id="rId2" Type="http://schemas.openxmlformats.org/officeDocument/2006/relationships/slideLayout" Target="../slideLayouts/slideLayout2.xml"/><Relationship Id="rId1" Type="http://schemas.openxmlformats.org/officeDocument/2006/relationships/video" Target="https://www.youtube.com/embed/A6c8EYl-OK4?start=5415&amp;end=5537"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X0f_GU9cnDk&amp;list=PLAzzv1Ff1A5wi50P3aLxHznD42ATZBGGx" TargetMode="External"/><Relationship Id="rId2" Type="http://schemas.openxmlformats.org/officeDocument/2006/relationships/slideLayout" Target="../slideLayouts/slideLayout2.xml"/><Relationship Id="rId1" Type="http://schemas.openxmlformats.org/officeDocument/2006/relationships/video" Target="https://www.youtube.com/embed/X0f_GU9cnDk?list=PLAzzv1Ff1A5wi50P3aLxHznD42ATZBGGx" TargetMode="Externa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Slide%202%20Provide%20a%20Clear%20Set%20of%20Expectations.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2.nscc.edu/lyle_l/Best%20Practices%20in%20Online%20Teaching%20Presentation/Slide%202%20Provide%20a%20Clear%20Set%20of%20Expectations.doc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youtu.be/Qb9M0B_Pus4" TargetMode="External"/><Relationship Id="rId2" Type="http://schemas.openxmlformats.org/officeDocument/2006/relationships/slideLayout" Target="../slideLayouts/slideLayout2.xml"/><Relationship Id="rId1" Type="http://schemas.openxmlformats.org/officeDocument/2006/relationships/video" Target="https://www.youtube.com/embed/Qb9M0B_Pus4?start=77&amp;end=145" TargetMode="Externa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2.nscc.edu/lyle_l/Best%20Practices%20in%20Online%20Teaching%20Presentation/Slide%203%20Build%20an%20Online%20Community.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2.nscc.edu/lyle_l/Best%20Practices%20in%20Online%20Teaching%20Presentation/Slide%204%20Ask%20Early%20for%20Informal%20Feedback.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ww2.nscc.edu/lyle_l/Best%20Practices%20in%20Online%20Teaching%20Presentation/Slide%205%20Build%20Community,%20Critical%20Thinking,%20and%20Interaction%20with%20Discussions.doc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ityu.adobeconnect.com/p3uzs49pd6t/?launcher=false&amp;fcsContent=true&amp;pbMode=norma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youtu.be/QxSoa3RRoVo?t=6m30s" TargetMode="External"/><Relationship Id="rId2" Type="http://schemas.openxmlformats.org/officeDocument/2006/relationships/slideLayout" Target="../slideLayouts/slideLayout2.xml"/><Relationship Id="rId1" Type="http://schemas.openxmlformats.org/officeDocument/2006/relationships/video" Target="https://www.youtube.com/embed/QxSoa3RRoVo?start=390&amp;end=482" TargetMode="Externa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hyperlink" Target="http://ww2.nscc.edu/lyle_l/Best%20Practices%20in%20Online%20Teaching%20Presentation/Slide%206%20Provide%20Timely%20and%20Effective%20Feedback.doc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youtu.be/QxSoa3RRoVo?t=9m6s" TargetMode="External"/><Relationship Id="rId2" Type="http://schemas.openxmlformats.org/officeDocument/2006/relationships/slideLayout" Target="../slideLayouts/slideLayout2.xml"/><Relationship Id="rId1" Type="http://schemas.openxmlformats.org/officeDocument/2006/relationships/video" Target="https://www.youtube.com/embed/QxSoa3RRoVo?start=546&amp;end=613" TargetMode="Externa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2.nscc.edu/lyle_l/Best%20Practices%20in%20Online%20Teaching%20Presentation/Slide%207%20Wrap%20Up%20the%20Course.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mnsu.edu/cetl/teachingwithtechnology/tech_resources_pdf/Ten%20Principles%20of%20Effective%20Online%20Teaching.pdf" TargetMode="External"/><Relationship Id="rId2" Type="http://schemas.openxmlformats.org/officeDocument/2006/relationships/hyperlink" Target="http://www.designingforlearning.info/services/writing/ecoach/tenbest.html" TargetMode="External"/><Relationship Id="rId1" Type="http://schemas.openxmlformats.org/officeDocument/2006/relationships/slideLayout" Target="../slideLayouts/slideLayout2.xml"/><Relationship Id="rId4" Type="http://schemas.openxmlformats.org/officeDocument/2006/relationships/hyperlink" Target="http://cgi.stanford.edu/~dept-ctl/tomprof/posting.php?ID=1091"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youtu.be/7xzFuOT2VWM" TargetMode="External"/><Relationship Id="rId2" Type="http://schemas.openxmlformats.org/officeDocument/2006/relationships/slideLayout" Target="../slideLayouts/slideLayout2.xml"/><Relationship Id="rId1" Type="http://schemas.openxmlformats.org/officeDocument/2006/relationships/video" Target="https://www.youtube.com/embed/7xzFuOT2VWM?start=0&amp;end=72"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 in Online Teaching</a:t>
            </a:r>
            <a:endParaRPr lang="en-US" dirty="0"/>
          </a:p>
        </p:txBody>
      </p:sp>
      <p:sp>
        <p:nvSpPr>
          <p:cNvPr id="3" name="Subtitle 2"/>
          <p:cNvSpPr>
            <a:spLocks noGrp="1"/>
          </p:cNvSpPr>
          <p:nvPr>
            <p:ph type="subTitle" idx="1"/>
          </p:nvPr>
        </p:nvSpPr>
        <p:spPr/>
        <p:txBody>
          <a:bodyPr/>
          <a:lstStyle/>
          <a:p>
            <a:r>
              <a:rPr lang="en-US" dirty="0" smtClean="0"/>
              <a:t>by</a:t>
            </a:r>
          </a:p>
          <a:p>
            <a:r>
              <a:rPr lang="en-US" dirty="0" smtClean="0"/>
              <a:t>Linda Lyle</a:t>
            </a:r>
            <a:endParaRPr lang="en-US" dirty="0"/>
          </a:p>
        </p:txBody>
      </p:sp>
    </p:spTree>
    <p:extLst>
      <p:ext uri="{BB962C8B-B14F-4D97-AF65-F5344CB8AC3E}">
        <p14:creationId xmlns:p14="http://schemas.microsoft.com/office/powerpoint/2010/main" val="3675313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Introductions: What to Include</a:t>
            </a:r>
            <a:br>
              <a:rPr lang="en-US" dirty="0" smtClean="0"/>
            </a:br>
            <a:r>
              <a:rPr lang="en-US" sz="3100" dirty="0">
                <a:hlinkClick r:id="rId3"/>
              </a:rPr>
              <a:t>https://www.youtube.com/watch?v=GLHQropMhcg</a:t>
            </a:r>
            <a:endParaRPr lang="en-US" dirty="0"/>
          </a:p>
        </p:txBody>
      </p:sp>
      <p:pic>
        <p:nvPicPr>
          <p:cNvPr id="4" name="GLHQropMhcg"/>
          <p:cNvPicPr>
            <a:picLocks noGrp="1" noRot="1" noChangeAspect="1"/>
          </p:cNvPicPr>
          <p:nvPr>
            <p:ph idx="1"/>
            <a:videoFile r:link="rId1"/>
          </p:nvPr>
        </p:nvPicPr>
        <p:blipFill>
          <a:blip r:embed="rId4"/>
          <a:stretch>
            <a:fillRect/>
          </a:stretch>
        </p:blipFill>
        <p:spPr>
          <a:xfrm>
            <a:off x="2579571" y="2444149"/>
            <a:ext cx="6674703" cy="3754520"/>
          </a:xfrm>
          <a:prstGeom prst="rect">
            <a:avLst/>
          </a:prstGeom>
        </p:spPr>
      </p:pic>
    </p:spTree>
    <p:extLst>
      <p:ext uri="{BB962C8B-B14F-4D97-AF65-F5344CB8AC3E}">
        <p14:creationId xmlns:p14="http://schemas.microsoft.com/office/powerpoint/2010/main" val="1517653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Introductions: </a:t>
            </a:r>
            <a:r>
              <a:rPr lang="en-US" dirty="0"/>
              <a:t>Faculty Self-Introduction</a:t>
            </a:r>
            <a:br>
              <a:rPr lang="en-US" dirty="0"/>
            </a:br>
            <a:r>
              <a:rPr lang="en-US" sz="2800" dirty="0">
                <a:hlinkClick r:id="rId3"/>
              </a:rPr>
              <a:t>https://</a:t>
            </a:r>
            <a:r>
              <a:rPr lang="en-US" sz="2800" dirty="0" smtClean="0">
                <a:hlinkClick r:id="rId3"/>
              </a:rPr>
              <a:t>www.youtube.com/watch?v=7VHt9d3eZk8</a:t>
            </a:r>
            <a:r>
              <a:rPr lang="en-US" sz="2800" dirty="0" smtClean="0"/>
              <a:t> </a:t>
            </a:r>
            <a:endParaRPr lang="en-US" dirty="0"/>
          </a:p>
        </p:txBody>
      </p:sp>
      <p:pic>
        <p:nvPicPr>
          <p:cNvPr id="4" name="7VHt9d3eZk8"/>
          <p:cNvPicPr>
            <a:picLocks noGrp="1" noRot="1" noChangeAspect="1"/>
          </p:cNvPicPr>
          <p:nvPr>
            <p:ph idx="1"/>
            <a:videoFile r:link="rId1"/>
          </p:nvPr>
        </p:nvPicPr>
        <p:blipFill>
          <a:blip r:embed="rId4"/>
          <a:stretch>
            <a:fillRect/>
          </a:stretch>
        </p:blipFill>
        <p:spPr>
          <a:xfrm>
            <a:off x="2742130" y="2444817"/>
            <a:ext cx="6707739" cy="3773103"/>
          </a:xfrm>
          <a:prstGeom prst="rect">
            <a:avLst/>
          </a:prstGeom>
        </p:spPr>
      </p:pic>
    </p:spTree>
    <p:extLst>
      <p:ext uri="{BB962C8B-B14F-4D97-AF65-F5344CB8AC3E}">
        <p14:creationId xmlns:p14="http://schemas.microsoft.com/office/powerpoint/2010/main" val="1279856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Show Your Personality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7705" y="2551497"/>
            <a:ext cx="4433316" cy="31851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7736" y="2551497"/>
            <a:ext cx="1967754" cy="3500912"/>
          </a:xfrm>
          <a:prstGeom prst="rect">
            <a:avLst/>
          </a:prstGeom>
        </p:spPr>
      </p:pic>
      <p:sp>
        <p:nvSpPr>
          <p:cNvPr id="10" name="Oval Callout 9"/>
          <p:cNvSpPr/>
          <p:nvPr/>
        </p:nvSpPr>
        <p:spPr>
          <a:xfrm>
            <a:off x="5688531" y="2791326"/>
            <a:ext cx="2627695" cy="1352751"/>
          </a:xfrm>
          <a:prstGeom prst="wedgeEllipseCallout">
            <a:avLst>
              <a:gd name="adj1" fmla="val -110611"/>
              <a:gd name="adj2" fmla="val 923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Learning to go down steps-</a:t>
            </a:r>
            <a:r>
              <a:rPr lang="en-US" sz="2400" b="1" dirty="0"/>
              <a:t>-</a:t>
            </a:r>
          </a:p>
        </p:txBody>
      </p:sp>
    </p:spTree>
    <p:extLst>
      <p:ext uri="{BB962C8B-B14F-4D97-AF65-F5344CB8AC3E}">
        <p14:creationId xmlns:p14="http://schemas.microsoft.com/office/powerpoint/2010/main" val="29878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Welcome Letter</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Hello Mary,</a:t>
            </a:r>
          </a:p>
          <a:p>
            <a:pPr marL="0" indent="0">
              <a:buNone/>
            </a:pPr>
            <a:r>
              <a:rPr lang="en-US" dirty="0"/>
              <a:t>	</a:t>
            </a:r>
            <a:r>
              <a:rPr lang="en-US" dirty="0" smtClean="0"/>
              <a:t>Welcome to my class! I realize that you may be feeling a bit apprehensive and not sure of what to expect in this course. Each week I will send out a unit overview that will help orient you to the week’s activities. Please be sure to review it each week, so you know what to do. I also will describe any areas where past learners have had problems in order to keep you from having the same problem. Please know that I am here to support you, so please do not hesitate to ask me questions and let me know what I can do to support you. Now relax and enjoy the course.</a:t>
            </a:r>
          </a:p>
          <a:p>
            <a:pPr marL="0" indent="0">
              <a:buNone/>
            </a:pPr>
            <a:r>
              <a:rPr lang="en-US" dirty="0" smtClean="0"/>
              <a:t>(Name)</a:t>
            </a:r>
          </a:p>
          <a:p>
            <a:pPr marL="0" indent="0">
              <a:buNone/>
            </a:pPr>
            <a:r>
              <a:rPr lang="en-US" dirty="0"/>
              <a:t> </a:t>
            </a:r>
            <a:r>
              <a:rPr lang="en-US" dirty="0" smtClean="0"/>
              <a:t>    </a:t>
            </a:r>
            <a:endParaRPr lang="en-US" dirty="0"/>
          </a:p>
        </p:txBody>
      </p:sp>
      <p:sp>
        <p:nvSpPr>
          <p:cNvPr id="4" name="TextBox 3"/>
          <p:cNvSpPr txBox="1"/>
          <p:nvPr/>
        </p:nvSpPr>
        <p:spPr>
          <a:xfrm>
            <a:off x="896112" y="5777469"/>
            <a:ext cx="10415016" cy="307777"/>
          </a:xfrm>
          <a:prstGeom prst="rect">
            <a:avLst/>
          </a:prstGeom>
          <a:noFill/>
        </p:spPr>
        <p:txBody>
          <a:bodyPr wrap="square" rtlCol="0">
            <a:spAutoFit/>
          </a:bodyPr>
          <a:lstStyle/>
          <a:p>
            <a:r>
              <a:rPr lang="en-US" sz="1400" dirty="0" err="1" smtClean="0">
                <a:effectLst/>
              </a:rPr>
              <a:t>Stavredes</a:t>
            </a:r>
            <a:r>
              <a:rPr lang="en-US" sz="1400" dirty="0" smtClean="0">
                <a:effectLst/>
              </a:rPr>
              <a:t>, Tina. </a:t>
            </a:r>
            <a:r>
              <a:rPr lang="en-US" sz="1400" i="1" dirty="0" smtClean="0">
                <a:effectLst/>
              </a:rPr>
              <a:t>Effective Online Teaching: Foundations and Strategies for Student Success</a:t>
            </a:r>
            <a:r>
              <a:rPr lang="en-US" sz="1400" dirty="0" smtClean="0">
                <a:effectLst/>
              </a:rPr>
              <a:t>. San Francisco, CA: </a:t>
            </a:r>
            <a:r>
              <a:rPr lang="en-US" sz="1400" dirty="0" err="1" smtClean="0">
                <a:effectLst/>
              </a:rPr>
              <a:t>Jossey</a:t>
            </a:r>
            <a:r>
              <a:rPr lang="en-US" sz="1400" dirty="0" smtClean="0">
                <a:effectLst/>
              </a:rPr>
              <a:t>-Bass, 2011. 70. </a:t>
            </a:r>
            <a:endParaRPr lang="en-US" sz="1400" dirty="0"/>
          </a:p>
        </p:txBody>
      </p:sp>
    </p:spTree>
    <p:extLst>
      <p:ext uri="{BB962C8B-B14F-4D97-AF65-F5344CB8AC3E}">
        <p14:creationId xmlns:p14="http://schemas.microsoft.com/office/powerpoint/2010/main" val="1270908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0906" y="712625"/>
            <a:ext cx="9601196" cy="1303867"/>
          </a:xfrm>
        </p:spPr>
        <p:txBody>
          <a:bodyPr/>
          <a:lstStyle/>
          <a:p>
            <a:r>
              <a:rPr lang="en-US" dirty="0" smtClean="0"/>
              <a:t>Progress Report</a:t>
            </a:r>
            <a:endParaRPr lang="en-US" dirty="0"/>
          </a:p>
        </p:txBody>
      </p:sp>
      <p:pic>
        <p:nvPicPr>
          <p:cNvPr id="5" name="Picture 4"/>
          <p:cNvPicPr>
            <a:picLocks noChangeAspect="1"/>
          </p:cNvPicPr>
          <p:nvPr/>
        </p:nvPicPr>
        <p:blipFill>
          <a:blip r:embed="rId2"/>
          <a:stretch>
            <a:fillRect/>
          </a:stretch>
        </p:blipFill>
        <p:spPr>
          <a:xfrm>
            <a:off x="2792732" y="2357726"/>
            <a:ext cx="6394779" cy="3740342"/>
          </a:xfrm>
          <a:prstGeom prst="rect">
            <a:avLst/>
          </a:prstGeom>
        </p:spPr>
      </p:pic>
      <p:sp>
        <p:nvSpPr>
          <p:cNvPr id="3" name="TextBox 2"/>
          <p:cNvSpPr txBox="1"/>
          <p:nvPr/>
        </p:nvSpPr>
        <p:spPr>
          <a:xfrm>
            <a:off x="9490509" y="2964581"/>
            <a:ext cx="1521593"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Checklist</a:t>
            </a:r>
          </a:p>
          <a:p>
            <a:pPr marL="285750" indent="-285750">
              <a:buFont typeface="Arial" panose="020B0604020202020204" pitchFamily="34" charset="0"/>
              <a:buChar char="•"/>
            </a:pPr>
            <a:r>
              <a:rPr lang="en-US" dirty="0" smtClean="0"/>
              <a:t>Dropbox</a:t>
            </a:r>
          </a:p>
          <a:p>
            <a:pPr marL="285750" indent="-285750">
              <a:buFont typeface="Arial" panose="020B0604020202020204" pitchFamily="34" charset="0"/>
              <a:buChar char="•"/>
            </a:pPr>
            <a:r>
              <a:rPr lang="en-US" dirty="0" smtClean="0"/>
              <a:t>Quizzes</a:t>
            </a:r>
          </a:p>
          <a:p>
            <a:pPr marL="285750" indent="-285750">
              <a:buFont typeface="Arial" panose="020B0604020202020204" pitchFamily="34" charset="0"/>
              <a:buChar char="•"/>
            </a:pPr>
            <a:r>
              <a:rPr lang="en-US" dirty="0" smtClean="0"/>
              <a:t>Surveys</a:t>
            </a:r>
            <a:endParaRPr lang="en-US" dirty="0"/>
          </a:p>
        </p:txBody>
      </p:sp>
    </p:spTree>
    <p:extLst>
      <p:ext uri="{BB962C8B-B14F-4D97-AF65-F5344CB8AC3E}">
        <p14:creationId xmlns:p14="http://schemas.microsoft.com/office/powerpoint/2010/main" val="415187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 Work Email Example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Hi John,</a:t>
            </a:r>
          </a:p>
          <a:p>
            <a:pPr marL="0" indent="0">
              <a:buNone/>
            </a:pPr>
            <a:r>
              <a:rPr lang="en-US" dirty="0" smtClean="0"/>
              <a:t>	We have finished the activities for Unit 3 and it appears that you were not able to participate in the activities for this unit. There were two graded activities, the Unit 3 Discussion on the use of deception in research and the Unit 3 Assignment, which is a draft of issue paper.</a:t>
            </a:r>
          </a:p>
          <a:p>
            <a:pPr marL="0" indent="0">
              <a:buNone/>
            </a:pPr>
            <a:r>
              <a:rPr lang="en-US" dirty="0"/>
              <a:t>	</a:t>
            </a:r>
            <a:r>
              <a:rPr lang="en-US" dirty="0" smtClean="0"/>
              <a:t>I will accept your initial post to the discussion question and the draft of your paper through midnight, Wednesday, September 15, 2010. If you do not turn them in by that date and you do not communicate with me regarding your ability to make that deadline, your grade for these activities will become 0 and you will not have another opportunity to make up the grades.</a:t>
            </a:r>
          </a:p>
          <a:p>
            <a:pPr marL="0" indent="0">
              <a:buNone/>
            </a:pPr>
            <a:r>
              <a:rPr lang="en-US" dirty="0"/>
              <a:t>	</a:t>
            </a:r>
            <a:r>
              <a:rPr lang="en-US" dirty="0" smtClean="0"/>
              <a:t>Please let me know how you are doing and if there are any issues or concerns that you are having that are keeping you from actively engaging in the course. I am here to support you.</a:t>
            </a:r>
          </a:p>
          <a:p>
            <a:pPr marL="0" indent="0">
              <a:buNone/>
            </a:pPr>
            <a:r>
              <a:rPr lang="en-US" dirty="0" smtClean="0"/>
              <a:t>(Instructor)</a:t>
            </a:r>
            <a:endParaRPr lang="en-US" dirty="0"/>
          </a:p>
        </p:txBody>
      </p:sp>
      <p:sp>
        <p:nvSpPr>
          <p:cNvPr id="4" name="TextBox 3"/>
          <p:cNvSpPr txBox="1"/>
          <p:nvPr/>
        </p:nvSpPr>
        <p:spPr>
          <a:xfrm>
            <a:off x="896112" y="5777469"/>
            <a:ext cx="10415016" cy="307777"/>
          </a:xfrm>
          <a:prstGeom prst="rect">
            <a:avLst/>
          </a:prstGeom>
          <a:noFill/>
        </p:spPr>
        <p:txBody>
          <a:bodyPr wrap="square" rtlCol="0">
            <a:spAutoFit/>
          </a:bodyPr>
          <a:lstStyle/>
          <a:p>
            <a:r>
              <a:rPr lang="en-US" sz="1400" dirty="0" err="1" smtClean="0">
                <a:effectLst/>
              </a:rPr>
              <a:t>Stavredes</a:t>
            </a:r>
            <a:r>
              <a:rPr lang="en-US" sz="1400" dirty="0" smtClean="0">
                <a:effectLst/>
              </a:rPr>
              <a:t>, Tina. </a:t>
            </a:r>
            <a:r>
              <a:rPr lang="en-US" sz="1400" i="1" dirty="0" smtClean="0">
                <a:effectLst/>
              </a:rPr>
              <a:t>Effective Online Teaching: Foundations and Strategies for Student Success</a:t>
            </a:r>
            <a:r>
              <a:rPr lang="en-US" sz="1400" dirty="0" smtClean="0">
                <a:effectLst/>
              </a:rPr>
              <a:t>. San Francisco, CA: </a:t>
            </a:r>
            <a:r>
              <a:rPr lang="en-US" sz="1400" dirty="0" err="1" smtClean="0">
                <a:effectLst/>
              </a:rPr>
              <a:t>Jossey</a:t>
            </a:r>
            <a:r>
              <a:rPr lang="en-US" sz="1400" dirty="0" smtClean="0">
                <a:effectLst/>
              </a:rPr>
              <a:t>-Bass, 2011. 194. </a:t>
            </a:r>
            <a:endParaRPr lang="en-US" sz="1400" dirty="0"/>
          </a:p>
        </p:txBody>
      </p:sp>
    </p:spTree>
    <p:extLst>
      <p:ext uri="{BB962C8B-B14F-4D97-AF65-F5344CB8AC3E}">
        <p14:creationId xmlns:p14="http://schemas.microsoft.com/office/powerpoint/2010/main" val="415270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242" y="789627"/>
            <a:ext cx="9601196" cy="1303867"/>
          </a:xfrm>
        </p:spPr>
        <p:txBody>
          <a:bodyPr/>
          <a:lstStyle/>
          <a:p>
            <a:r>
              <a:rPr lang="en-US" dirty="0" smtClean="0"/>
              <a:t>Faculty Presence</a:t>
            </a:r>
            <a:endParaRPr lang="en-US" dirty="0"/>
          </a:p>
        </p:txBody>
      </p:sp>
      <p:pic>
        <p:nvPicPr>
          <p:cNvPr id="4" name="Picture 3"/>
          <p:cNvPicPr>
            <a:picLocks noChangeAspect="1"/>
          </p:cNvPicPr>
          <p:nvPr/>
        </p:nvPicPr>
        <p:blipFill>
          <a:blip r:embed="rId2"/>
          <a:stretch>
            <a:fillRect/>
          </a:stretch>
        </p:blipFill>
        <p:spPr>
          <a:xfrm>
            <a:off x="940527" y="1810985"/>
            <a:ext cx="9551010" cy="3775981"/>
          </a:xfrm>
          <a:prstGeom prst="rect">
            <a:avLst/>
          </a:prstGeom>
        </p:spPr>
      </p:pic>
      <p:sp>
        <p:nvSpPr>
          <p:cNvPr id="5" name="TextBox 4"/>
          <p:cNvSpPr txBox="1"/>
          <p:nvPr/>
        </p:nvSpPr>
        <p:spPr>
          <a:xfrm>
            <a:off x="1387242" y="5586966"/>
            <a:ext cx="9417516" cy="646331"/>
          </a:xfrm>
          <a:prstGeom prst="rect">
            <a:avLst/>
          </a:prstGeom>
          <a:noFill/>
        </p:spPr>
        <p:txBody>
          <a:bodyPr wrap="square" rtlCol="0">
            <a:spAutoFit/>
          </a:bodyPr>
          <a:lstStyle/>
          <a:p>
            <a:r>
              <a:rPr lang="en-US" dirty="0" smtClean="0"/>
              <a:t>Cory, Rebecca C., </a:t>
            </a:r>
            <a:r>
              <a:rPr lang="en-US" dirty="0" err="1" smtClean="0"/>
              <a:t>Ph.D</a:t>
            </a:r>
            <a:r>
              <a:rPr lang="en-US" dirty="0" smtClean="0"/>
              <a:t>, Associate Professor, City of Seattle, May 20, 2014. Webinar.</a:t>
            </a:r>
            <a:endParaRPr lang="en-US" dirty="0" smtClean="0">
              <a:hlinkClick r:id="rId3"/>
            </a:endParaRPr>
          </a:p>
          <a:p>
            <a:r>
              <a:rPr lang="en-US" dirty="0" smtClean="0">
                <a:hlinkClick r:id="rId3"/>
              </a:rPr>
              <a:t>https</a:t>
            </a:r>
            <a:r>
              <a:rPr lang="en-US" dirty="0">
                <a:hlinkClick r:id="rId3"/>
              </a:rPr>
              <a:t>://cityu.adobeconnect.com/p3uzs49pd6t/?</a:t>
            </a:r>
            <a:r>
              <a:rPr lang="en-US" dirty="0" smtClean="0">
                <a:hlinkClick r:id="rId3"/>
              </a:rPr>
              <a:t>launcher=false&amp;fcsContent=true&amp;pbMode=normal</a:t>
            </a:r>
            <a:r>
              <a:rPr lang="en-US" dirty="0" smtClean="0"/>
              <a:t> </a:t>
            </a:r>
            <a:endParaRPr lang="en-US" dirty="0"/>
          </a:p>
        </p:txBody>
      </p:sp>
    </p:spTree>
    <p:extLst>
      <p:ext uri="{BB962C8B-B14F-4D97-AF65-F5344CB8AC3E}">
        <p14:creationId xmlns:p14="http://schemas.microsoft.com/office/powerpoint/2010/main" val="13256719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Ideas for Creating a Presence</a:t>
            </a:r>
            <a:endParaRPr lang="en-US" dirty="0"/>
          </a:p>
        </p:txBody>
      </p:sp>
      <p:sp>
        <p:nvSpPr>
          <p:cNvPr id="3" name="Content Placeholder 2"/>
          <p:cNvSpPr>
            <a:spLocks noGrp="1"/>
          </p:cNvSpPr>
          <p:nvPr>
            <p:ph idx="1"/>
          </p:nvPr>
        </p:nvSpPr>
        <p:spPr/>
        <p:txBody>
          <a:bodyPr/>
          <a:lstStyle/>
          <a:p>
            <a:r>
              <a:rPr lang="en-US" dirty="0" smtClean="0">
                <a:hlinkClick r:id="rId2"/>
              </a:rPr>
              <a:t>Create Presence?</a:t>
            </a:r>
            <a:endParaRPr lang="en-US" dirty="0">
              <a:hlinkClick r:id="rId3" action="ppaction://hlinkfile"/>
            </a:endParaRPr>
          </a:p>
        </p:txBody>
      </p:sp>
    </p:spTree>
    <p:extLst>
      <p:ext uri="{BB962C8B-B14F-4D97-AF65-F5344CB8AC3E}">
        <p14:creationId xmlns:p14="http://schemas.microsoft.com/office/powerpoint/2010/main" val="2249656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Provide a Clear Set of Expectations</a:t>
            </a:r>
            <a:endParaRPr lang="en-US" dirty="0"/>
          </a:p>
        </p:txBody>
      </p:sp>
    </p:spTree>
    <p:extLst>
      <p:ext uri="{BB962C8B-B14F-4D97-AF65-F5344CB8AC3E}">
        <p14:creationId xmlns:p14="http://schemas.microsoft.com/office/powerpoint/2010/main" val="3196681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Use </a:t>
            </a:r>
            <a:r>
              <a:rPr lang="en-US" dirty="0" err="1" smtClean="0"/>
              <a:t>Socrative</a:t>
            </a:r>
            <a:endParaRPr lang="en-US" dirty="0"/>
          </a:p>
        </p:txBody>
      </p:sp>
      <p:sp>
        <p:nvSpPr>
          <p:cNvPr id="3" name="Content Placeholder 2"/>
          <p:cNvSpPr>
            <a:spLocks noGrp="1"/>
          </p:cNvSpPr>
          <p:nvPr>
            <p:ph idx="1"/>
          </p:nvPr>
        </p:nvSpPr>
        <p:spPr>
          <a:xfrm>
            <a:off x="1295401" y="2556932"/>
            <a:ext cx="9601196" cy="2611834"/>
          </a:xfrm>
        </p:spPr>
        <p:txBody>
          <a:bodyPr/>
          <a:lstStyle/>
          <a:p>
            <a:r>
              <a:rPr lang="en-US" dirty="0" smtClean="0"/>
              <a:t>Go to </a:t>
            </a:r>
            <a:r>
              <a:rPr lang="en-US" sz="5400" b="1" dirty="0" smtClean="0">
                <a:solidFill>
                  <a:srgbClr val="C00000"/>
                </a:solidFill>
              </a:rPr>
              <a:t>m.socrative.com</a:t>
            </a:r>
            <a:r>
              <a:rPr lang="en-US" dirty="0" smtClean="0"/>
              <a:t>. </a:t>
            </a:r>
          </a:p>
          <a:p>
            <a:r>
              <a:rPr lang="en-US" dirty="0" smtClean="0"/>
              <a:t>Enter </a:t>
            </a:r>
            <a:r>
              <a:rPr lang="en-US" sz="5400" b="1" dirty="0" smtClean="0"/>
              <a:t>541204</a:t>
            </a:r>
            <a:endParaRPr lang="en-US" dirty="0" smtClean="0"/>
          </a:p>
          <a:p>
            <a:r>
              <a:rPr lang="en-US" dirty="0" smtClean="0"/>
              <a:t>Along the way, I’ll be asking you some questions.</a:t>
            </a:r>
            <a:endParaRPr lang="en-US" dirty="0"/>
          </a:p>
        </p:txBody>
      </p:sp>
      <p:sp>
        <p:nvSpPr>
          <p:cNvPr id="4" name="Rectangle 3"/>
          <p:cNvSpPr/>
          <p:nvPr/>
        </p:nvSpPr>
        <p:spPr>
          <a:xfrm>
            <a:off x="876880" y="5235287"/>
            <a:ext cx="2179764" cy="369332"/>
          </a:xfrm>
          <a:prstGeom prst="rect">
            <a:avLst/>
          </a:prstGeom>
        </p:spPr>
        <p:txBody>
          <a:bodyPr wrap="none">
            <a:spAutoFit/>
          </a:bodyPr>
          <a:lstStyle/>
          <a:p>
            <a:r>
              <a:rPr lang="en-US" dirty="0">
                <a:hlinkClick r:id="rId3"/>
              </a:rPr>
              <a:t>http://t.socrative.com</a:t>
            </a:r>
            <a:endParaRPr lang="en-US" dirty="0"/>
          </a:p>
        </p:txBody>
      </p:sp>
    </p:spTree>
    <p:extLst>
      <p:ext uri="{BB962C8B-B14F-4D97-AF65-F5344CB8AC3E}">
        <p14:creationId xmlns:p14="http://schemas.microsoft.com/office/powerpoint/2010/main" val="3312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lstStyle/>
          <a:p>
            <a:pPr marL="0" indent="0">
              <a:buNone/>
            </a:pPr>
            <a:r>
              <a:rPr lang="en-US" dirty="0" smtClean="0"/>
              <a:t>As part of this training session, you will</a:t>
            </a:r>
          </a:p>
          <a:p>
            <a:r>
              <a:rPr lang="en-US" dirty="0" smtClean="0"/>
              <a:t>Give an example of an item to be included in the “Expectations” page.</a:t>
            </a:r>
          </a:p>
          <a:p>
            <a:r>
              <a:rPr lang="en-US" dirty="0" smtClean="0"/>
              <a:t>Participate in the class discussion by sharing ideas and opinions related to  “Best Practices in Online Teaching.” </a:t>
            </a:r>
          </a:p>
          <a:p>
            <a:r>
              <a:rPr lang="en-US" dirty="0" smtClean="0"/>
              <a:t>Identify one technique that you may incorporate in your online or hybrid course the next time you teach it.</a:t>
            </a:r>
            <a:endParaRPr lang="en-US" dirty="0"/>
          </a:p>
        </p:txBody>
      </p:sp>
    </p:spTree>
    <p:extLst>
      <p:ext uri="{BB962C8B-B14F-4D97-AF65-F5344CB8AC3E}">
        <p14:creationId xmlns:p14="http://schemas.microsoft.com/office/powerpoint/2010/main" val="2178708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Socrative</a:t>
            </a:r>
            <a:r>
              <a:rPr lang="en-US" dirty="0" smtClean="0"/>
              <a:t> Question 1</a:t>
            </a:r>
            <a:endParaRPr lang="en-US" dirty="0"/>
          </a:p>
        </p:txBody>
      </p:sp>
      <p:sp>
        <p:nvSpPr>
          <p:cNvPr id="3" name="Content Placeholder 2"/>
          <p:cNvSpPr>
            <a:spLocks noGrp="1"/>
          </p:cNvSpPr>
          <p:nvPr>
            <p:ph idx="1"/>
          </p:nvPr>
        </p:nvSpPr>
        <p:spPr/>
        <p:txBody>
          <a:bodyPr/>
          <a:lstStyle/>
          <a:p>
            <a:r>
              <a:rPr lang="en-US" dirty="0" smtClean="0"/>
              <a:t>List </a:t>
            </a:r>
            <a:r>
              <a:rPr lang="en-US" dirty="0"/>
              <a:t>one expectation to include in "Expectations for this Course</a:t>
            </a:r>
            <a:r>
              <a:rPr lang="en-US" dirty="0" smtClean="0"/>
              <a:t>."</a:t>
            </a:r>
            <a:endParaRPr lang="en-US" dirty="0"/>
          </a:p>
        </p:txBody>
      </p:sp>
      <p:sp>
        <p:nvSpPr>
          <p:cNvPr id="4" name="Rectangle 3"/>
          <p:cNvSpPr/>
          <p:nvPr/>
        </p:nvSpPr>
        <p:spPr>
          <a:xfrm>
            <a:off x="876880" y="5235287"/>
            <a:ext cx="2179764" cy="369332"/>
          </a:xfrm>
          <a:prstGeom prst="rect">
            <a:avLst/>
          </a:prstGeom>
        </p:spPr>
        <p:txBody>
          <a:bodyPr wrap="none">
            <a:spAutoFit/>
          </a:bodyPr>
          <a:lstStyle/>
          <a:p>
            <a:r>
              <a:rPr lang="en-US" dirty="0">
                <a:hlinkClick r:id="rId2"/>
              </a:rPr>
              <a:t>http://t.socrative.com</a:t>
            </a:r>
            <a:endParaRPr lang="en-US" dirty="0"/>
          </a:p>
        </p:txBody>
      </p:sp>
    </p:spTree>
    <p:extLst>
      <p:ext uri="{BB962C8B-B14F-4D97-AF65-F5344CB8AC3E}">
        <p14:creationId xmlns:p14="http://schemas.microsoft.com/office/powerpoint/2010/main" val="9502960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Provide a Set of Expectations</a:t>
            </a:r>
            <a:br>
              <a:rPr lang="en-US" dirty="0" smtClean="0"/>
            </a:br>
            <a:r>
              <a:rPr lang="en-US" sz="2200" dirty="0">
                <a:hlinkClick r:id="rId3"/>
              </a:rPr>
              <a:t>http://youtu.be/A6c8EYl-OK4?t=1h30m20s</a:t>
            </a:r>
            <a:r>
              <a:rPr lang="en-US" sz="2200" dirty="0"/>
              <a:t/>
            </a:r>
            <a:br>
              <a:rPr lang="en-US" sz="2200" dirty="0"/>
            </a:br>
            <a:r>
              <a:rPr lang="en-US" sz="2200" dirty="0" smtClean="0"/>
              <a:t>(Begin at 1:30:00)</a:t>
            </a:r>
            <a:endParaRPr lang="en-US" sz="2200" dirty="0"/>
          </a:p>
        </p:txBody>
      </p:sp>
      <p:pic>
        <p:nvPicPr>
          <p:cNvPr id="7" name="A6c8EYl-OK4"/>
          <p:cNvPicPr>
            <a:picLocks noGrp="1" noRot="1" noChangeAspect="1"/>
          </p:cNvPicPr>
          <p:nvPr>
            <p:ph idx="1"/>
            <a:videoFile r:link="rId1"/>
          </p:nvPr>
        </p:nvPicPr>
        <p:blipFill>
          <a:blip r:embed="rId4"/>
          <a:stretch>
            <a:fillRect/>
          </a:stretch>
        </p:blipFill>
        <p:spPr>
          <a:xfrm>
            <a:off x="2640412" y="2483318"/>
            <a:ext cx="6536623" cy="3676850"/>
          </a:xfrm>
          <a:prstGeom prst="rect">
            <a:avLst/>
          </a:prstGeom>
        </p:spPr>
      </p:pic>
    </p:spTree>
    <p:extLst>
      <p:ext uri="{BB962C8B-B14F-4D97-AF65-F5344CB8AC3E}">
        <p14:creationId xmlns:p14="http://schemas.microsoft.com/office/powerpoint/2010/main" val="20517133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77161"/>
          </a:xfrm>
        </p:spPr>
        <p:txBody>
          <a:bodyPr>
            <a:normAutofit fontScale="90000"/>
          </a:bodyPr>
          <a:lstStyle/>
          <a:p>
            <a:r>
              <a:rPr lang="en-US" dirty="0" smtClean="0"/>
              <a:t>Course Expectations</a:t>
            </a:r>
            <a:endParaRPr lang="en-US" dirty="0"/>
          </a:p>
        </p:txBody>
      </p:sp>
      <p:sp>
        <p:nvSpPr>
          <p:cNvPr id="3" name="Content Placeholder 2"/>
          <p:cNvSpPr>
            <a:spLocks noGrp="1"/>
          </p:cNvSpPr>
          <p:nvPr>
            <p:ph idx="1"/>
          </p:nvPr>
        </p:nvSpPr>
        <p:spPr>
          <a:xfrm>
            <a:off x="835793" y="1790300"/>
            <a:ext cx="10520413" cy="4533499"/>
          </a:xfrm>
        </p:spPr>
        <p:txBody>
          <a:bodyPr>
            <a:normAutofit fontScale="92500" lnSpcReduction="10000"/>
          </a:bodyPr>
          <a:lstStyle/>
          <a:p>
            <a:pPr marL="457200" lvl="1" indent="0">
              <a:buNone/>
            </a:pPr>
            <a:r>
              <a:rPr lang="en-US" dirty="0"/>
              <a:t>This document usually outlines the expectations for the student and instructor and may repeat information that is found in the syllabus. The expectations may include:</a:t>
            </a:r>
          </a:p>
          <a:p>
            <a:pPr lvl="2"/>
            <a:r>
              <a:rPr lang="en-US" dirty="0"/>
              <a:t>A statement about teaching style</a:t>
            </a:r>
          </a:p>
          <a:p>
            <a:pPr lvl="2"/>
            <a:r>
              <a:rPr lang="en-US" dirty="0"/>
              <a:t>Types of interactions students should expect from the instructor</a:t>
            </a:r>
          </a:p>
          <a:p>
            <a:pPr lvl="2"/>
            <a:r>
              <a:rPr lang="en-US" dirty="0"/>
              <a:t>A statement about how to contact the instructor</a:t>
            </a:r>
          </a:p>
          <a:p>
            <a:pPr lvl="2"/>
            <a:r>
              <a:rPr lang="en-US" dirty="0"/>
              <a:t>Expectations about when discussions and assignments will be returned</a:t>
            </a:r>
          </a:p>
          <a:p>
            <a:pPr lvl="2"/>
            <a:r>
              <a:rPr lang="en-US" dirty="0"/>
              <a:t>Expectations about when emails will be answered. For example, “Emails will be answered within 24 hours daily Monday through Friday and within 48 hours on weekends.”</a:t>
            </a:r>
          </a:p>
          <a:p>
            <a:pPr lvl="2"/>
            <a:r>
              <a:rPr lang="en-US" dirty="0"/>
              <a:t>A description of the pace of the course</a:t>
            </a:r>
          </a:p>
          <a:p>
            <a:pPr lvl="2"/>
            <a:r>
              <a:rPr lang="en-US" dirty="0"/>
              <a:t>Instructions about whether or not to work ahead</a:t>
            </a:r>
          </a:p>
          <a:p>
            <a:pPr lvl="2"/>
            <a:r>
              <a:rPr lang="en-US" dirty="0"/>
              <a:t>A description of the organization of the course</a:t>
            </a:r>
          </a:p>
          <a:p>
            <a:pPr lvl="2"/>
            <a:r>
              <a:rPr lang="en-US" dirty="0"/>
              <a:t>An estimate of the number of hours a student should spend on the course each week</a:t>
            </a:r>
          </a:p>
          <a:p>
            <a:pPr lvl="2"/>
            <a:r>
              <a:rPr lang="en-US" dirty="0"/>
              <a:t>A list of required course </a:t>
            </a:r>
            <a:r>
              <a:rPr lang="en-US" dirty="0" smtClean="0"/>
              <a:t>materials</a:t>
            </a:r>
            <a:endParaRPr lang="en-US" dirty="0"/>
          </a:p>
        </p:txBody>
      </p:sp>
    </p:spTree>
    <p:extLst>
      <p:ext uri="{BB962C8B-B14F-4D97-AF65-F5344CB8AC3E}">
        <p14:creationId xmlns:p14="http://schemas.microsoft.com/office/powerpoint/2010/main" val="2218940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Orientation</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Complete the following activities to ensure you understand what course room tools will be used and where they are located so you can access them when needed. </a:t>
            </a:r>
          </a:p>
          <a:p>
            <a:r>
              <a:rPr lang="en-US" dirty="0" smtClean="0"/>
              <a:t>Each week begin with the Content for the assigned Module. Click on the Table of Contents and review the modules that have been created for this course.</a:t>
            </a:r>
          </a:p>
          <a:p>
            <a:r>
              <a:rPr lang="en-US" dirty="0" smtClean="0"/>
              <a:t>Navigate to the discussion board and locate the first topic, “Introduce Yourself.” Later you will be posting an introduction to me and your classmates.</a:t>
            </a:r>
          </a:p>
          <a:p>
            <a:r>
              <a:rPr lang="en-US" dirty="0" smtClean="0"/>
              <a:t>Navigate to the assignment box and review the assignments for the course and their due dates. </a:t>
            </a:r>
          </a:p>
          <a:p>
            <a:r>
              <a:rPr lang="en-US" dirty="0" smtClean="0"/>
              <a:t>Go to email and read my welcome message. Send me a reply so I know that you know how to reply to email messages.</a:t>
            </a:r>
          </a:p>
          <a:p>
            <a:r>
              <a:rPr lang="en-US" dirty="0" smtClean="0"/>
              <a:t>Go to the grade book and view the outline of items to be graded. This is where I will post your grades.</a:t>
            </a:r>
          </a:p>
          <a:p>
            <a:r>
              <a:rPr lang="en-US" dirty="0" smtClean="0"/>
              <a:t>Review the syllabus, expectations document, schedule of due dates, etc., etc. etc.</a:t>
            </a:r>
            <a:endParaRPr lang="en-US" dirty="0"/>
          </a:p>
        </p:txBody>
      </p:sp>
    </p:spTree>
    <p:extLst>
      <p:ext uri="{BB962C8B-B14F-4D97-AF65-F5344CB8AC3E}">
        <p14:creationId xmlns:p14="http://schemas.microsoft.com/office/powerpoint/2010/main" val="2863567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8775" y="722250"/>
            <a:ext cx="9601196" cy="1303867"/>
          </a:xfrm>
        </p:spPr>
        <p:txBody>
          <a:bodyPr>
            <a:normAutofit fontScale="90000"/>
          </a:bodyPr>
          <a:lstStyle/>
          <a:p>
            <a:r>
              <a:rPr lang="en-US" dirty="0" smtClean="0"/>
              <a:t>Video Example for Course Orientation</a:t>
            </a:r>
            <a:br>
              <a:rPr lang="en-US" dirty="0" smtClean="0"/>
            </a:br>
            <a:r>
              <a:rPr lang="en-US" sz="1800" dirty="0">
                <a:hlinkClick r:id="rId3"/>
              </a:rPr>
              <a:t>https://www.youtube.com/watch?v=X0f_GU9cnDk&amp;list=PLAzzv1Ff1A5wi50P3aLxHznD42ATZBGGx</a:t>
            </a:r>
            <a:r>
              <a:rPr lang="en-US" sz="1800" dirty="0"/>
              <a:t> </a:t>
            </a:r>
            <a:endParaRPr lang="en-US" dirty="0"/>
          </a:p>
        </p:txBody>
      </p:sp>
      <p:pic>
        <p:nvPicPr>
          <p:cNvPr id="3" name="X0f_GU9cnDk"/>
          <p:cNvPicPr>
            <a:picLocks noRot="1" noChangeAspect="1"/>
          </p:cNvPicPr>
          <p:nvPr>
            <a:videoFile r:link="rId1"/>
          </p:nvPr>
        </p:nvPicPr>
        <p:blipFill>
          <a:blip r:embed="rId4"/>
          <a:stretch>
            <a:fillRect/>
          </a:stretch>
        </p:blipFill>
        <p:spPr>
          <a:xfrm>
            <a:off x="2553904" y="2285999"/>
            <a:ext cx="7084192" cy="3984858"/>
          </a:xfrm>
          <a:prstGeom prst="rect">
            <a:avLst/>
          </a:prstGeom>
        </p:spPr>
      </p:pic>
    </p:spTree>
    <p:extLst>
      <p:ext uri="{BB962C8B-B14F-4D97-AF65-F5344CB8AC3E}">
        <p14:creationId xmlns:p14="http://schemas.microsoft.com/office/powerpoint/2010/main" val="3133959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List of Ideas for Clear Expectations</a:t>
            </a:r>
            <a:endParaRPr lang="en-US" dirty="0"/>
          </a:p>
        </p:txBody>
      </p:sp>
      <p:sp>
        <p:nvSpPr>
          <p:cNvPr id="3" name="Subtitle 2"/>
          <p:cNvSpPr>
            <a:spLocks noGrp="1"/>
          </p:cNvSpPr>
          <p:nvPr>
            <p:ph idx="1"/>
          </p:nvPr>
        </p:nvSpPr>
        <p:spPr/>
        <p:txBody>
          <a:bodyPr>
            <a:normAutofit/>
          </a:bodyPr>
          <a:lstStyle/>
          <a:p>
            <a:endParaRPr lang="en-US" dirty="0" smtClean="0">
              <a:hlinkClick r:id="rId3" action="ppaction://hlinkfile"/>
            </a:endParaRPr>
          </a:p>
          <a:p>
            <a:r>
              <a:rPr lang="en-US" sz="3200" dirty="0" smtClean="0">
                <a:hlinkClick r:id="rId4"/>
              </a:rPr>
              <a:t>Clear Expectations?</a:t>
            </a:r>
            <a:endParaRPr lang="en-US" sz="3200" dirty="0" smtClean="0"/>
          </a:p>
        </p:txBody>
      </p:sp>
    </p:spTree>
    <p:extLst>
      <p:ext uri="{BB962C8B-B14F-4D97-AF65-F5344CB8AC3E}">
        <p14:creationId xmlns:p14="http://schemas.microsoft.com/office/powerpoint/2010/main" val="2961020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Build an Online Course Community</a:t>
            </a:r>
            <a:endParaRPr lang="en-US" dirty="0"/>
          </a:p>
        </p:txBody>
      </p:sp>
    </p:spTree>
    <p:extLst>
      <p:ext uri="{BB962C8B-B14F-4D97-AF65-F5344CB8AC3E}">
        <p14:creationId xmlns:p14="http://schemas.microsoft.com/office/powerpoint/2010/main" val="918848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a:t>
            </a:r>
            <a:br>
              <a:rPr lang="en-US" dirty="0"/>
            </a:br>
            <a:r>
              <a:rPr lang="en-US" sz="2400" dirty="0">
                <a:hlinkClick r:id="rId3"/>
              </a:rPr>
              <a:t>http://</a:t>
            </a:r>
            <a:r>
              <a:rPr lang="en-US" sz="2400" dirty="0" smtClean="0">
                <a:hlinkClick r:id="rId3"/>
              </a:rPr>
              <a:t>youtu.be/Qb9M0B_Pus4</a:t>
            </a:r>
            <a:r>
              <a:rPr lang="en-US" sz="2400" dirty="0" smtClean="0"/>
              <a:t>  </a:t>
            </a:r>
            <a:br>
              <a:rPr lang="en-US" sz="2400" dirty="0" smtClean="0"/>
            </a:br>
            <a:r>
              <a:rPr lang="en-US" sz="2400" dirty="0" smtClean="0"/>
              <a:t>Alvin </a:t>
            </a:r>
            <a:r>
              <a:rPr lang="en-US" sz="2400" dirty="0" err="1" smtClean="0"/>
              <a:t>Allert</a:t>
            </a:r>
            <a:endParaRPr lang="en-US" dirty="0"/>
          </a:p>
        </p:txBody>
      </p:sp>
      <p:pic>
        <p:nvPicPr>
          <p:cNvPr id="7" name="Qb9M0B_Pus4"/>
          <p:cNvPicPr>
            <a:picLocks noGrp="1" noRot="1" noChangeAspect="1"/>
          </p:cNvPicPr>
          <p:nvPr>
            <p:ph idx="1"/>
            <a:videoFile r:link="rId1"/>
          </p:nvPr>
        </p:nvPicPr>
        <p:blipFill>
          <a:blip r:embed="rId4"/>
          <a:stretch>
            <a:fillRect/>
          </a:stretch>
        </p:blipFill>
        <p:spPr>
          <a:xfrm>
            <a:off x="2878073" y="2406316"/>
            <a:ext cx="6587957" cy="3705726"/>
          </a:xfrm>
          <a:prstGeom prst="rect">
            <a:avLst/>
          </a:prstGeom>
        </p:spPr>
      </p:pic>
    </p:spTree>
    <p:extLst>
      <p:ext uri="{BB962C8B-B14F-4D97-AF65-F5344CB8AC3E}">
        <p14:creationId xmlns:p14="http://schemas.microsoft.com/office/powerpoint/2010/main" val="36561132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Socrative</a:t>
            </a:r>
            <a:r>
              <a:rPr lang="en-US" dirty="0" smtClean="0"/>
              <a:t> Question 2</a:t>
            </a:r>
            <a:endParaRPr lang="en-US" dirty="0"/>
          </a:p>
        </p:txBody>
      </p:sp>
      <p:sp>
        <p:nvSpPr>
          <p:cNvPr id="4" name="Content Placeholder 3"/>
          <p:cNvSpPr>
            <a:spLocks noGrp="1"/>
          </p:cNvSpPr>
          <p:nvPr>
            <p:ph idx="1"/>
          </p:nvPr>
        </p:nvSpPr>
        <p:spPr/>
        <p:txBody>
          <a:bodyPr/>
          <a:lstStyle/>
          <a:p>
            <a:r>
              <a:rPr lang="en-US" dirty="0"/>
              <a:t>List one way to build an online community in your course</a:t>
            </a:r>
            <a:r>
              <a:rPr lang="en-US" dirty="0" smtClean="0"/>
              <a:t>.</a:t>
            </a:r>
            <a:endParaRPr lang="en-US" dirty="0"/>
          </a:p>
        </p:txBody>
      </p:sp>
    </p:spTree>
    <p:extLst>
      <p:ext uri="{BB962C8B-B14F-4D97-AF65-F5344CB8AC3E}">
        <p14:creationId xmlns:p14="http://schemas.microsoft.com/office/powerpoint/2010/main" val="608319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List of Ideas for Building an Online Course Community</a:t>
            </a:r>
            <a:endParaRPr lang="en-US" dirty="0"/>
          </a:p>
        </p:txBody>
      </p:sp>
      <p:sp>
        <p:nvSpPr>
          <p:cNvPr id="5" name="Subtitle 4"/>
          <p:cNvSpPr>
            <a:spLocks noGrp="1"/>
          </p:cNvSpPr>
          <p:nvPr>
            <p:ph idx="1"/>
          </p:nvPr>
        </p:nvSpPr>
        <p:spPr/>
        <p:txBody>
          <a:bodyPr>
            <a:normAutofit/>
          </a:bodyPr>
          <a:lstStyle/>
          <a:p>
            <a:r>
              <a:rPr lang="en-US" dirty="0" smtClean="0">
                <a:hlinkClick r:id="rId3"/>
              </a:rPr>
              <a:t>Build Online Community?</a:t>
            </a:r>
            <a:endParaRPr lang="en-US" dirty="0"/>
          </a:p>
        </p:txBody>
      </p:sp>
    </p:spTree>
    <p:extLst>
      <p:ext uri="{BB962C8B-B14F-4D97-AF65-F5344CB8AC3E}">
        <p14:creationId xmlns:p14="http://schemas.microsoft.com/office/powerpoint/2010/main" val="22952705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11096" y="658369"/>
            <a:ext cx="8381837" cy="5533322"/>
          </a:xfrm>
          <a:prstGeom prst="rect">
            <a:avLst/>
          </a:prstGeom>
        </p:spPr>
      </p:pic>
    </p:spTree>
    <p:extLst>
      <p:ext uri="{BB962C8B-B14F-4D97-AF65-F5344CB8AC3E}">
        <p14:creationId xmlns:p14="http://schemas.microsoft.com/office/powerpoint/2010/main" val="3017377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Ask Early for Feedback</a:t>
            </a:r>
            <a:endParaRPr lang="en-US" dirty="0"/>
          </a:p>
        </p:txBody>
      </p:sp>
    </p:spTree>
    <p:extLst>
      <p:ext uri="{BB962C8B-B14F-4D97-AF65-F5344CB8AC3E}">
        <p14:creationId xmlns:p14="http://schemas.microsoft.com/office/powerpoint/2010/main" val="14945268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Early for Feedback</a:t>
            </a:r>
            <a:endParaRPr lang="en-US" dirty="0"/>
          </a:p>
        </p:txBody>
      </p:sp>
      <p:sp>
        <p:nvSpPr>
          <p:cNvPr id="3" name="Content Placeholder 2"/>
          <p:cNvSpPr>
            <a:spLocks noGrp="1"/>
          </p:cNvSpPr>
          <p:nvPr>
            <p:ph idx="1"/>
          </p:nvPr>
        </p:nvSpPr>
        <p:spPr/>
        <p:txBody>
          <a:bodyPr/>
          <a:lstStyle/>
          <a:p>
            <a:r>
              <a:rPr lang="en-US" dirty="0" smtClean="0">
                <a:hlinkClick r:id="rId2"/>
              </a:rPr>
              <a:t>Early Feedback?</a:t>
            </a:r>
            <a:endParaRPr lang="en-US" dirty="0"/>
          </a:p>
        </p:txBody>
      </p:sp>
    </p:spTree>
    <p:extLst>
      <p:ext uri="{BB962C8B-B14F-4D97-AF65-F5344CB8AC3E}">
        <p14:creationId xmlns:p14="http://schemas.microsoft.com/office/powerpoint/2010/main" val="259415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2363985"/>
          </a:xfrm>
        </p:spPr>
        <p:txBody>
          <a:bodyPr/>
          <a:lstStyle/>
          <a:p>
            <a:r>
              <a:rPr lang="en-US" sz="4800" dirty="0" smtClean="0"/>
              <a:t>Build Community, Critical Thinking, and Interaction with Discussions</a:t>
            </a:r>
            <a:endParaRPr lang="en-US" sz="4800" dirty="0"/>
          </a:p>
        </p:txBody>
      </p:sp>
    </p:spTree>
    <p:extLst>
      <p:ext uri="{BB962C8B-B14F-4D97-AF65-F5344CB8AC3E}">
        <p14:creationId xmlns:p14="http://schemas.microsoft.com/office/powerpoint/2010/main" val="5267958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Ideas for Using Discussions </a:t>
            </a:r>
            <a:endParaRPr lang="en-US" dirty="0"/>
          </a:p>
        </p:txBody>
      </p:sp>
      <p:sp>
        <p:nvSpPr>
          <p:cNvPr id="3" name="Content Placeholder 2"/>
          <p:cNvSpPr>
            <a:spLocks noGrp="1"/>
          </p:cNvSpPr>
          <p:nvPr>
            <p:ph idx="1"/>
          </p:nvPr>
        </p:nvSpPr>
        <p:spPr/>
        <p:txBody>
          <a:bodyPr/>
          <a:lstStyle/>
          <a:p>
            <a:r>
              <a:rPr lang="en-US" dirty="0" smtClean="0">
                <a:hlinkClick r:id="rId2"/>
              </a:rPr>
              <a:t>Discussions and Community Building?</a:t>
            </a:r>
            <a:endParaRPr lang="en-US" dirty="0"/>
          </a:p>
          <a:p>
            <a:pPr marL="0" indent="0">
              <a:buNone/>
            </a:pPr>
            <a:endParaRPr lang="en-US" dirty="0"/>
          </a:p>
        </p:txBody>
      </p:sp>
    </p:spTree>
    <p:extLst>
      <p:ext uri="{BB962C8B-B14F-4D97-AF65-F5344CB8AC3E}">
        <p14:creationId xmlns:p14="http://schemas.microsoft.com/office/powerpoint/2010/main" val="2459946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95505"/>
            <a:ext cx="9601196" cy="1303867"/>
          </a:xfrm>
        </p:spPr>
        <p:txBody>
          <a:bodyPr/>
          <a:lstStyle/>
          <a:p>
            <a:r>
              <a:rPr lang="en-US" dirty="0" smtClean="0"/>
              <a:t>Discussion Board Reflection</a:t>
            </a:r>
            <a:endParaRPr lang="en-US" dirty="0"/>
          </a:p>
        </p:txBody>
      </p:sp>
      <p:sp>
        <p:nvSpPr>
          <p:cNvPr id="7" name="Content Placeholder 6"/>
          <p:cNvSpPr>
            <a:spLocks noGrp="1"/>
          </p:cNvSpPr>
          <p:nvPr>
            <p:ph idx="1"/>
          </p:nvPr>
        </p:nvSpPr>
        <p:spPr>
          <a:xfrm>
            <a:off x="1295401" y="2536256"/>
            <a:ext cx="9601196" cy="2921268"/>
          </a:xfrm>
        </p:spPr>
        <p:txBody>
          <a:bodyPr>
            <a:normAutofit fontScale="92500" lnSpcReduction="20000"/>
          </a:bodyPr>
          <a:lstStyle/>
          <a:p>
            <a:pPr marL="0" indent="0">
              <a:buNone/>
            </a:pPr>
            <a:r>
              <a:rPr lang="en-US" dirty="0" smtClean="0"/>
              <a:t>Write a reflection on your participation in the Discussion Board this semester:</a:t>
            </a:r>
          </a:p>
          <a:p>
            <a:r>
              <a:rPr lang="en-US" dirty="0" smtClean="0"/>
              <a:t>Did you contribute to the online community through the Discussion Board?</a:t>
            </a:r>
          </a:p>
          <a:p>
            <a:r>
              <a:rPr lang="en-US" dirty="0" smtClean="0"/>
              <a:t>What course content addressed in the Discussion Board did you learn or change your mind about over the semester?</a:t>
            </a:r>
          </a:p>
          <a:p>
            <a:r>
              <a:rPr lang="en-US" dirty="0" smtClean="0"/>
              <a:t>What questions do you still have related to the course?</a:t>
            </a:r>
          </a:p>
          <a:p>
            <a:r>
              <a:rPr lang="en-US" dirty="0" smtClean="0"/>
              <a:t>Were you a supportive classmate? Describe how you support your answer.</a:t>
            </a:r>
          </a:p>
          <a:p>
            <a:r>
              <a:rPr lang="en-US" dirty="0" smtClean="0"/>
              <a:t>What could be done to improve the Discussion Board experience?</a:t>
            </a:r>
          </a:p>
          <a:p>
            <a:endParaRPr lang="en-US" dirty="0"/>
          </a:p>
        </p:txBody>
      </p:sp>
      <p:sp>
        <p:nvSpPr>
          <p:cNvPr id="4" name="TextBox 3"/>
          <p:cNvSpPr txBox="1"/>
          <p:nvPr/>
        </p:nvSpPr>
        <p:spPr>
          <a:xfrm>
            <a:off x="792479" y="5614258"/>
            <a:ext cx="10607040" cy="523220"/>
          </a:xfrm>
          <a:prstGeom prst="rect">
            <a:avLst/>
          </a:prstGeom>
          <a:noFill/>
        </p:spPr>
        <p:txBody>
          <a:bodyPr wrap="square" rtlCol="0">
            <a:spAutoFit/>
          </a:bodyPr>
          <a:lstStyle/>
          <a:p>
            <a:r>
              <a:rPr lang="en-US" sz="1400" dirty="0" smtClean="0"/>
              <a:t>Portions adapted from Cory, Rebecca C., </a:t>
            </a:r>
            <a:r>
              <a:rPr lang="en-US" sz="1400" dirty="0" err="1" smtClean="0"/>
              <a:t>Ph.D</a:t>
            </a:r>
            <a:r>
              <a:rPr lang="en-US" sz="1400" dirty="0" smtClean="0"/>
              <a:t>, Associate Professor, City of Seattle, May 20, 2014. Quoting from Haley Lake at EWU. Webinar.</a:t>
            </a:r>
            <a:endParaRPr lang="en-US" sz="1400" dirty="0" smtClean="0">
              <a:hlinkClick r:id="rId2"/>
            </a:endParaRPr>
          </a:p>
          <a:p>
            <a:r>
              <a:rPr lang="en-US" sz="1400" dirty="0" smtClean="0">
                <a:hlinkClick r:id="rId2"/>
              </a:rPr>
              <a:t>https</a:t>
            </a:r>
            <a:r>
              <a:rPr lang="en-US" sz="1400" dirty="0">
                <a:hlinkClick r:id="rId2"/>
              </a:rPr>
              <a:t>://cityu.adobeconnect.com/p3uzs49pd6t/?</a:t>
            </a:r>
            <a:r>
              <a:rPr lang="en-US" sz="1400" dirty="0" smtClean="0">
                <a:hlinkClick r:id="rId2"/>
              </a:rPr>
              <a:t>launcher=false&amp;fcsContent=true&amp;pbMode=normal</a:t>
            </a:r>
            <a:r>
              <a:rPr lang="en-US" sz="1400" dirty="0" smtClean="0"/>
              <a:t> </a:t>
            </a:r>
            <a:endParaRPr lang="en-US" sz="1400" dirty="0"/>
          </a:p>
        </p:txBody>
      </p:sp>
    </p:spTree>
    <p:extLst>
      <p:ext uri="{BB962C8B-B14F-4D97-AF65-F5344CB8AC3E}">
        <p14:creationId xmlns:p14="http://schemas.microsoft.com/office/powerpoint/2010/main" val="32121876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Provide Timely and Effective Feedback</a:t>
            </a:r>
            <a:endParaRPr lang="en-US" dirty="0"/>
          </a:p>
        </p:txBody>
      </p:sp>
    </p:spTree>
    <p:extLst>
      <p:ext uri="{BB962C8B-B14F-4D97-AF65-F5344CB8AC3E}">
        <p14:creationId xmlns:p14="http://schemas.microsoft.com/office/powerpoint/2010/main" val="4090488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Provide Effective and Timely Feedback</a:t>
            </a:r>
            <a:br>
              <a:rPr lang="en-US" dirty="0" smtClean="0"/>
            </a:br>
            <a:r>
              <a:rPr lang="en-US" sz="2200" dirty="0">
                <a:hlinkClick r:id="rId3"/>
              </a:rPr>
              <a:t>http://youtu.be/QxSoa3RRoVo?t=6m30s</a:t>
            </a:r>
            <a:r>
              <a:rPr lang="en-US" sz="2200" dirty="0"/>
              <a:t> </a:t>
            </a:r>
            <a:br>
              <a:rPr lang="en-US" sz="2200" dirty="0"/>
            </a:br>
            <a:r>
              <a:rPr lang="en-US" sz="2200" dirty="0" smtClean="0"/>
              <a:t>Andrew Campbell (Start at 6:30)</a:t>
            </a:r>
            <a:endParaRPr lang="en-US" sz="2200" dirty="0"/>
          </a:p>
        </p:txBody>
      </p:sp>
      <p:pic>
        <p:nvPicPr>
          <p:cNvPr id="4" name="QxSoa3RRoVo"/>
          <p:cNvPicPr>
            <a:picLocks noGrp="1" noRot="1" noChangeAspect="1"/>
          </p:cNvPicPr>
          <p:nvPr>
            <p:ph idx="1"/>
            <a:videoFile r:link="rId1"/>
          </p:nvPr>
        </p:nvPicPr>
        <p:blipFill>
          <a:blip r:embed="rId4"/>
          <a:stretch>
            <a:fillRect/>
          </a:stretch>
        </p:blipFill>
        <p:spPr>
          <a:xfrm>
            <a:off x="2916455" y="2427906"/>
            <a:ext cx="6699183" cy="3768290"/>
          </a:xfrm>
          <a:prstGeom prst="rect">
            <a:avLst/>
          </a:prstGeom>
        </p:spPr>
      </p:pic>
    </p:spTree>
    <p:extLst>
      <p:ext uri="{BB962C8B-B14F-4D97-AF65-F5344CB8AC3E}">
        <p14:creationId xmlns:p14="http://schemas.microsoft.com/office/powerpoint/2010/main" val="811242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List of Ideas for Providing Timely Feedback</a:t>
            </a:r>
            <a:endParaRPr lang="en-US" dirty="0"/>
          </a:p>
        </p:txBody>
      </p:sp>
      <p:sp>
        <p:nvSpPr>
          <p:cNvPr id="3" name="Content Placeholder 2"/>
          <p:cNvSpPr>
            <a:spLocks noGrp="1"/>
          </p:cNvSpPr>
          <p:nvPr>
            <p:ph idx="1"/>
          </p:nvPr>
        </p:nvSpPr>
        <p:spPr/>
        <p:txBody>
          <a:bodyPr/>
          <a:lstStyle/>
          <a:p>
            <a:r>
              <a:rPr lang="en-US" dirty="0" smtClean="0">
                <a:hlinkClick r:id="rId2"/>
              </a:rPr>
              <a:t>Timely Feedback?</a:t>
            </a:r>
            <a:endParaRPr lang="en-US" dirty="0"/>
          </a:p>
        </p:txBody>
      </p:sp>
    </p:spTree>
    <p:extLst>
      <p:ext uri="{BB962C8B-B14F-4D97-AF65-F5344CB8AC3E}">
        <p14:creationId xmlns:p14="http://schemas.microsoft.com/office/powerpoint/2010/main" val="2897334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Wrap up the Course</a:t>
            </a:r>
            <a:endParaRPr lang="en-US" dirty="0"/>
          </a:p>
        </p:txBody>
      </p:sp>
    </p:spTree>
    <p:extLst>
      <p:ext uri="{BB962C8B-B14F-4D97-AF65-F5344CB8AC3E}">
        <p14:creationId xmlns:p14="http://schemas.microsoft.com/office/powerpoint/2010/main" val="26824367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Wrap Up</a:t>
            </a:r>
            <a:br>
              <a:rPr lang="en-US" dirty="0" smtClean="0"/>
            </a:br>
            <a:r>
              <a:rPr lang="en-US" sz="2200" dirty="0">
                <a:hlinkClick r:id="rId3"/>
              </a:rPr>
              <a:t>http://</a:t>
            </a:r>
            <a:r>
              <a:rPr lang="en-US" sz="2200" dirty="0" smtClean="0">
                <a:hlinkClick r:id="rId3"/>
              </a:rPr>
              <a:t>youtu.be/QxSoa3RRoVo?t=9m6s</a:t>
            </a:r>
            <a:r>
              <a:rPr lang="en-US" sz="2200" dirty="0" smtClean="0"/>
              <a:t/>
            </a:r>
            <a:br>
              <a:rPr lang="en-US" sz="2200" dirty="0" smtClean="0"/>
            </a:br>
            <a:r>
              <a:rPr lang="en-US" sz="2200" dirty="0" smtClean="0"/>
              <a:t>Andrew Campbell (Start at 9:06)</a:t>
            </a:r>
            <a:endParaRPr lang="en-US" sz="4900" dirty="0"/>
          </a:p>
        </p:txBody>
      </p:sp>
      <p:pic>
        <p:nvPicPr>
          <p:cNvPr id="5" name="QxSoa3RRoVo"/>
          <p:cNvPicPr>
            <a:picLocks noGrp="1" noRot="1" noChangeAspect="1"/>
          </p:cNvPicPr>
          <p:nvPr>
            <p:ph idx="1"/>
            <a:videoFile r:link="rId1"/>
          </p:nvPr>
        </p:nvPicPr>
        <p:blipFill>
          <a:blip r:embed="rId4"/>
          <a:stretch>
            <a:fillRect/>
          </a:stretch>
        </p:blipFill>
        <p:spPr>
          <a:xfrm>
            <a:off x="2954956" y="2449563"/>
            <a:ext cx="6665078" cy="3749106"/>
          </a:xfrm>
          <a:prstGeom prst="rect">
            <a:avLst/>
          </a:prstGeom>
        </p:spPr>
      </p:pic>
    </p:spTree>
    <p:extLst>
      <p:ext uri="{BB962C8B-B14F-4D97-AF65-F5344CB8AC3E}">
        <p14:creationId xmlns:p14="http://schemas.microsoft.com/office/powerpoint/2010/main" val="3620879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0" y="1088136"/>
            <a:ext cx="3718455" cy="713232"/>
          </a:xfrm>
        </p:spPr>
        <p:txBody>
          <a:bodyPr>
            <a:normAutofit/>
          </a:bodyPr>
          <a:lstStyle/>
          <a:p>
            <a:r>
              <a:rPr lang="en-US" sz="3600" b="1" dirty="0" smtClean="0"/>
              <a:t>Classroom Setting</a:t>
            </a:r>
            <a:endParaRPr lang="en-US" sz="3600" b="1" dirty="0"/>
          </a:p>
        </p:txBody>
      </p:sp>
      <p:sp>
        <p:nvSpPr>
          <p:cNvPr id="4" name="Text Placeholder 3"/>
          <p:cNvSpPr>
            <a:spLocks noGrp="1"/>
          </p:cNvSpPr>
          <p:nvPr>
            <p:ph type="body" sz="half" idx="2"/>
          </p:nvPr>
        </p:nvSpPr>
        <p:spPr>
          <a:xfrm>
            <a:off x="1193227" y="3021920"/>
            <a:ext cx="3718455" cy="2638215"/>
          </a:xfrm>
        </p:spPr>
        <p:txBody>
          <a:bodyPr>
            <a:noAutofit/>
          </a:bodyPr>
          <a:lstStyle/>
          <a:p>
            <a:r>
              <a:rPr lang="en-US" sz="2000" b="1" dirty="0" smtClean="0"/>
              <a:t>Eye Contact</a:t>
            </a:r>
          </a:p>
          <a:p>
            <a:r>
              <a:rPr lang="en-US" sz="2000" b="1" dirty="0" smtClean="0"/>
              <a:t>Body Language</a:t>
            </a:r>
          </a:p>
          <a:p>
            <a:r>
              <a:rPr lang="en-US" sz="2000" b="1" dirty="0" smtClean="0"/>
              <a:t>Asking Questions</a:t>
            </a:r>
          </a:p>
          <a:p>
            <a:r>
              <a:rPr lang="en-US" sz="2000" b="1" dirty="0" smtClean="0"/>
              <a:t>Responding to Questions</a:t>
            </a:r>
          </a:p>
          <a:p>
            <a:r>
              <a:rPr lang="en-US" sz="2000" b="1" dirty="0" smtClean="0"/>
              <a:t>Use of Humor</a:t>
            </a:r>
          </a:p>
          <a:p>
            <a:r>
              <a:rPr lang="en-US" sz="2000" b="1" dirty="0" smtClean="0"/>
              <a:t>Complimenting</a:t>
            </a:r>
          </a:p>
          <a:p>
            <a:r>
              <a:rPr lang="en-US" sz="2000" b="1" dirty="0" smtClean="0"/>
              <a:t>Agreeing</a:t>
            </a:r>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4050" y="1681142"/>
            <a:ext cx="5062174" cy="3366346"/>
          </a:xfrm>
          <a:prstGeom prst="rect">
            <a:avLst/>
          </a:prstGeom>
        </p:spPr>
      </p:pic>
      <p:sp>
        <p:nvSpPr>
          <p:cNvPr id="6" name="TextBox 5"/>
          <p:cNvSpPr txBox="1"/>
          <p:nvPr/>
        </p:nvSpPr>
        <p:spPr>
          <a:xfrm>
            <a:off x="6135624" y="5294376"/>
            <a:ext cx="4133088" cy="369332"/>
          </a:xfrm>
          <a:prstGeom prst="rect">
            <a:avLst/>
          </a:prstGeom>
          <a:noFill/>
        </p:spPr>
        <p:txBody>
          <a:bodyPr wrap="square" rtlCol="0">
            <a:spAutoFit/>
          </a:bodyPr>
          <a:lstStyle/>
          <a:p>
            <a:r>
              <a:rPr lang="en-US" dirty="0" smtClean="0"/>
              <a:t>http://www.freedigitalphotos.net</a:t>
            </a:r>
            <a:endParaRPr lang="en-US" dirty="0"/>
          </a:p>
        </p:txBody>
      </p:sp>
    </p:spTree>
    <p:extLst>
      <p:ext uri="{BB962C8B-B14F-4D97-AF65-F5344CB8AC3E}">
        <p14:creationId xmlns:p14="http://schemas.microsoft.com/office/powerpoint/2010/main" val="31541902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Socrative</a:t>
            </a:r>
            <a:r>
              <a:rPr lang="en-US" dirty="0" smtClean="0"/>
              <a:t> Question 3</a:t>
            </a:r>
            <a:endParaRPr lang="en-US" dirty="0"/>
          </a:p>
        </p:txBody>
      </p:sp>
      <p:sp>
        <p:nvSpPr>
          <p:cNvPr id="3" name="Content Placeholder 2"/>
          <p:cNvSpPr>
            <a:spLocks noGrp="1"/>
          </p:cNvSpPr>
          <p:nvPr>
            <p:ph idx="1"/>
          </p:nvPr>
        </p:nvSpPr>
        <p:spPr/>
        <p:txBody>
          <a:bodyPr/>
          <a:lstStyle/>
          <a:p>
            <a:r>
              <a:rPr lang="en-US" dirty="0"/>
              <a:t>List one thing you can do to effectively wrap up a course.</a:t>
            </a:r>
          </a:p>
        </p:txBody>
      </p:sp>
    </p:spTree>
    <p:extLst>
      <p:ext uri="{BB962C8B-B14F-4D97-AF65-F5344CB8AC3E}">
        <p14:creationId xmlns:p14="http://schemas.microsoft.com/office/powerpoint/2010/main" val="1575395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Wrapping Up a Course</a:t>
            </a:r>
            <a:endParaRPr lang="en-US" dirty="0"/>
          </a:p>
        </p:txBody>
      </p:sp>
      <p:sp>
        <p:nvSpPr>
          <p:cNvPr id="3" name="Content Placeholder 2"/>
          <p:cNvSpPr>
            <a:spLocks noGrp="1"/>
          </p:cNvSpPr>
          <p:nvPr>
            <p:ph idx="1"/>
          </p:nvPr>
        </p:nvSpPr>
        <p:spPr/>
        <p:txBody>
          <a:bodyPr/>
          <a:lstStyle/>
          <a:p>
            <a:r>
              <a:rPr lang="en-US" dirty="0" smtClean="0">
                <a:hlinkClick r:id="rId2"/>
              </a:rPr>
              <a:t>Wrap Up a Course?</a:t>
            </a:r>
            <a:endParaRPr lang="en-US" dirty="0"/>
          </a:p>
        </p:txBody>
      </p:sp>
    </p:spTree>
    <p:extLst>
      <p:ext uri="{BB962C8B-B14F-4D97-AF65-F5344CB8AC3E}">
        <p14:creationId xmlns:p14="http://schemas.microsoft.com/office/powerpoint/2010/main" val="1694703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Deal with Conflict Promptly</a:t>
            </a:r>
            <a:endParaRPr lang="en-US" dirty="0"/>
          </a:p>
        </p:txBody>
      </p:sp>
      <p:sp>
        <p:nvSpPr>
          <p:cNvPr id="3" name="Subtitle 2"/>
          <p:cNvSpPr>
            <a:spLocks noGrp="1"/>
          </p:cNvSpPr>
          <p:nvPr>
            <p:ph type="subTitle" idx="1"/>
          </p:nvPr>
        </p:nvSpPr>
        <p:spPr/>
        <p:txBody>
          <a:bodyPr/>
          <a:lstStyle/>
          <a:p>
            <a:r>
              <a:rPr lang="en-US" dirty="0" smtClean="0"/>
              <a:t>This topic will be presented as a separate in-service session.</a:t>
            </a:r>
            <a:endParaRPr lang="en-US" dirty="0"/>
          </a:p>
        </p:txBody>
      </p:sp>
    </p:spTree>
    <p:extLst>
      <p:ext uri="{BB962C8B-B14F-4D97-AF65-F5344CB8AC3E}">
        <p14:creationId xmlns:p14="http://schemas.microsoft.com/office/powerpoint/2010/main" val="18137941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642090"/>
          </a:xfrm>
        </p:spPr>
        <p:txBody>
          <a:bodyPr/>
          <a:lstStyle/>
          <a:p>
            <a:r>
              <a:rPr lang="en-US" dirty="0" smtClean="0"/>
              <a:t>Techniques You Might Try</a:t>
            </a:r>
            <a:endParaRPr lang="en-US" dirty="0"/>
          </a:p>
        </p:txBody>
      </p:sp>
    </p:spTree>
    <p:extLst>
      <p:ext uri="{BB962C8B-B14F-4D97-AF65-F5344CB8AC3E}">
        <p14:creationId xmlns:p14="http://schemas.microsoft.com/office/powerpoint/2010/main" val="1541026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Socrative</a:t>
            </a:r>
            <a:r>
              <a:rPr lang="en-US" dirty="0" smtClean="0"/>
              <a:t> Question 4</a:t>
            </a:r>
            <a:endParaRPr lang="en-US" dirty="0"/>
          </a:p>
        </p:txBody>
      </p:sp>
      <p:sp>
        <p:nvSpPr>
          <p:cNvPr id="3" name="Content Placeholder 2"/>
          <p:cNvSpPr>
            <a:spLocks noGrp="1"/>
          </p:cNvSpPr>
          <p:nvPr>
            <p:ph idx="1"/>
          </p:nvPr>
        </p:nvSpPr>
        <p:spPr/>
        <p:txBody>
          <a:bodyPr/>
          <a:lstStyle/>
          <a:p>
            <a:r>
              <a:rPr lang="en-US" dirty="0" smtClean="0"/>
              <a:t>List </a:t>
            </a:r>
            <a:r>
              <a:rPr lang="en-US" dirty="0"/>
              <a:t>one technique we discussed today that you may implement the next time you teach an online course</a:t>
            </a:r>
            <a:r>
              <a:rPr lang="en-US" dirty="0" smtClean="0"/>
              <a:t>?</a:t>
            </a:r>
            <a:endParaRPr lang="en-US" dirty="0"/>
          </a:p>
        </p:txBody>
      </p:sp>
    </p:spTree>
    <p:extLst>
      <p:ext uri="{BB962C8B-B14F-4D97-AF65-F5344CB8AC3E}">
        <p14:creationId xmlns:p14="http://schemas.microsoft.com/office/powerpoint/2010/main" val="38840995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a:t>Boettcher, J. V. Designing for Learning, Ten Best Practices for Teaching Online . Retrieved May 2014 from </a:t>
            </a:r>
            <a:r>
              <a:rPr lang="en-US" dirty="0">
                <a:hlinkClick r:id="rId2"/>
              </a:rPr>
              <a:t>http://www.designingforlearning.info/services/writing/ecoach/tenbest.html</a:t>
            </a:r>
            <a:endParaRPr lang="en-US" dirty="0"/>
          </a:p>
          <a:p>
            <a:r>
              <a:rPr lang="en-US" dirty="0" smtClean="0"/>
              <a:t>Ragan, Lawrence C. (2005) 10 Principles of Effective Online Teaching: Best Practices in Distance Education. Distance Education Report. Retrieved May 2014 from </a:t>
            </a:r>
            <a:r>
              <a:rPr lang="en-US" dirty="0" smtClean="0">
                <a:hlinkClick r:id="rId3"/>
              </a:rPr>
              <a:t>http</a:t>
            </a:r>
            <a:r>
              <a:rPr lang="en-US" dirty="0">
                <a:hlinkClick r:id="rId3"/>
              </a:rPr>
              <a:t>://</a:t>
            </a:r>
            <a:r>
              <a:rPr lang="en-US" dirty="0" smtClean="0">
                <a:hlinkClick r:id="rId3"/>
              </a:rPr>
              <a:t>www.mnsu.edu/cetl/teachingwithtechnology/tech_resources_pdf/Ten%20Principles%20of%20Effective%20Online%20Teaching.pdf</a:t>
            </a:r>
            <a:endParaRPr lang="en-US" dirty="0" smtClean="0"/>
          </a:p>
          <a:p>
            <a:r>
              <a:rPr lang="en-US" dirty="0"/>
              <a:t>Reis, Rick. Ten Best Practices for Teaching Online. Retrieved May 2014 from </a:t>
            </a:r>
            <a:r>
              <a:rPr lang="en-US" dirty="0">
                <a:hlinkClick r:id="rId4"/>
              </a:rPr>
              <a:t>http://cgi.stanford.edu/~dept-ctl/tomprof/posting.php?ID=1091</a:t>
            </a:r>
            <a:r>
              <a:rPr lang="en-US" dirty="0"/>
              <a:t> </a:t>
            </a:r>
            <a:endParaRPr lang="en-US" dirty="0" smtClean="0"/>
          </a:p>
          <a:p>
            <a:r>
              <a:rPr lang="en-US" dirty="0" err="1" smtClean="0"/>
              <a:t>Stavredes</a:t>
            </a:r>
            <a:r>
              <a:rPr lang="en-US" dirty="0"/>
              <a:t>, Tina. </a:t>
            </a:r>
            <a:r>
              <a:rPr lang="en-US" dirty="0" smtClean="0"/>
              <a:t>(2011) </a:t>
            </a:r>
            <a:r>
              <a:rPr lang="en-US" i="1" dirty="0" smtClean="0"/>
              <a:t>Effective </a:t>
            </a:r>
            <a:r>
              <a:rPr lang="en-US" i="1" dirty="0"/>
              <a:t>Online Teaching: Foundations and Strategies for Student Success</a:t>
            </a:r>
            <a:r>
              <a:rPr lang="en-US" dirty="0"/>
              <a:t>. San Francisco, CA: </a:t>
            </a:r>
            <a:r>
              <a:rPr lang="en-US" dirty="0" err="1" smtClean="0"/>
              <a:t>Jossey</a:t>
            </a:r>
            <a:r>
              <a:rPr lang="en-US" dirty="0" smtClean="0"/>
              <a:t>-Bass. pp. 70-196.</a:t>
            </a:r>
          </a:p>
          <a:p>
            <a:endParaRPr lang="en-US" dirty="0"/>
          </a:p>
        </p:txBody>
      </p:sp>
    </p:spTree>
    <p:extLst>
      <p:ext uri="{BB962C8B-B14F-4D97-AF65-F5344CB8AC3E}">
        <p14:creationId xmlns:p14="http://schemas.microsoft.com/office/powerpoint/2010/main" val="2919740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for attending.</a:t>
            </a:r>
            <a:endParaRPr lang="en-US" dirty="0"/>
          </a:p>
        </p:txBody>
      </p:sp>
      <p:sp>
        <p:nvSpPr>
          <p:cNvPr id="3" name="Subtitle 2"/>
          <p:cNvSpPr>
            <a:spLocks noGrp="1"/>
          </p:cNvSpPr>
          <p:nvPr>
            <p:ph type="subTitle" idx="1"/>
          </p:nvPr>
        </p:nvSpPr>
        <p:spPr/>
        <p:txBody>
          <a:bodyPr/>
          <a:lstStyle/>
          <a:p>
            <a:r>
              <a:rPr lang="en-US" dirty="0" smtClean="0"/>
              <a:t>Have a great semester!</a:t>
            </a:r>
            <a:endParaRPr lang="en-US" dirty="0"/>
          </a:p>
        </p:txBody>
      </p:sp>
    </p:spTree>
    <p:extLst>
      <p:ext uri="{BB962C8B-B14F-4D97-AF65-F5344CB8AC3E}">
        <p14:creationId xmlns:p14="http://schemas.microsoft.com/office/powerpoint/2010/main" val="4292647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46084"/>
          </a:xfrm>
        </p:spPr>
        <p:txBody>
          <a:bodyPr>
            <a:normAutofit fontScale="90000"/>
          </a:bodyPr>
          <a:lstStyle/>
          <a:p>
            <a:r>
              <a:rPr lang="en-US" dirty="0" smtClean="0"/>
              <a:t>Best Practices: Social Presence (Community)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2919" y="1728217"/>
            <a:ext cx="5106162" cy="3996893"/>
          </a:xfrm>
          <a:prstGeom prst="rect">
            <a:avLst/>
          </a:prstGeom>
        </p:spPr>
      </p:pic>
      <p:sp>
        <p:nvSpPr>
          <p:cNvPr id="5" name="TextBox 4"/>
          <p:cNvSpPr txBox="1"/>
          <p:nvPr/>
        </p:nvSpPr>
        <p:spPr>
          <a:xfrm>
            <a:off x="3542919" y="5916168"/>
            <a:ext cx="1440561" cy="369332"/>
          </a:xfrm>
          <a:prstGeom prst="rect">
            <a:avLst/>
          </a:prstGeom>
          <a:noFill/>
        </p:spPr>
        <p:txBody>
          <a:bodyPr wrap="square" rtlCol="0">
            <a:spAutoFit/>
          </a:bodyPr>
          <a:lstStyle/>
          <a:p>
            <a:r>
              <a:rPr lang="en-US" dirty="0" smtClean="0"/>
              <a:t>Flicker.com</a:t>
            </a:r>
          </a:p>
        </p:txBody>
      </p:sp>
    </p:spTree>
    <p:extLst>
      <p:ext uri="{BB962C8B-B14F-4D97-AF65-F5344CB8AC3E}">
        <p14:creationId xmlns:p14="http://schemas.microsoft.com/office/powerpoint/2010/main" val="848493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794174"/>
            <a:ext cx="3718455" cy="1985602"/>
          </a:xfrm>
        </p:spPr>
        <p:txBody>
          <a:bodyPr>
            <a:normAutofit/>
          </a:bodyPr>
          <a:lstStyle/>
          <a:p>
            <a:r>
              <a:rPr lang="en-US" sz="3200" b="1" dirty="0" smtClean="0"/>
              <a:t>What’s Missing in the Online Environment?</a:t>
            </a:r>
            <a:endParaRPr lang="en-US" sz="3200" b="1" dirty="0"/>
          </a:p>
        </p:txBody>
      </p:sp>
      <p:sp>
        <p:nvSpPr>
          <p:cNvPr id="4" name="Text Placeholder 3"/>
          <p:cNvSpPr>
            <a:spLocks noGrp="1"/>
          </p:cNvSpPr>
          <p:nvPr>
            <p:ph type="body" sz="half" idx="2"/>
          </p:nvPr>
        </p:nvSpPr>
        <p:spPr>
          <a:xfrm>
            <a:off x="1293811" y="3031064"/>
            <a:ext cx="3718455" cy="2848527"/>
          </a:xfrm>
        </p:spPr>
        <p:txBody>
          <a:bodyPr>
            <a:noAutofit/>
          </a:bodyPr>
          <a:lstStyle/>
          <a:p>
            <a:pPr algn="l"/>
            <a:r>
              <a:rPr lang="en-US" sz="2000" b="1" dirty="0" smtClean="0">
                <a:solidFill>
                  <a:srgbClr val="0033CC"/>
                </a:solidFill>
              </a:rPr>
              <a:t>Social Presence: </a:t>
            </a:r>
            <a:r>
              <a:rPr lang="en-US" sz="2000" b="1" dirty="0" smtClean="0"/>
              <a:t>The relationship that makes students feel like individuals. </a:t>
            </a:r>
          </a:p>
          <a:p>
            <a:pPr algn="l"/>
            <a:r>
              <a:rPr lang="en-US" sz="2000" b="1" dirty="0" smtClean="0">
                <a:solidFill>
                  <a:srgbClr val="0033CC"/>
                </a:solidFill>
              </a:rPr>
              <a:t>Teacher Presence: </a:t>
            </a:r>
            <a:r>
              <a:rPr lang="en-US" sz="2000" b="1" dirty="0" smtClean="0"/>
              <a:t>How an instructor facilitates the learning activities and feedback to support and help learners achieve learning outcomes.</a:t>
            </a:r>
            <a:endParaRPr lang="en-US" sz="2000"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608" y="701963"/>
            <a:ext cx="4974336" cy="5385061"/>
          </a:xfrm>
          <a:prstGeom prst="rect">
            <a:avLst/>
          </a:prstGeom>
        </p:spPr>
      </p:pic>
    </p:spTree>
    <p:extLst>
      <p:ext uri="{BB962C8B-B14F-4D97-AF65-F5344CB8AC3E}">
        <p14:creationId xmlns:p14="http://schemas.microsoft.com/office/powerpoint/2010/main" val="17841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Many of the best practices have to do with course design. Even though we will discuss some of these topics, similar content may already be in our courses.</a:t>
            </a:r>
          </a:p>
          <a:p>
            <a:pPr lvl="1"/>
            <a:r>
              <a:rPr lang="en-US" b="1" dirty="0"/>
              <a:t>Tell Students How to Get Started</a:t>
            </a:r>
          </a:p>
          <a:p>
            <a:pPr lvl="1"/>
            <a:r>
              <a:rPr lang="en-US" b="1" dirty="0"/>
              <a:t>Ask Students to Introduce Themselves</a:t>
            </a:r>
          </a:p>
          <a:p>
            <a:pPr lvl="1"/>
            <a:r>
              <a:rPr lang="en-US" b="1" dirty="0" smtClean="0"/>
              <a:t>Create a Set of Expectations</a:t>
            </a:r>
          </a:p>
          <a:p>
            <a:pPr lvl="1"/>
            <a:r>
              <a:rPr lang="en-US" b="1" dirty="0" smtClean="0"/>
              <a:t>Prepare Engaging Content</a:t>
            </a:r>
          </a:p>
          <a:p>
            <a:pPr lvl="1"/>
            <a:r>
              <a:rPr lang="en-US" b="1" dirty="0" smtClean="0"/>
              <a:t>Prepare Discussion Posts</a:t>
            </a:r>
          </a:p>
          <a:p>
            <a:pPr lvl="1"/>
            <a:r>
              <a:rPr lang="en-US" b="1" dirty="0" smtClean="0"/>
              <a:t>Create Assignments that Support Learning Outcomes</a:t>
            </a:r>
          </a:p>
          <a:p>
            <a:pPr lvl="1"/>
            <a:endParaRPr lang="en-US" dirty="0"/>
          </a:p>
        </p:txBody>
      </p:sp>
    </p:spTree>
    <p:extLst>
      <p:ext uri="{BB962C8B-B14F-4D97-AF65-F5344CB8AC3E}">
        <p14:creationId xmlns:p14="http://schemas.microsoft.com/office/powerpoint/2010/main" val="2350685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Be Present in the Course</a:t>
            </a:r>
            <a:endParaRPr lang="en-US" dirty="0"/>
          </a:p>
        </p:txBody>
      </p:sp>
    </p:spTree>
    <p:extLst>
      <p:ext uri="{BB962C8B-B14F-4D97-AF65-F5344CB8AC3E}">
        <p14:creationId xmlns:p14="http://schemas.microsoft.com/office/powerpoint/2010/main" val="1291338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 Present in the Course</a:t>
            </a:r>
            <a:br>
              <a:rPr lang="en-US" dirty="0" smtClean="0"/>
            </a:br>
            <a:r>
              <a:rPr lang="en-US" sz="2000" dirty="0"/>
              <a:t>Dr. Beth </a:t>
            </a:r>
            <a:r>
              <a:rPr lang="en-US" sz="2000" dirty="0" err="1"/>
              <a:t>Klingner</a:t>
            </a:r>
            <a:r>
              <a:rPr lang="en-US" dirty="0" smtClean="0"/>
              <a:t/>
            </a:r>
            <a:br>
              <a:rPr lang="en-US" dirty="0" smtClean="0"/>
            </a:br>
            <a:r>
              <a:rPr lang="en-US" sz="2700" dirty="0">
                <a:hlinkClick r:id="rId3"/>
              </a:rPr>
              <a:t>http://</a:t>
            </a:r>
            <a:r>
              <a:rPr lang="en-US" sz="2700" dirty="0" smtClean="0">
                <a:hlinkClick r:id="rId3"/>
              </a:rPr>
              <a:t>youtu.be/7xzFuOT2VWM</a:t>
            </a:r>
            <a:endParaRPr lang="en-US" dirty="0"/>
          </a:p>
        </p:txBody>
      </p:sp>
      <p:pic>
        <p:nvPicPr>
          <p:cNvPr id="7" name="7xzFuOT2VWM"/>
          <p:cNvPicPr>
            <a:picLocks noGrp="1" noRot="1" noChangeAspect="1"/>
          </p:cNvPicPr>
          <p:nvPr>
            <p:ph idx="1"/>
            <a:videoFile r:link="rId1"/>
          </p:nvPr>
        </p:nvPicPr>
        <p:blipFill>
          <a:blip r:embed="rId4"/>
          <a:stretch>
            <a:fillRect/>
          </a:stretch>
        </p:blipFill>
        <p:spPr>
          <a:xfrm>
            <a:off x="2980741" y="2464067"/>
            <a:ext cx="6656406" cy="3744228"/>
          </a:xfrm>
          <a:prstGeom prst="rect">
            <a:avLst/>
          </a:prstGeom>
        </p:spPr>
      </p:pic>
    </p:spTree>
    <p:extLst>
      <p:ext uri="{BB962C8B-B14F-4D97-AF65-F5344CB8AC3E}">
        <p14:creationId xmlns:p14="http://schemas.microsoft.com/office/powerpoint/2010/main" val="42167169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2930</TotalTime>
  <Words>1656</Words>
  <Application>Microsoft Office PowerPoint</Application>
  <PresentationFormat>Widescreen</PresentationFormat>
  <Paragraphs>199</Paragraphs>
  <Slides>46</Slides>
  <Notes>19</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Garamond</vt:lpstr>
      <vt:lpstr>Organic</vt:lpstr>
      <vt:lpstr>Best Practices in Online Teaching</vt:lpstr>
      <vt:lpstr>Learning Outcomes</vt:lpstr>
      <vt:lpstr>PowerPoint Presentation</vt:lpstr>
      <vt:lpstr>Classroom Setting</vt:lpstr>
      <vt:lpstr>Best Practices: Social Presence (Community)</vt:lpstr>
      <vt:lpstr>What’s Missing in the Online Environment?</vt:lpstr>
      <vt:lpstr>Best Practices</vt:lpstr>
      <vt:lpstr>Be Present in the Course</vt:lpstr>
      <vt:lpstr>Be Present in the Course Dr. Beth Klingner http://youtu.be/7xzFuOT2VWM</vt:lpstr>
      <vt:lpstr>Introductions: What to Include https://www.youtube.com/watch?v=GLHQropMhcg</vt:lpstr>
      <vt:lpstr>Introductions: Faculty Self-Introduction https://www.youtube.com/watch?v=7VHt9d3eZk8 </vt:lpstr>
      <vt:lpstr>Show Your Personality</vt:lpstr>
      <vt:lpstr>Sample Welcome Letter</vt:lpstr>
      <vt:lpstr>Progress Report</vt:lpstr>
      <vt:lpstr>Late Work Email Example</vt:lpstr>
      <vt:lpstr>Faculty Presence</vt:lpstr>
      <vt:lpstr>List of Ideas for Creating a Presence</vt:lpstr>
      <vt:lpstr>Provide a Clear Set of Expectations</vt:lpstr>
      <vt:lpstr>Let’s Use Socrative</vt:lpstr>
      <vt:lpstr>Socrative Question 1</vt:lpstr>
      <vt:lpstr>Provide a Set of Expectations http://youtu.be/A6c8EYl-OK4?t=1h30m20s (Begin at 1:30:00)</vt:lpstr>
      <vt:lpstr>Course Expectations</vt:lpstr>
      <vt:lpstr>Course Orientation</vt:lpstr>
      <vt:lpstr>Video Example for Course Orientation https://www.youtube.com/watch?v=X0f_GU9cnDk&amp;list=PLAzzv1Ff1A5wi50P3aLxHznD42ATZBGGx </vt:lpstr>
      <vt:lpstr>List of Ideas for Clear Expectations</vt:lpstr>
      <vt:lpstr>Build an Online Course Community</vt:lpstr>
      <vt:lpstr>Community http://youtu.be/Qb9M0B_Pus4   Alvin Allert</vt:lpstr>
      <vt:lpstr>Socrative Question 2</vt:lpstr>
      <vt:lpstr>List of Ideas for Building an Online Course Community</vt:lpstr>
      <vt:lpstr>Ask Early for Feedback</vt:lpstr>
      <vt:lpstr>Ask Early for Feedback</vt:lpstr>
      <vt:lpstr>Build Community, Critical Thinking, and Interaction with Discussions</vt:lpstr>
      <vt:lpstr>List of Ideas for Using Discussions </vt:lpstr>
      <vt:lpstr>Discussion Board Reflection</vt:lpstr>
      <vt:lpstr>Provide Timely and Effective Feedback</vt:lpstr>
      <vt:lpstr>Provide Effective and Timely Feedback http://youtu.be/QxSoa3RRoVo?t=6m30s  Andrew Campbell (Start at 6:30)</vt:lpstr>
      <vt:lpstr>List of Ideas for Providing Timely Feedback</vt:lpstr>
      <vt:lpstr>Wrap up the Course</vt:lpstr>
      <vt:lpstr>Wrap Up http://youtu.be/QxSoa3RRoVo?t=9m6s Andrew Campbell (Start at 9:06)</vt:lpstr>
      <vt:lpstr>Socrative Question 3</vt:lpstr>
      <vt:lpstr>Ideas for Wrapping Up a Course</vt:lpstr>
      <vt:lpstr>Deal with Conflict Promptly</vt:lpstr>
      <vt:lpstr>Techniques You Might Try</vt:lpstr>
      <vt:lpstr>Socrative Question 4</vt:lpstr>
      <vt:lpstr>Resources</vt:lpstr>
      <vt:lpstr>Thank you for attending.</vt:lpstr>
    </vt:vector>
  </TitlesOfParts>
  <Company>NSCC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Online Teaching</dc:title>
  <dc:creator>Lyle, Linda</dc:creator>
  <cp:lastModifiedBy>Lyle, Linda</cp:lastModifiedBy>
  <cp:revision>222</cp:revision>
  <cp:lastPrinted>2014-07-07T15:09:33Z</cp:lastPrinted>
  <dcterms:created xsi:type="dcterms:W3CDTF">2014-05-06T13:31:06Z</dcterms:created>
  <dcterms:modified xsi:type="dcterms:W3CDTF">2014-08-21T18:24:35Z</dcterms:modified>
</cp:coreProperties>
</file>