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7" r:id="rId2"/>
    <p:sldId id="302" r:id="rId3"/>
    <p:sldId id="278" r:id="rId4"/>
    <p:sldId id="298" r:id="rId5"/>
    <p:sldId id="300" r:id="rId6"/>
    <p:sldId id="280" r:id="rId7"/>
    <p:sldId id="281" r:id="rId8"/>
    <p:sldId id="285" r:id="rId9"/>
    <p:sldId id="284" r:id="rId10"/>
    <p:sldId id="283" r:id="rId11"/>
    <p:sldId id="282"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9" r:id="rId25"/>
    <p:sldId id="301"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1C1C6-D73E-4BA8-8D7E-5D6D592765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E3991B-482B-4ADE-91AF-6FB70C1F65E4}">
      <dgm:prSet phldrT="[Text]"/>
      <dgm:spPr/>
      <dgm:t>
        <a:bodyPr/>
        <a:lstStyle/>
        <a:p>
          <a:r>
            <a:rPr lang="en-US" dirty="0" smtClean="0"/>
            <a:t>What one technique did you learn today that you may use in your online courses</a:t>
          </a:r>
          <a:r>
            <a:rPr lang="en-US" dirty="0" smtClean="0"/>
            <a:t>?</a:t>
          </a:r>
          <a:endParaRPr lang="en-US" dirty="0" smtClean="0"/>
        </a:p>
      </dgm:t>
    </dgm:pt>
    <dgm:pt modelId="{2A77C44E-B74E-49F0-949B-A08AD5CD8195}" type="parTrans" cxnId="{34F79675-F76D-47DC-9D6A-EFC77AE3869D}">
      <dgm:prSet/>
      <dgm:spPr/>
      <dgm:t>
        <a:bodyPr/>
        <a:lstStyle/>
        <a:p>
          <a:endParaRPr lang="en-US"/>
        </a:p>
      </dgm:t>
    </dgm:pt>
    <dgm:pt modelId="{D7956365-ED63-493E-88C2-0606DF8E43BA}" type="sibTrans" cxnId="{34F79675-F76D-47DC-9D6A-EFC77AE3869D}">
      <dgm:prSet/>
      <dgm:spPr/>
      <dgm:t>
        <a:bodyPr/>
        <a:lstStyle/>
        <a:p>
          <a:endParaRPr lang="en-US"/>
        </a:p>
      </dgm:t>
    </dgm:pt>
    <dgm:pt modelId="{FD386B9B-243B-4048-810A-0CD86D25EB88}" type="pres">
      <dgm:prSet presAssocID="{5A11C1C6-D73E-4BA8-8D7E-5D6D592765CF}" presName="linear" presStyleCnt="0">
        <dgm:presLayoutVars>
          <dgm:animLvl val="lvl"/>
          <dgm:resizeHandles val="exact"/>
        </dgm:presLayoutVars>
      </dgm:prSet>
      <dgm:spPr/>
      <dgm:t>
        <a:bodyPr/>
        <a:lstStyle/>
        <a:p>
          <a:endParaRPr lang="en-US"/>
        </a:p>
      </dgm:t>
    </dgm:pt>
    <dgm:pt modelId="{BB511693-F6A9-4613-885A-3263B22A9B10}" type="pres">
      <dgm:prSet presAssocID="{57E3991B-482B-4ADE-91AF-6FB70C1F65E4}" presName="parentText" presStyleLbl="node1" presStyleIdx="0" presStyleCnt="1" custScaleY="40511" custLinFactNeighborX="0" custLinFactNeighborY="-14828">
        <dgm:presLayoutVars>
          <dgm:chMax val="0"/>
          <dgm:bulletEnabled val="1"/>
        </dgm:presLayoutVars>
      </dgm:prSet>
      <dgm:spPr/>
      <dgm:t>
        <a:bodyPr/>
        <a:lstStyle/>
        <a:p>
          <a:endParaRPr lang="en-US"/>
        </a:p>
      </dgm:t>
    </dgm:pt>
  </dgm:ptLst>
  <dgm:cxnLst>
    <dgm:cxn modelId="{84D040C7-9CDA-4581-B3EE-D2050E80EBA7}" type="presOf" srcId="{5A11C1C6-D73E-4BA8-8D7E-5D6D592765CF}" destId="{FD386B9B-243B-4048-810A-0CD86D25EB88}" srcOrd="0" destOrd="0" presId="urn:microsoft.com/office/officeart/2005/8/layout/vList2"/>
    <dgm:cxn modelId="{34F79675-F76D-47DC-9D6A-EFC77AE3869D}" srcId="{5A11C1C6-D73E-4BA8-8D7E-5D6D592765CF}" destId="{57E3991B-482B-4ADE-91AF-6FB70C1F65E4}" srcOrd="0" destOrd="0" parTransId="{2A77C44E-B74E-49F0-949B-A08AD5CD8195}" sibTransId="{D7956365-ED63-493E-88C2-0606DF8E43BA}"/>
    <dgm:cxn modelId="{D6A3465E-3FFD-436D-A569-062AF54EADB5}" type="presOf" srcId="{57E3991B-482B-4ADE-91AF-6FB70C1F65E4}" destId="{BB511693-F6A9-4613-885A-3263B22A9B10}" srcOrd="0" destOrd="0" presId="urn:microsoft.com/office/officeart/2005/8/layout/vList2"/>
    <dgm:cxn modelId="{AA74E4C3-A736-4FE7-A197-D252BA724434}" type="presParOf" srcId="{FD386B9B-243B-4048-810A-0CD86D25EB88}" destId="{BB511693-F6A9-4613-885A-3263B22A9B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11693-F6A9-4613-885A-3263B22A9B10}">
      <dsp:nvSpPr>
        <dsp:cNvPr id="0" name=""/>
        <dsp:cNvSpPr/>
      </dsp:nvSpPr>
      <dsp:spPr>
        <a:xfrm>
          <a:off x="0" y="187788"/>
          <a:ext cx="9601200" cy="16987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What one technique did you learn today that you may use in your online courses</a:t>
          </a:r>
          <a:r>
            <a:rPr lang="en-US" sz="4500" kern="1200" dirty="0" smtClean="0"/>
            <a:t>?</a:t>
          </a:r>
          <a:endParaRPr lang="en-US" sz="4500" kern="1200" dirty="0" smtClean="0"/>
        </a:p>
      </dsp:txBody>
      <dsp:txXfrm>
        <a:off x="82926" y="270714"/>
        <a:ext cx="9435348" cy="1532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AD228C5-2375-4E58-A228-56A1A910AC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62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420301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02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48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383254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63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75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38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03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331757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73178-83C7-4513-BE34-518F4CFBDE2B}"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228C5-2375-4E58-A228-56A1A910AC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12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9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C73178-83C7-4513-BE34-518F4CFBDE2B}" type="datetimeFigureOut">
              <a:rPr lang="en-US" smtClean="0"/>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228C5-2375-4E58-A228-56A1A910AC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C73178-83C7-4513-BE34-518F4CFBDE2B}"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228C5-2375-4E58-A228-56A1A910AC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8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73178-83C7-4513-BE34-518F4CFBDE2B}"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426148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3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73178-83C7-4513-BE34-518F4CFBDE2B}"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228C5-2375-4E58-A228-56A1A910AC59}" type="slidenum">
              <a:rPr lang="en-US" smtClean="0"/>
              <a:t>‹#›</a:t>
            </a:fld>
            <a:endParaRPr lang="en-US"/>
          </a:p>
        </p:txBody>
      </p:sp>
    </p:spTree>
    <p:extLst>
      <p:ext uri="{BB962C8B-B14F-4D97-AF65-F5344CB8AC3E}">
        <p14:creationId xmlns:p14="http://schemas.microsoft.com/office/powerpoint/2010/main" val="149082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C73178-83C7-4513-BE34-518F4CFBDE2B}" type="datetimeFigureOut">
              <a:rPr lang="en-US" smtClean="0"/>
              <a:t>7/28/2014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D228C5-2375-4E58-A228-56A1A910AC59}" type="slidenum">
              <a:rPr lang="en-US" smtClean="0"/>
              <a:t>‹#›</a:t>
            </a:fld>
            <a:endParaRPr lang="en-US"/>
          </a:p>
        </p:txBody>
      </p:sp>
    </p:spTree>
    <p:extLst>
      <p:ext uri="{BB962C8B-B14F-4D97-AF65-F5344CB8AC3E}">
        <p14:creationId xmlns:p14="http://schemas.microsoft.com/office/powerpoint/2010/main" val="19890342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DvJuzE-g7OM" TargetMode="External"/><Relationship Id="rId2" Type="http://schemas.openxmlformats.org/officeDocument/2006/relationships/slideLayout" Target="../slideLayouts/slideLayout2.xml"/><Relationship Id="rId1" Type="http://schemas.openxmlformats.org/officeDocument/2006/relationships/video" Target="https://www.youtube.com/embed/DvJuzE-g7OM?rel=0"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tdl.org/Journal/Jul_06/article05.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socrativ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Motivational Issues</a:t>
            </a:r>
            <a:endParaRPr lang="en-US" dirty="0"/>
          </a:p>
        </p:txBody>
      </p:sp>
    </p:spTree>
    <p:extLst>
      <p:ext uri="{BB962C8B-B14F-4D97-AF65-F5344CB8AC3E}">
        <p14:creationId xmlns:p14="http://schemas.microsoft.com/office/powerpoint/2010/main" val="311731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Delinquent Learner</a:t>
            </a:r>
            <a:endParaRPr lang="en-US" dirty="0"/>
          </a:p>
        </p:txBody>
      </p:sp>
      <p:sp>
        <p:nvSpPr>
          <p:cNvPr id="3" name="Content Placeholder 2"/>
          <p:cNvSpPr>
            <a:spLocks noGrp="1"/>
          </p:cNvSpPr>
          <p:nvPr>
            <p:ph idx="1"/>
          </p:nvPr>
        </p:nvSpPr>
        <p:spPr/>
        <p:txBody>
          <a:bodyPr/>
          <a:lstStyle/>
          <a:p>
            <a:r>
              <a:rPr lang="en-US" dirty="0" smtClean="0"/>
              <a:t>The delinquent learner lacks devotion. These learners post to discussions and assignments at the 11</a:t>
            </a:r>
            <a:r>
              <a:rPr lang="en-US" baseline="30000" dirty="0" smtClean="0"/>
              <a:t>th</a:t>
            </a:r>
            <a:r>
              <a:rPr lang="en-US" dirty="0" smtClean="0"/>
              <a:t> hour, and the result is a rushed product.</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2133460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Managing delinquent learners is critical because it can cause you to have to spend additional time grading work submitted by learners after the due date. It is important to set guidelines for late submissions at the beginning of the course and follow through on point deductions in order to help delinquent learners overcome the behavior. A delinquent learner may have motivation issues, so take the time to determine the issue and provide encouragement to support the learner and help him or her engage in activities in a timely manner.</a:t>
            </a:r>
            <a:endParaRPr lang="en-US" dirty="0"/>
          </a:p>
        </p:txBody>
      </p:sp>
    </p:spTree>
    <p:extLst>
      <p:ext uri="{BB962C8B-B14F-4D97-AF65-F5344CB8AC3E}">
        <p14:creationId xmlns:p14="http://schemas.microsoft.com/office/powerpoint/2010/main" val="342456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Disjointed Learner</a:t>
            </a:r>
            <a:endParaRPr lang="en-US" dirty="0"/>
          </a:p>
        </p:txBody>
      </p:sp>
      <p:sp>
        <p:nvSpPr>
          <p:cNvPr id="3" name="Content Placeholder 2"/>
          <p:cNvSpPr>
            <a:spLocks noGrp="1"/>
          </p:cNvSpPr>
          <p:nvPr>
            <p:ph idx="1"/>
          </p:nvPr>
        </p:nvSpPr>
        <p:spPr/>
        <p:txBody>
          <a:bodyPr/>
          <a:lstStyle/>
          <a:p>
            <a:r>
              <a:rPr lang="en-US" dirty="0" smtClean="0"/>
              <a:t>The disjointed learner lacks direction. These learners do not know where to begin and may be considered field dependent in that they are not sure how to break down the big picture into manageable chunks of work. These learners suffer from a lack of direction, resulting in poor time management and poorly completed work that is submitted late or not at all.</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342920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Course road maps, unit overviews, unit checklists, and graphic organizers are a few of the scaffolding tools you can use to support disjointed learners. Having these supports available in the course can help them avoid difficulties and can be used to work with learners one-on-one to overcome problems with course activities.</a:t>
            </a:r>
            <a:endParaRPr lang="en-US" dirty="0"/>
          </a:p>
        </p:txBody>
      </p:sp>
    </p:spTree>
    <p:extLst>
      <p:ext uri="{BB962C8B-B14F-4D97-AF65-F5344CB8AC3E}">
        <p14:creationId xmlns:p14="http://schemas.microsoft.com/office/powerpoint/2010/main" val="3417710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Overachiever Learner</a:t>
            </a:r>
            <a:endParaRPr lang="en-US" dirty="0"/>
          </a:p>
        </p:txBody>
      </p:sp>
      <p:sp>
        <p:nvSpPr>
          <p:cNvPr id="3" name="Content Placeholder 2"/>
          <p:cNvSpPr>
            <a:spLocks noGrp="1"/>
          </p:cNvSpPr>
          <p:nvPr>
            <p:ph idx="1"/>
          </p:nvPr>
        </p:nvSpPr>
        <p:spPr/>
        <p:txBody>
          <a:bodyPr/>
          <a:lstStyle/>
          <a:p>
            <a:r>
              <a:rPr lang="en-US" dirty="0" smtClean="0"/>
              <a:t>The overachiever learner lacks patience. These learners perform well but their field independent cognitive style makes them want to take control of their learning to the point of not following processes and procedures for the course.</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3281806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The overachiever is the advanced learner who is self-directed.…</a:t>
            </a:r>
          </a:p>
          <a:p>
            <a:r>
              <a:rPr lang="en-US" dirty="0" smtClean="0"/>
              <a:t>When interacting with such learners, recognize their achievements and ask them what they need to have a satisfying learning experience. It is important to make sure they understand that all learners have to demonstrate the outcomes of the course, so there are not opportunities to skip activities they find boring or mundane.</a:t>
            </a:r>
          </a:p>
          <a:p>
            <a:r>
              <a:rPr lang="en-US" dirty="0" smtClean="0"/>
              <a:t>You may want to provide additional alternatives to engage them in activities at a higher level. </a:t>
            </a:r>
            <a:endParaRPr lang="en-US" dirty="0"/>
          </a:p>
        </p:txBody>
      </p:sp>
    </p:spTree>
    <p:extLst>
      <p:ext uri="{BB962C8B-B14F-4D97-AF65-F5344CB8AC3E}">
        <p14:creationId xmlns:p14="http://schemas.microsoft.com/office/powerpoint/2010/main" val="3024148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Stubborn Learner</a:t>
            </a:r>
            <a:endParaRPr lang="en-US" dirty="0"/>
          </a:p>
        </p:txBody>
      </p:sp>
      <p:sp>
        <p:nvSpPr>
          <p:cNvPr id="3" name="Content Placeholder 2"/>
          <p:cNvSpPr>
            <a:spLocks noGrp="1"/>
          </p:cNvSpPr>
          <p:nvPr>
            <p:ph idx="1"/>
          </p:nvPr>
        </p:nvSpPr>
        <p:spPr/>
        <p:txBody>
          <a:bodyPr/>
          <a:lstStyle/>
          <a:p>
            <a:r>
              <a:rPr lang="en-US" dirty="0" smtClean="0"/>
              <a:t>The stubborn </a:t>
            </a:r>
            <a:r>
              <a:rPr lang="en-US" dirty="0" smtClean="0"/>
              <a:t>learners lack </a:t>
            </a:r>
            <a:r>
              <a:rPr lang="en-US" dirty="0" smtClean="0"/>
              <a:t>flexibility. When you provide feedback, they refuse to consider your feedback. They will not make necessary changes to meet the requirements of an assignment or course activity.</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2233982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The best way to manage stubborn learners is to listen to them, ask them for ways to resolve that issue, evaluate their solution, and make a final decision on the resolution. The key is once the resolution has been determined, if the learner is not happy with it, you need to be firm and exhibit your authority to ensure the learner understands your expectations.</a:t>
            </a:r>
            <a:endParaRPr lang="en-US" dirty="0"/>
          </a:p>
        </p:txBody>
      </p:sp>
    </p:spTree>
    <p:extLst>
      <p:ext uri="{BB962C8B-B14F-4D97-AF65-F5344CB8AC3E}">
        <p14:creationId xmlns:p14="http://schemas.microsoft.com/office/powerpoint/2010/main" val="128939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Surprised Learner</a:t>
            </a:r>
            <a:endParaRPr lang="en-US" dirty="0"/>
          </a:p>
        </p:txBody>
      </p:sp>
      <p:sp>
        <p:nvSpPr>
          <p:cNvPr id="3" name="Content Placeholder 2"/>
          <p:cNvSpPr>
            <a:spLocks noGrp="1"/>
          </p:cNvSpPr>
          <p:nvPr>
            <p:ph idx="1"/>
          </p:nvPr>
        </p:nvSpPr>
        <p:spPr/>
        <p:txBody>
          <a:bodyPr/>
          <a:lstStyle/>
          <a:p>
            <a:r>
              <a:rPr lang="en-US" dirty="0" smtClean="0"/>
              <a:t>The surprised learner lacks self-confidence. These learners are not prepared for online learning and are dependent on the instructor to lead them through the course activities. You may recognize the learner by communications that state, “I don’t know what to do.” These learners also tend not to take advantage of additional resources you provide </a:t>
            </a:r>
            <a:r>
              <a:rPr lang="en-US" dirty="0" smtClean="0"/>
              <a:t>to </a:t>
            </a:r>
            <a:r>
              <a:rPr lang="en-US" dirty="0" smtClean="0"/>
              <a:t>support building their skills.</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2834072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Early in the course, develop activities that provide opportunities for learners to be successful.</a:t>
            </a:r>
          </a:p>
          <a:p>
            <a:r>
              <a:rPr lang="en-US" dirty="0" smtClean="0"/>
              <a:t>Use templates, examples, and clear instructions to increase the likelihood of the learner succeeding in completing the course activities. </a:t>
            </a:r>
          </a:p>
          <a:p>
            <a:r>
              <a:rPr lang="en-US" dirty="0" smtClean="0"/>
              <a:t>Verbal persuasion by the instructor and peers can also have a positive influence on self-confidence.</a:t>
            </a:r>
            <a:endParaRPr lang="en-US" dirty="0"/>
          </a:p>
        </p:txBody>
      </p:sp>
    </p:spTree>
    <p:extLst>
      <p:ext uri="{BB962C8B-B14F-4D97-AF65-F5344CB8AC3E}">
        <p14:creationId xmlns:p14="http://schemas.microsoft.com/office/powerpoint/2010/main" val="244533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Motivational Video</a:t>
            </a:r>
            <a:br>
              <a:rPr lang="en-US" dirty="0" smtClean="0"/>
            </a:br>
            <a:r>
              <a:rPr lang="en-US" sz="2700" dirty="0">
                <a:hlinkClick r:id="rId3"/>
              </a:rPr>
              <a:t>http://www.youtube.com/watch?v=DvJuzE-g7OM</a:t>
            </a:r>
            <a:r>
              <a:rPr lang="en-US" sz="2700" dirty="0"/>
              <a:t> </a:t>
            </a:r>
            <a:r>
              <a:rPr lang="en-US" sz="2700" dirty="0" smtClean="0"/>
              <a:t> (6 min.) </a:t>
            </a:r>
            <a:endParaRPr lang="en-US" sz="2700" dirty="0"/>
          </a:p>
        </p:txBody>
      </p:sp>
      <p:pic>
        <p:nvPicPr>
          <p:cNvPr id="4" name="DvJuzE-g7OM"/>
          <p:cNvPicPr>
            <a:picLocks noGrp="1" noRot="1" noChangeAspect="1"/>
          </p:cNvPicPr>
          <p:nvPr>
            <p:ph idx="1"/>
            <a:videoFile r:link="rId1"/>
          </p:nvPr>
        </p:nvPicPr>
        <p:blipFill>
          <a:blip r:embed="rId4"/>
          <a:stretch>
            <a:fillRect/>
          </a:stretch>
        </p:blipFill>
        <p:spPr>
          <a:xfrm>
            <a:off x="2788920" y="2356167"/>
            <a:ext cx="6958584" cy="3914204"/>
          </a:xfrm>
          <a:prstGeom prst="rect">
            <a:avLst/>
          </a:prstGeom>
        </p:spPr>
      </p:pic>
    </p:spTree>
    <p:extLst>
      <p:ext uri="{BB962C8B-B14F-4D97-AF65-F5344CB8AC3E}">
        <p14:creationId xmlns:p14="http://schemas.microsoft.com/office/powerpoint/2010/main" val="31650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Unmotivated Learner</a:t>
            </a:r>
            <a:endParaRPr lang="en-US" dirty="0"/>
          </a:p>
        </p:txBody>
      </p:sp>
      <p:sp>
        <p:nvSpPr>
          <p:cNvPr id="3" name="Content Placeholder 2"/>
          <p:cNvSpPr>
            <a:spLocks noGrp="1"/>
          </p:cNvSpPr>
          <p:nvPr>
            <p:ph idx="1"/>
          </p:nvPr>
        </p:nvSpPr>
        <p:spPr/>
        <p:txBody>
          <a:bodyPr/>
          <a:lstStyle/>
          <a:p>
            <a:r>
              <a:rPr lang="en-US" dirty="0" smtClean="0"/>
              <a:t>The unmotivated learner lacks enthusiasm. These learners turn in work on time and meet expectations; however, they are not involved in the course outside of meeting the requirements.</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1749481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This is a specific type of </a:t>
            </a:r>
            <a:r>
              <a:rPr lang="en-US" dirty="0" smtClean="0"/>
              <a:t>motivational </a:t>
            </a:r>
            <a:r>
              <a:rPr lang="en-US" dirty="0" smtClean="0"/>
              <a:t>issue because the lack of enthusiasm doesn’t impact </a:t>
            </a:r>
            <a:r>
              <a:rPr lang="en-US" dirty="0" smtClean="0"/>
              <a:t>grades </a:t>
            </a:r>
            <a:r>
              <a:rPr lang="en-US" dirty="0" smtClean="0"/>
              <a:t>but </a:t>
            </a:r>
            <a:r>
              <a:rPr lang="en-US" dirty="0" smtClean="0"/>
              <a:t>may ultimately lead </a:t>
            </a:r>
            <a:r>
              <a:rPr lang="en-US" dirty="0" smtClean="0"/>
              <a:t>to learners’ becoming bored with the course and eventually dropping out. </a:t>
            </a:r>
          </a:p>
          <a:p>
            <a:r>
              <a:rPr lang="en-US" dirty="0" smtClean="0"/>
              <a:t>The key to motivating learners is to help them understand how the course activities will help them build their thinking skills and discuss the importance of creating knowledge as part of a community of inquiry.</a:t>
            </a:r>
            <a:endParaRPr lang="en-US" dirty="0"/>
          </a:p>
        </p:txBody>
      </p:sp>
    </p:spTree>
    <p:extLst>
      <p:ext uri="{BB962C8B-B14F-4D97-AF65-F5344CB8AC3E}">
        <p14:creationId xmlns:p14="http://schemas.microsoft.com/office/powerpoint/2010/main" val="114414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Unskilled Learner</a:t>
            </a:r>
            <a:endParaRPr lang="en-US" dirty="0"/>
          </a:p>
        </p:txBody>
      </p:sp>
      <p:sp>
        <p:nvSpPr>
          <p:cNvPr id="3" name="Content Placeholder 2"/>
          <p:cNvSpPr>
            <a:spLocks noGrp="1"/>
          </p:cNvSpPr>
          <p:nvPr>
            <p:ph idx="1"/>
          </p:nvPr>
        </p:nvSpPr>
        <p:spPr/>
        <p:txBody>
          <a:bodyPr/>
          <a:lstStyle/>
          <a:p>
            <a:r>
              <a:rPr lang="en-US" dirty="0" smtClean="0"/>
              <a:t>The unskilled learner lacks prerequisites. These learners do not possess the necessary academic skills to be successful in any learning environment, but they especially have difficulties in the online learning </a:t>
            </a:r>
            <a:r>
              <a:rPr lang="en-US" dirty="0" smtClean="0"/>
              <a:t>environment </a:t>
            </a:r>
            <a:r>
              <a:rPr lang="en-US" dirty="0" smtClean="0"/>
              <a:t>where learners need good reading and writing skills.</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1046050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Continuously monitor unskilled learners and provide just-in-time feedback to help them overcome difficulties as they engage in learning activities. Consider your grading and be honest about their performance. </a:t>
            </a:r>
          </a:p>
          <a:p>
            <a:r>
              <a:rPr lang="en-US" dirty="0" smtClean="0"/>
              <a:t>It may be difficult to fail learners who are making an effort; however, it does not do them any good to be passed from one course to the next. This could lead to </a:t>
            </a:r>
            <a:r>
              <a:rPr lang="en-US" dirty="0" smtClean="0"/>
              <a:t>their graduating </a:t>
            </a:r>
            <a:r>
              <a:rPr lang="en-US" dirty="0" smtClean="0"/>
              <a:t>without the necessary skills and knowledge to perform in a professions environment.</a:t>
            </a:r>
            <a:endParaRPr lang="en-US" dirty="0"/>
          </a:p>
        </p:txBody>
      </p:sp>
    </p:spTree>
    <p:extLst>
      <p:ext uri="{BB962C8B-B14F-4D97-AF65-F5344CB8AC3E}">
        <p14:creationId xmlns:p14="http://schemas.microsoft.com/office/powerpoint/2010/main" val="353080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970006" cy="1303867"/>
          </a:xfrm>
        </p:spPr>
        <p:txBody>
          <a:bodyPr>
            <a:normAutofit fontScale="90000"/>
          </a:bodyPr>
          <a:lstStyle/>
          <a:p>
            <a:r>
              <a:rPr lang="en-US" dirty="0" smtClean="0"/>
              <a:t>Five Best Practices to Motivate Difficult Learners</a:t>
            </a:r>
            <a:br>
              <a:rPr lang="en-US" dirty="0" smtClean="0"/>
            </a:br>
            <a:r>
              <a:rPr lang="en-US" sz="2400" dirty="0" smtClean="0"/>
              <a:t>Bender and </a:t>
            </a:r>
            <a:r>
              <a:rPr lang="en-US" sz="2400" dirty="0" err="1" smtClean="0"/>
              <a:t>Dittmar</a:t>
            </a:r>
            <a:endParaRPr lang="en-US" sz="2400" dirty="0"/>
          </a:p>
        </p:txBody>
      </p:sp>
      <p:sp>
        <p:nvSpPr>
          <p:cNvPr id="3" name="Content Placeholder 2"/>
          <p:cNvSpPr>
            <a:spLocks noGrp="1"/>
          </p:cNvSpPr>
          <p:nvPr>
            <p:ph idx="1"/>
          </p:nvPr>
        </p:nvSpPr>
        <p:spPr/>
        <p:txBody>
          <a:bodyPr>
            <a:normAutofit fontScale="92500" lnSpcReduction="10000"/>
          </a:bodyPr>
          <a:lstStyle/>
          <a:p>
            <a:r>
              <a:rPr lang="en-US" dirty="0" smtClean="0"/>
              <a:t>Skill Variety</a:t>
            </a:r>
            <a:r>
              <a:rPr lang="en-US" dirty="0" smtClean="0">
                <a:latin typeface="Vrinda" panose="020B0502040204020203" pitchFamily="34" charset="0"/>
                <a:cs typeface="Vrinda" panose="020B0502040204020203" pitchFamily="34" charset="0"/>
              </a:rPr>
              <a:t>-</a:t>
            </a:r>
            <a:r>
              <a:rPr lang="en-US" dirty="0" smtClean="0"/>
              <a:t>Require </a:t>
            </a:r>
            <a:r>
              <a:rPr lang="en-US" dirty="0"/>
              <a:t>a variety of tasks </a:t>
            </a:r>
            <a:r>
              <a:rPr lang="en-US" dirty="0" smtClean="0"/>
              <a:t>and activities with different skills to include something the learner perceives as useful.</a:t>
            </a:r>
          </a:p>
          <a:p>
            <a:r>
              <a:rPr lang="en-US" dirty="0" smtClean="0"/>
              <a:t>Task Identity</a:t>
            </a:r>
            <a:r>
              <a:rPr lang="en-US" dirty="0" smtClean="0">
                <a:latin typeface="Vrinda" panose="020B0502040204020203" pitchFamily="34" charset="0"/>
                <a:cs typeface="Vrinda" panose="020B0502040204020203" pitchFamily="34" charset="0"/>
              </a:rPr>
              <a:t>-</a:t>
            </a:r>
            <a:r>
              <a:rPr lang="en-US" dirty="0" smtClean="0"/>
              <a:t>C</a:t>
            </a:r>
            <a:r>
              <a:rPr lang="en-US" dirty="0" smtClean="0">
                <a:latin typeface="Garamond" panose="02020404030301010803" pitchFamily="18" charset="0"/>
                <a:cs typeface="Vrinda" panose="020B0502040204020203" pitchFamily="34" charset="0"/>
              </a:rPr>
              <a:t>omplete a task that would be used in a real-life setting.</a:t>
            </a:r>
          </a:p>
          <a:p>
            <a:r>
              <a:rPr lang="en-US" dirty="0" smtClean="0">
                <a:latin typeface="Garamond" panose="02020404030301010803" pitchFamily="18" charset="0"/>
                <a:cs typeface="Vrinda" panose="020B0502040204020203" pitchFamily="34" charset="0"/>
              </a:rPr>
              <a:t>Task Significance</a:t>
            </a:r>
            <a:r>
              <a:rPr lang="en-US" dirty="0" smtClean="0">
                <a:latin typeface="Vrinda" panose="020B0502040204020203" pitchFamily="34" charset="0"/>
                <a:cs typeface="Vrinda" panose="020B0502040204020203" pitchFamily="34" charset="0"/>
              </a:rPr>
              <a:t>-</a:t>
            </a:r>
            <a:r>
              <a:rPr lang="en-US" dirty="0" smtClean="0"/>
              <a:t>C</a:t>
            </a:r>
            <a:r>
              <a:rPr lang="en-US" dirty="0" smtClean="0">
                <a:latin typeface="Garamond" panose="02020404030301010803" pitchFamily="18" charset="0"/>
                <a:cs typeface="Vrinda" panose="020B0502040204020203" pitchFamily="34" charset="0"/>
              </a:rPr>
              <a:t>omplete a task that impacts the learning of others.</a:t>
            </a:r>
          </a:p>
          <a:p>
            <a:r>
              <a:rPr lang="en-US" dirty="0" smtClean="0">
                <a:latin typeface="Garamond" panose="02020404030301010803" pitchFamily="18" charset="0"/>
                <a:cs typeface="Vrinda" panose="020B0502040204020203" pitchFamily="34" charset="0"/>
              </a:rPr>
              <a:t>Flexibility</a:t>
            </a:r>
            <a:r>
              <a:rPr lang="en-US" dirty="0" smtClean="0">
                <a:latin typeface="Vrinda" panose="020B0502040204020203" pitchFamily="34" charset="0"/>
                <a:cs typeface="Vrinda" panose="020B0502040204020203" pitchFamily="34" charset="0"/>
              </a:rPr>
              <a:t>-</a:t>
            </a:r>
            <a:r>
              <a:rPr lang="en-US" dirty="0" smtClean="0">
                <a:latin typeface="Garamond" panose="02020404030301010803" pitchFamily="18" charset="0"/>
                <a:cs typeface="Vrinda" panose="020B0502040204020203" pitchFamily="34" charset="0"/>
              </a:rPr>
              <a:t>Allow freedom for the learner to schedule the work and determine how it will be done.</a:t>
            </a:r>
          </a:p>
          <a:p>
            <a:r>
              <a:rPr lang="en-US" dirty="0" smtClean="0">
                <a:latin typeface="Garamond" panose="02020404030301010803" pitchFamily="18" charset="0"/>
                <a:cs typeface="Vrinda" panose="020B0502040204020203" pitchFamily="34" charset="0"/>
              </a:rPr>
              <a:t>Feedback</a:t>
            </a:r>
            <a:r>
              <a:rPr lang="en-US" dirty="0" smtClean="0">
                <a:latin typeface="Vrinda" panose="020B0502040204020203" pitchFamily="34" charset="0"/>
                <a:cs typeface="Vrinda" panose="020B0502040204020203" pitchFamily="34" charset="0"/>
              </a:rPr>
              <a:t>-</a:t>
            </a:r>
            <a:r>
              <a:rPr lang="en-US" dirty="0" smtClean="0">
                <a:latin typeface="Garamond" panose="02020404030301010803" pitchFamily="18" charset="0"/>
                <a:cs typeface="Vrinda" panose="020B0502040204020203" pitchFamily="34" charset="0"/>
              </a:rPr>
              <a:t>Thorough and constructive feedback given in a caring manner will likely encourage students to put forth more effort.</a:t>
            </a:r>
            <a:endParaRPr lang="en-US" dirty="0">
              <a:latin typeface="Garamond" panose="02020404030301010803" pitchFamily="18" charset="0"/>
              <a:cs typeface="Vrinda" panose="020B0502040204020203" pitchFamily="34" charset="0"/>
            </a:endParaRPr>
          </a:p>
        </p:txBody>
      </p:sp>
    </p:spTree>
    <p:extLst>
      <p:ext uri="{BB962C8B-B14F-4D97-AF65-F5344CB8AC3E}">
        <p14:creationId xmlns:p14="http://schemas.microsoft.com/office/powerpoint/2010/main" val="43169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5856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22960" y="5437107"/>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452747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attending.</a:t>
            </a:r>
            <a:endParaRPr lang="en-US" dirty="0"/>
          </a:p>
        </p:txBody>
      </p:sp>
    </p:spTree>
    <p:extLst>
      <p:ext uri="{BB962C8B-B14F-4D97-AF65-F5344CB8AC3E}">
        <p14:creationId xmlns:p14="http://schemas.microsoft.com/office/powerpoint/2010/main" val="3021927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and Solutions</a:t>
            </a:r>
            <a:endParaRPr lang="en-US" dirty="0"/>
          </a:p>
        </p:txBody>
      </p:sp>
      <p:sp>
        <p:nvSpPr>
          <p:cNvPr id="3" name="Content Placeholder 2"/>
          <p:cNvSpPr>
            <a:spLocks noGrp="1"/>
          </p:cNvSpPr>
          <p:nvPr>
            <p:ph idx="1"/>
          </p:nvPr>
        </p:nvSpPr>
        <p:spPr/>
        <p:txBody>
          <a:bodyPr/>
          <a:lstStyle/>
          <a:p>
            <a:r>
              <a:rPr lang="en-US" b="1" dirty="0" smtClean="0"/>
              <a:t>Learner types </a:t>
            </a:r>
            <a:r>
              <a:rPr lang="en-US" b="1" dirty="0"/>
              <a:t>from </a:t>
            </a:r>
            <a:r>
              <a:rPr lang="en-US" dirty="0"/>
              <a:t>Bender, Sharon, and Eileen </a:t>
            </a:r>
            <a:r>
              <a:rPr lang="en-US" dirty="0" err="1"/>
              <a:t>Dittmar</a:t>
            </a:r>
            <a:r>
              <a:rPr lang="en-US" dirty="0"/>
              <a:t>. "Dealing with Difficult Online Learners." </a:t>
            </a:r>
            <a:r>
              <a:rPr lang="en-US" dirty="0" smtClean="0"/>
              <a:t>International </a:t>
            </a:r>
            <a:r>
              <a:rPr lang="en-US" dirty="0"/>
              <a:t>Journal of Instructional Technology &amp; Distance Learning, 1 July 2006. Web. 17 June 2014. &lt;http://www.itdl.org/Journal/Jul_06/article05.htm</a:t>
            </a:r>
            <a:r>
              <a:rPr lang="en-US" dirty="0" smtClean="0"/>
              <a:t>&gt;.</a:t>
            </a:r>
          </a:p>
          <a:p>
            <a:r>
              <a:rPr lang="en-US" b="1" dirty="0"/>
              <a:t>Solutions from </a:t>
            </a:r>
            <a:r>
              <a:rPr lang="en-US" dirty="0" err="1"/>
              <a:t>Stavredes</a:t>
            </a:r>
            <a:r>
              <a:rPr lang="en-US" dirty="0"/>
              <a:t>, Tina. (2011) </a:t>
            </a:r>
            <a:r>
              <a:rPr lang="en-US" i="1" dirty="0"/>
              <a:t>Effective Online Teaching: Foundations and Strategies for Student Success</a:t>
            </a:r>
            <a:r>
              <a:rPr lang="en-US" dirty="0"/>
              <a:t>. San Francisco, CA: </a:t>
            </a:r>
            <a:r>
              <a:rPr lang="en-US" dirty="0" err="1"/>
              <a:t>Jossey</a:t>
            </a:r>
            <a:r>
              <a:rPr lang="en-US" dirty="0"/>
              <a:t>-Bass. pp. 205-209, 217-221. </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78710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this session, you will:</a:t>
            </a:r>
          </a:p>
          <a:p>
            <a:r>
              <a:rPr lang="en-US" dirty="0"/>
              <a:t>Participate in group activities and offer suggestions for managing a variety of </a:t>
            </a:r>
            <a:r>
              <a:rPr lang="en-US" dirty="0" smtClean="0"/>
              <a:t>motivational </a:t>
            </a:r>
            <a:r>
              <a:rPr lang="en-US" dirty="0"/>
              <a:t>issues in the online classroom. These will include the following types identified by </a:t>
            </a:r>
            <a:r>
              <a:rPr lang="en-US" dirty="0" smtClean="0"/>
              <a:t>Sharon Bender and Eileen </a:t>
            </a:r>
            <a:r>
              <a:rPr lang="en-US" dirty="0" err="1" smtClean="0"/>
              <a:t>Dittmar</a:t>
            </a:r>
            <a:r>
              <a:rPr lang="en-US" dirty="0" smtClean="0"/>
              <a:t> in “</a:t>
            </a:r>
            <a:r>
              <a:rPr lang="en-US" dirty="0">
                <a:hlinkClick r:id="rId2"/>
              </a:rPr>
              <a:t>Dealing with Difficult Online Learners</a:t>
            </a:r>
            <a:r>
              <a:rPr lang="en-US" dirty="0" smtClean="0"/>
              <a:t>: Two </a:t>
            </a:r>
            <a:r>
              <a:rPr lang="en-US" dirty="0"/>
              <a:t>perspectives, five best practices, and ten difficult learner </a:t>
            </a:r>
            <a:r>
              <a:rPr lang="en-US" dirty="0" smtClean="0"/>
              <a:t>types.”</a:t>
            </a:r>
            <a:endParaRPr lang="en-US" dirty="0"/>
          </a:p>
          <a:p>
            <a:pPr lvl="1"/>
            <a:r>
              <a:rPr lang="en-US" dirty="0" smtClean="0"/>
              <a:t>Arrogant Learner, Careless Learner, Delinquent Learner, Disjointed Learner, Irresponsible Learner, Overachiever Learner, Stubborn Learner, Surprised Learner, Unmotivated Learner, Unskilled Learner</a:t>
            </a:r>
            <a:endParaRPr lang="en-US" dirty="0"/>
          </a:p>
        </p:txBody>
      </p:sp>
    </p:spTree>
    <p:extLst>
      <p:ext uri="{BB962C8B-B14F-4D97-AF65-F5344CB8AC3E}">
        <p14:creationId xmlns:p14="http://schemas.microsoft.com/office/powerpoint/2010/main" val="219778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use </a:t>
            </a:r>
            <a:r>
              <a:rPr lang="en-US" dirty="0" err="1" smtClean="0"/>
              <a:t>Socrative</a:t>
            </a:r>
            <a:endParaRPr lang="en-US" dirty="0"/>
          </a:p>
        </p:txBody>
      </p:sp>
      <p:sp>
        <p:nvSpPr>
          <p:cNvPr id="3" name="Content Placeholder 2"/>
          <p:cNvSpPr>
            <a:spLocks noGrp="1"/>
          </p:cNvSpPr>
          <p:nvPr>
            <p:ph idx="1"/>
          </p:nvPr>
        </p:nvSpPr>
        <p:spPr/>
        <p:txBody>
          <a:bodyPr>
            <a:normAutofit/>
          </a:bodyPr>
          <a:lstStyle/>
          <a:p>
            <a:r>
              <a:rPr lang="en-US" dirty="0"/>
              <a:t>Go to </a:t>
            </a:r>
            <a:r>
              <a:rPr lang="en-US" sz="6600" b="1" dirty="0">
                <a:solidFill>
                  <a:srgbClr val="C00000"/>
                </a:solidFill>
              </a:rPr>
              <a:t>m.socrative.com</a:t>
            </a:r>
            <a:r>
              <a:rPr lang="en-US" dirty="0"/>
              <a:t>. </a:t>
            </a:r>
          </a:p>
          <a:p>
            <a:r>
              <a:rPr lang="en-US" dirty="0"/>
              <a:t>Enter </a:t>
            </a:r>
            <a:r>
              <a:rPr lang="en-US" sz="6600" b="1" dirty="0"/>
              <a:t>541204</a:t>
            </a:r>
            <a:endParaRPr lang="en-US" dirty="0"/>
          </a:p>
          <a:p>
            <a:pPr marL="0" indent="0">
              <a:buNone/>
            </a:pPr>
            <a:r>
              <a:rPr lang="en-US" dirty="0" smtClean="0">
                <a:hlinkClick r:id="rId2"/>
              </a:rPr>
              <a:t>www.t.socrative.com</a:t>
            </a:r>
            <a:r>
              <a:rPr lang="en-US" dirty="0" smtClean="0"/>
              <a:t> </a:t>
            </a:r>
            <a:endParaRPr lang="en-US" dirty="0"/>
          </a:p>
        </p:txBody>
      </p:sp>
    </p:spTree>
    <p:extLst>
      <p:ext uri="{BB962C8B-B14F-4D97-AF65-F5344CB8AC3E}">
        <p14:creationId xmlns:p14="http://schemas.microsoft.com/office/powerpoint/2010/main" val="250996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Arrogant Learner</a:t>
            </a:r>
            <a:endParaRPr lang="en-US" dirty="0"/>
          </a:p>
        </p:txBody>
      </p:sp>
      <p:sp>
        <p:nvSpPr>
          <p:cNvPr id="3" name="Content Placeholder 2"/>
          <p:cNvSpPr>
            <a:spLocks noGrp="1"/>
          </p:cNvSpPr>
          <p:nvPr>
            <p:ph idx="1"/>
          </p:nvPr>
        </p:nvSpPr>
        <p:spPr/>
        <p:txBody>
          <a:bodyPr/>
          <a:lstStyle/>
          <a:p>
            <a:r>
              <a:rPr lang="en-US" dirty="0" smtClean="0"/>
              <a:t>The arrogant learner lacks appreciation. These learners barely meet assignment requirements, turn in assignments late, do not integrate instructor feedback, and feel their educational experience is a waste of time.</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378376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The best recommendation I can give for managing arrogant learners is to call them on the phone and give them an opportunity to share their thoughts. Ask them how you can help make their time in the course satisfying. Be very specific about their need to meet the expectations and requirements for the course but be willing to negotiate areas that will not have an impact on the course outcomes or be unfair to other learners.</a:t>
            </a:r>
            <a:endParaRPr lang="en-US" dirty="0"/>
          </a:p>
        </p:txBody>
      </p:sp>
    </p:spTree>
    <p:extLst>
      <p:ext uri="{BB962C8B-B14F-4D97-AF65-F5344CB8AC3E}">
        <p14:creationId xmlns:p14="http://schemas.microsoft.com/office/powerpoint/2010/main" val="3247177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Careless Learner</a:t>
            </a:r>
            <a:endParaRPr lang="en-US" dirty="0"/>
          </a:p>
        </p:txBody>
      </p:sp>
      <p:sp>
        <p:nvSpPr>
          <p:cNvPr id="3" name="Content Placeholder 2"/>
          <p:cNvSpPr>
            <a:spLocks noGrp="1"/>
          </p:cNvSpPr>
          <p:nvPr>
            <p:ph idx="1"/>
          </p:nvPr>
        </p:nvSpPr>
        <p:spPr/>
        <p:txBody>
          <a:bodyPr/>
          <a:lstStyle/>
          <a:p>
            <a:r>
              <a:rPr lang="en-US" dirty="0" smtClean="0"/>
              <a:t>The careless learner lacks attention. The learners do not follow directions and details for completing assignments and skip reading required resources. Their assignments are weak and they fail to correct grammar and spelling errors in their papers.</a:t>
            </a:r>
            <a:endParaRPr lang="en-US" dirty="0"/>
          </a:p>
        </p:txBody>
      </p:sp>
      <p:sp>
        <p:nvSpPr>
          <p:cNvPr id="4" name="TextBox 3"/>
          <p:cNvSpPr txBox="1"/>
          <p:nvPr/>
        </p:nvSpPr>
        <p:spPr>
          <a:xfrm>
            <a:off x="1508760" y="4919472"/>
            <a:ext cx="2276856" cy="369332"/>
          </a:xfrm>
          <a:prstGeom prst="rect">
            <a:avLst/>
          </a:prstGeom>
          <a:noFill/>
        </p:spPr>
        <p:txBody>
          <a:bodyPr wrap="square" rtlCol="0">
            <a:spAutoFit/>
          </a:bodyPr>
          <a:lstStyle/>
          <a:p>
            <a:r>
              <a:rPr lang="en-US" dirty="0" smtClean="0"/>
              <a:t>Go to </a:t>
            </a:r>
            <a:r>
              <a:rPr lang="en-US" dirty="0" err="1" smtClean="0"/>
              <a:t>Socrative</a:t>
            </a:r>
            <a:r>
              <a:rPr lang="en-US" dirty="0" smtClean="0"/>
              <a:t>.</a:t>
            </a:r>
            <a:endParaRPr lang="en-US" dirty="0"/>
          </a:p>
        </p:txBody>
      </p:sp>
    </p:spTree>
    <p:extLst>
      <p:ext uri="{BB962C8B-B14F-4D97-AF65-F5344CB8AC3E}">
        <p14:creationId xmlns:p14="http://schemas.microsoft.com/office/powerpoint/2010/main" val="3870594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Many times careless learners who lack attention to details indicate a learner with poor academic skills. Learners who have strong thinking skills but are careless in their work for other reasons can be managed by providing feedback on the needs for a standard of work. Grading rubrics can be used to communicate the standards to learners, and reduced scores can motivate them to pay more attention to details to improve their grade. You may also want to contact learners prior to assignment deadlines to review the grading rubrics to ensure their work meets the requirements of the assignment.</a:t>
            </a:r>
            <a:endParaRPr lang="en-US" dirty="0"/>
          </a:p>
        </p:txBody>
      </p:sp>
    </p:spTree>
    <p:extLst>
      <p:ext uri="{BB962C8B-B14F-4D97-AF65-F5344CB8AC3E}">
        <p14:creationId xmlns:p14="http://schemas.microsoft.com/office/powerpoint/2010/main" val="310051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759</TotalTime>
  <Words>1427</Words>
  <Application>Microsoft Office PowerPoint</Application>
  <PresentationFormat>Widescreen</PresentationFormat>
  <Paragraphs>75</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Vrinda</vt:lpstr>
      <vt:lpstr>Organic</vt:lpstr>
      <vt:lpstr>Motivational Issues</vt:lpstr>
      <vt:lpstr>Motivational Video http://www.youtube.com/watch?v=DvJuzE-g7OM  (6 min.) </vt:lpstr>
      <vt:lpstr>Examples and Solutions</vt:lpstr>
      <vt:lpstr>Learning Outcomes</vt:lpstr>
      <vt:lpstr>Let’s use Socrative</vt:lpstr>
      <vt:lpstr>Arrogant Learner</vt:lpstr>
      <vt:lpstr>Solution</vt:lpstr>
      <vt:lpstr>Careless Learner</vt:lpstr>
      <vt:lpstr>Solution</vt:lpstr>
      <vt:lpstr>Delinquent Learner</vt:lpstr>
      <vt:lpstr>Solution</vt:lpstr>
      <vt:lpstr>Disjointed Learner</vt:lpstr>
      <vt:lpstr>Solution</vt:lpstr>
      <vt:lpstr>Overachiever Learner</vt:lpstr>
      <vt:lpstr>Solution</vt:lpstr>
      <vt:lpstr>Stubborn Learner</vt:lpstr>
      <vt:lpstr>Solution</vt:lpstr>
      <vt:lpstr>Surprised Learner</vt:lpstr>
      <vt:lpstr>Solution</vt:lpstr>
      <vt:lpstr>Unmotivated Learner</vt:lpstr>
      <vt:lpstr>Solution</vt:lpstr>
      <vt:lpstr>Unskilled Learner</vt:lpstr>
      <vt:lpstr>Solution</vt:lpstr>
      <vt:lpstr>Five Best Practices to Motivate Difficult Learners Bender and Dittmar</vt:lpstr>
      <vt:lpstr>Question</vt:lpstr>
      <vt:lpstr>Thank you for attending.</vt:lpstr>
    </vt:vector>
  </TitlesOfParts>
  <Company>NSCC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Issue in Online Courses</dc:title>
  <dc:creator>Lyle, Linda</dc:creator>
  <cp:lastModifiedBy>Lyle, Linda</cp:lastModifiedBy>
  <cp:revision>55</cp:revision>
  <dcterms:created xsi:type="dcterms:W3CDTF">2014-05-06T20:59:10Z</dcterms:created>
  <dcterms:modified xsi:type="dcterms:W3CDTF">2014-07-28T20:01:12Z</dcterms:modified>
</cp:coreProperties>
</file>