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7"/>
  </p:notesMasterIdLst>
  <p:sldIdLst>
    <p:sldId id="256" r:id="rId2"/>
    <p:sldId id="287" r:id="rId3"/>
    <p:sldId id="312" r:id="rId4"/>
    <p:sldId id="311" r:id="rId5"/>
    <p:sldId id="316" r:id="rId6"/>
    <p:sldId id="326" r:id="rId7"/>
    <p:sldId id="319" r:id="rId8"/>
    <p:sldId id="321" r:id="rId9"/>
    <p:sldId id="322" r:id="rId10"/>
    <p:sldId id="331" r:id="rId11"/>
    <p:sldId id="303" r:id="rId12"/>
    <p:sldId id="304" r:id="rId13"/>
    <p:sldId id="305" r:id="rId14"/>
    <p:sldId id="306" r:id="rId15"/>
    <p:sldId id="310" r:id="rId16"/>
    <p:sldId id="308" r:id="rId17"/>
    <p:sldId id="324" r:id="rId18"/>
    <p:sldId id="309" r:id="rId19"/>
    <p:sldId id="327" r:id="rId20"/>
    <p:sldId id="328" r:id="rId21"/>
    <p:sldId id="329" r:id="rId22"/>
    <p:sldId id="325" r:id="rId23"/>
    <p:sldId id="323" r:id="rId24"/>
    <p:sldId id="330" r:id="rId25"/>
    <p:sldId id="30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185C2-259E-475B-9BA5-EB2FBBE98156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75223-2CB4-4252-BB34-610E4FBF9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89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54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50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4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56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6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0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01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0800000">
            <a:off x="426126" y="113137"/>
            <a:ext cx="11398931" cy="14431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2616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98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D4C408-9F2B-42D6-865B-BE5AD015F38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BC6900F-9E12-4245-90BD-94F5ACD0AA0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Review of the Accounting Process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Intermediate Accounting I</a:t>
            </a:r>
          </a:p>
          <a:p>
            <a:pPr algn="l"/>
            <a:endParaRPr lang="en-US" dirty="0"/>
          </a:p>
          <a:p>
            <a:pPr algn="r"/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65382" y="5911273"/>
            <a:ext cx="397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This presentation is under development.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3212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30699" y="295501"/>
            <a:ext cx="4742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Posting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9891" y="1356802"/>
            <a:ext cx="10058400" cy="330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in the journal is transferred to individual ledger accounts through a process known as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posting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ledger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 individual record of each of a company’s accounts.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Transactions are posted automatically in computerized accounting systems.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posting reference </a:t>
            </a:r>
            <a:r>
              <a:rPr lang="en-US" sz="2800" dirty="0" smtClean="0"/>
              <a:t>in the ledger refers back to the original journal entry.</a:t>
            </a:r>
          </a:p>
        </p:txBody>
      </p:sp>
    </p:spTree>
    <p:extLst>
      <p:ext uri="{BB962C8B-B14F-4D97-AF65-F5344CB8AC3E}">
        <p14:creationId xmlns:p14="http://schemas.microsoft.com/office/powerpoint/2010/main" val="38766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9891" y="1356802"/>
            <a:ext cx="10058400" cy="373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djustments are necessary to bring the balances of certain accounts up to date prior to preparing the financial statements at the end of the fiscal period.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Internal transactions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Non Cash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Impact both the balance sheet and income statement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Involve prepayments (deferrals), accruals, or estimates</a:t>
            </a:r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844388" y="482662"/>
            <a:ext cx="4078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3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1356802"/>
            <a:ext cx="10058400" cy="4133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Prepayments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also called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deferrals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are transactions in which the cash payment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precedes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recognition of the expense or revenue.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Prepaid expenses </a:t>
            </a:r>
            <a:r>
              <a:rPr lang="en-US" sz="2800" dirty="0" smtClean="0"/>
              <a:t>- </a:t>
            </a:r>
            <a:r>
              <a:rPr lang="en-US" sz="2800" dirty="0"/>
              <a:t>represent assets recorded when a cash disbursement creates benefits beyond the current reporting period</a:t>
            </a:r>
            <a:endParaRPr lang="en-US" sz="2800" dirty="0" smtClean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Unearned revenues </a:t>
            </a:r>
            <a:r>
              <a:rPr lang="en-US" sz="2800" dirty="0" smtClean="0"/>
              <a:t>- </a:t>
            </a:r>
            <a:r>
              <a:rPr lang="en-US" sz="2800" dirty="0"/>
              <a:t>represent liabilities recorded when cash is received from customers in advance of providing a good or service</a:t>
            </a:r>
            <a:endParaRPr lang="en-US" sz="2800" dirty="0" smtClean="0"/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195543" y="482662"/>
            <a:ext cx="73760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 - Prepayments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802632"/>
            <a:ext cx="10058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 Transactions</a:t>
            </a:r>
            <a:b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smtClean="0"/>
              <a:t>Use the </a:t>
            </a:r>
            <a:r>
              <a:rPr lang="en-US" sz="2000" dirty="0"/>
              <a:t>following information to record adjusting entries for the month of </a:t>
            </a:r>
            <a:r>
              <a:rPr lang="en-US" sz="2000" dirty="0" smtClean="0"/>
              <a:t>July </a:t>
            </a:r>
            <a:r>
              <a:rPr lang="en-US" sz="2000" dirty="0" smtClean="0"/>
              <a:t>2017.</a:t>
            </a:r>
            <a:endParaRPr lang="en-US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214016" y="214816"/>
            <a:ext cx="73760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 - Prepayments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418" y="1538226"/>
            <a:ext cx="10058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000"/>
              </a:lnSpc>
              <a:spcAft>
                <a:spcPts val="600"/>
              </a:spcAft>
              <a:buAutoNum type="arabicParenR"/>
            </a:pPr>
            <a:r>
              <a:rPr lang="en-US" sz="2000" dirty="0" smtClean="0"/>
              <a:t>The ledger account for Supplies shows a balance of $2,000.  A physical count of supplies reveals that $800 of supplies are on hand at the end of the fiscal period.</a:t>
            </a:r>
          </a:p>
          <a:p>
            <a:pPr marL="342900" indent="-342900">
              <a:lnSpc>
                <a:spcPts val="2000"/>
              </a:lnSpc>
              <a:spcAft>
                <a:spcPts val="600"/>
              </a:spcAft>
              <a:buAutoNum type="arabicParenR"/>
            </a:pPr>
            <a:r>
              <a:rPr lang="en-US" sz="2000" dirty="0" smtClean="0"/>
              <a:t>On July 1, the company paid </a:t>
            </a:r>
            <a:r>
              <a:rPr lang="en-US" sz="2000" dirty="0"/>
              <a:t>$24,000 in advance for one year’s </a:t>
            </a:r>
            <a:r>
              <a:rPr lang="en-US" sz="2000" dirty="0" smtClean="0"/>
              <a:t>insurance on </a:t>
            </a:r>
            <a:r>
              <a:rPr lang="en-US" sz="2000" dirty="0"/>
              <a:t>the store </a:t>
            </a:r>
            <a:r>
              <a:rPr lang="en-US" sz="2000" dirty="0" smtClean="0"/>
              <a:t>building.</a:t>
            </a:r>
          </a:p>
          <a:p>
            <a:pPr marL="342900" indent="-342900">
              <a:lnSpc>
                <a:spcPts val="2000"/>
              </a:lnSpc>
              <a:buAutoNum type="arabicParenR"/>
            </a:pPr>
            <a:r>
              <a:rPr lang="en-US" sz="2000" dirty="0"/>
              <a:t>Subleased a portion of the building to a jewelry store.  Received $1,000 in advance for the first two months’ rent beginning on July 16.</a:t>
            </a:r>
          </a:p>
        </p:txBody>
      </p:sp>
      <p:graphicFrame>
        <p:nvGraphicFramePr>
          <p:cNvPr id="5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18606"/>
              </p:ext>
            </p:extLst>
          </p:nvPr>
        </p:nvGraphicFramePr>
        <p:xfrm>
          <a:off x="1507402" y="3302927"/>
          <a:ext cx="8305799" cy="3017520"/>
        </p:xfrm>
        <a:graphic>
          <a:graphicData uri="http://schemas.openxmlformats.org/drawingml/2006/table">
            <a:tbl>
              <a:tblPr/>
              <a:tblGrid>
                <a:gridCol w="450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Supplies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Supplies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(beginning balance $2,000 less ending balance $800 = $1,200 used)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Insurance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Prepaid 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($24,000/12 months = $2,000 per month)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Unearned Rent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Rent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($1,000/2 months = $500 per month X ½ month = $250)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20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1356802"/>
            <a:ext cx="10058400" cy="3271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Accruals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transactions in which cash is received or paid in a period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subsequent to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recognition of the expense or revenue.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Accrued liabilities </a:t>
            </a:r>
            <a:r>
              <a:rPr lang="en-US" sz="2800" dirty="0" smtClean="0"/>
              <a:t>- recorded </a:t>
            </a:r>
            <a:r>
              <a:rPr lang="en-US" sz="2800" dirty="0"/>
              <a:t>when an expense has been incurred prior to cash payment.</a:t>
            </a:r>
            <a:endParaRPr lang="en-US" sz="2800" dirty="0" smtClean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Accrued receivables </a:t>
            </a:r>
            <a:r>
              <a:rPr lang="en-US" sz="2800" dirty="0" smtClean="0"/>
              <a:t>– recorded when </a:t>
            </a:r>
            <a:r>
              <a:rPr lang="en-US" sz="2800" dirty="0"/>
              <a:t>revenue is earned in a period prior to the cash </a:t>
            </a:r>
            <a:r>
              <a:rPr lang="en-US" sz="2800" dirty="0" smtClean="0"/>
              <a:t>receipt.</a:t>
            </a:r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675516" y="482662"/>
            <a:ext cx="6416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 - Accruals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7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710272"/>
            <a:ext cx="10058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 Transactions</a:t>
            </a:r>
            <a:b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smtClean="0"/>
              <a:t>Use </a:t>
            </a:r>
            <a:r>
              <a:rPr lang="en-US" sz="2000" dirty="0"/>
              <a:t>the following information to record adjusting entries for the month of </a:t>
            </a:r>
            <a:r>
              <a:rPr lang="en-US" sz="2000" dirty="0" smtClean="0"/>
              <a:t>July </a:t>
            </a:r>
            <a:r>
              <a:rPr lang="en-US" sz="2000" dirty="0" smtClean="0"/>
              <a:t>2017.</a:t>
            </a:r>
            <a:endParaRPr lang="en-US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693989" y="122456"/>
            <a:ext cx="6416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 - Accruals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418" y="1371977"/>
            <a:ext cx="10058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000"/>
              </a:lnSpc>
              <a:spcAft>
                <a:spcPts val="600"/>
              </a:spcAft>
              <a:buAutoNum type="arabicParenR"/>
            </a:pPr>
            <a:r>
              <a:rPr lang="en-US" sz="2000" dirty="0"/>
              <a:t>Borrowed </a:t>
            </a:r>
            <a:r>
              <a:rPr lang="en-US" sz="2000" dirty="0" smtClean="0"/>
              <a:t>$30,000 </a:t>
            </a:r>
            <a:r>
              <a:rPr lang="en-US" sz="2000" dirty="0"/>
              <a:t>from a local bank </a:t>
            </a:r>
            <a:r>
              <a:rPr lang="en-US" sz="2000" dirty="0" smtClean="0"/>
              <a:t>signing a promissory note requiring </a:t>
            </a:r>
            <a:r>
              <a:rPr lang="en-US" sz="2000" dirty="0"/>
              <a:t>the payment of principal in two years.  Interest at 10% is payable each year on July 1, </a:t>
            </a:r>
            <a:r>
              <a:rPr lang="en-US" sz="2000" dirty="0" smtClean="0"/>
              <a:t>2017, </a:t>
            </a:r>
            <a:r>
              <a:rPr lang="en-US" sz="2000" dirty="0"/>
              <a:t>and July 1, </a:t>
            </a:r>
            <a:r>
              <a:rPr lang="en-US" sz="2000" dirty="0" smtClean="0"/>
              <a:t>2018.</a:t>
            </a:r>
            <a:endParaRPr lang="en-US" sz="2000" dirty="0" smtClean="0"/>
          </a:p>
          <a:p>
            <a:pPr marL="342900" indent="-342900">
              <a:lnSpc>
                <a:spcPts val="2000"/>
              </a:lnSpc>
              <a:spcAft>
                <a:spcPts val="600"/>
              </a:spcAft>
              <a:buAutoNum type="arabicParenR"/>
            </a:pPr>
            <a:r>
              <a:rPr lang="en-US" sz="2000" dirty="0" smtClean="0"/>
              <a:t>On July 31, salaries of $5,500 had been earned by the company’s employees but would not be paid until Aug 3.</a:t>
            </a:r>
          </a:p>
          <a:p>
            <a:pPr marL="342900" indent="-342900">
              <a:lnSpc>
                <a:spcPts val="2000"/>
              </a:lnSpc>
              <a:buAutoNum type="arabicParenR"/>
            </a:pPr>
            <a:r>
              <a:rPr lang="en-US" sz="2000" dirty="0" smtClean="0"/>
              <a:t>On July 1, the company invested $12,000 in a CD that accrues monthly interest at the rate of 4%.  Interest is only posted annually, however.</a:t>
            </a:r>
            <a:endParaRPr lang="en-US" sz="2000" dirty="0"/>
          </a:p>
        </p:txBody>
      </p:sp>
      <p:graphicFrame>
        <p:nvGraphicFramePr>
          <p:cNvPr id="5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41795"/>
              </p:ext>
            </p:extLst>
          </p:nvPr>
        </p:nvGraphicFramePr>
        <p:xfrm>
          <a:off x="1507402" y="3210564"/>
          <a:ext cx="8514053" cy="3017520"/>
        </p:xfrm>
        <a:graphic>
          <a:graphicData uri="http://schemas.openxmlformats.org/drawingml/2006/table">
            <a:tbl>
              <a:tblPr/>
              <a:tblGrid>
                <a:gridCol w="450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2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Interest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Interest Payable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($30,000 X 10% = annual interest of $3,000/12 months = $250 per month)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Salaries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Salaries Payable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Interest Receivable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Interest Income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($12,000 X 4% = annual interest of $480/12 months = $40 per month)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6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1356802"/>
            <a:ext cx="10058400" cy="2409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sometimes required in order to adhere to the accrual basis of accounting and the matching principle.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Bad Debts Expense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Depreciation (could also be considered a deferral) </a:t>
            </a:r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60389" y="482662"/>
            <a:ext cx="66463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Adjusting Entries - Estimates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418" y="1168538"/>
            <a:ext cx="10058400" cy="5425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Trial Balance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prepared to ensure that the accounts are in balance prior to preparing the financial statements.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A simple working paper listing each account and its ending balance under the appropriate normal balance column.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Accounts with -0- balances may be omitted.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Prepared at the end of the fiscal period.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If the trial balance does not balance, the error must be found and corrected prior to proceeding with the end-of-period accounting tasks.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A trial balance prepared after recording and posting the adjusting entries is known as an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Adjusted Trial Balance</a:t>
            </a:r>
            <a:r>
              <a:rPr lang="en-US" sz="2800" dirty="0" smtClean="0"/>
              <a:t>.</a:t>
            </a:r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321901" y="482662"/>
            <a:ext cx="31233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Trial Balance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929" y="1356802"/>
            <a:ext cx="9170894" cy="330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of the accounting period, financial statements are prepared and provided to the users of the financial information.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/>
              <a:t>Income Statement</a:t>
            </a:r>
            <a:endParaRPr lang="en-US" sz="2800" dirty="0" smtClean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/>
              <a:t>Statement of Shareholders’ Equity</a:t>
            </a:r>
            <a:endParaRPr lang="en-US" sz="2800" dirty="0" smtClean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/>
              <a:t>Balance Sheet</a:t>
            </a:r>
            <a:endParaRPr lang="en-US" sz="2800" dirty="0" smtClean="0"/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488529" y="482662"/>
            <a:ext cx="47900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Statements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961" y="955362"/>
            <a:ext cx="4928616" cy="490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income statement lists revenues and expenses.  For a retail organization, cost of goods sold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deducted from revenue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 profit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 are often categorized by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expenses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other expenses.  Other income/expenses (primarily interest) are listed separately at the bottom of the statement.</a:t>
            </a:r>
          </a:p>
        </p:txBody>
      </p:sp>
      <p:sp>
        <p:nvSpPr>
          <p:cNvPr id="3" name="Rectangle 2"/>
          <p:cNvSpPr/>
          <p:nvPr/>
        </p:nvSpPr>
        <p:spPr>
          <a:xfrm>
            <a:off x="3801917" y="272350"/>
            <a:ext cx="41633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 Statement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89111"/>
              </p:ext>
            </p:extLst>
          </p:nvPr>
        </p:nvGraphicFramePr>
        <p:xfrm>
          <a:off x="6254496" y="1669159"/>
          <a:ext cx="5396747" cy="405384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225436">
                  <a:extLst>
                    <a:ext uri="{9D8B030D-6E8A-4147-A177-3AD203B41FA5}">
                      <a16:colId xmlns:a16="http://schemas.microsoft.com/office/drawing/2014/main" val="147158324"/>
                    </a:ext>
                  </a:extLst>
                </a:gridCol>
                <a:gridCol w="929441">
                  <a:extLst>
                    <a:ext uri="{9D8B030D-6E8A-4147-A177-3AD203B41FA5}">
                      <a16:colId xmlns:a16="http://schemas.microsoft.com/office/drawing/2014/main" val="3283738840"/>
                    </a:ext>
                  </a:extLst>
                </a:gridCol>
                <a:gridCol w="1241870">
                  <a:extLst>
                    <a:ext uri="{9D8B030D-6E8A-4147-A177-3AD203B41FA5}">
                      <a16:colId xmlns:a16="http://schemas.microsoft.com/office/drawing/2014/main" val="1739808227"/>
                    </a:ext>
                  </a:extLst>
                </a:gridCol>
              </a:tblGrid>
              <a:tr h="14079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CHARLEY’S COOKIE CORPORATION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29758"/>
                  </a:ext>
                </a:extLst>
              </a:tr>
              <a:tr h="14079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Income Statement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12466"/>
                  </a:ext>
                </a:extLst>
              </a:tr>
              <a:tr h="14079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For the Year Ended December 31, </a:t>
                      </a:r>
                      <a:r>
                        <a:rPr lang="en-US" sz="1400" dirty="0" smtClean="0">
                          <a:effectLst/>
                        </a:rPr>
                        <a:t>2017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79127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3802763001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Sales revenue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$800,000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1352172004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Cost of goods sold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 480,000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1100625007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Gross profit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4022175417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442015888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Operating expenses: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3192405011"/>
                  </a:ext>
                </a:extLst>
              </a:tr>
              <a:tr h="184921">
                <a:tc>
                  <a:txBody>
                    <a:bodyPr/>
                    <a:lstStyle/>
                    <a:p>
                      <a:pPr marL="0" marR="0" indent="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Salaries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$120,000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3138083704"/>
                  </a:ext>
                </a:extLst>
              </a:tr>
              <a:tr h="118872">
                <a:tc>
                  <a:txBody>
                    <a:bodyPr/>
                    <a:lstStyle/>
                    <a:p>
                      <a:pPr marL="0" marR="0" indent="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Rent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2290241631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marL="0" marR="0" indent="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Depreciation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3441113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Advertising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     5,000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4172107772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               Total operating expenses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 215,000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1398585123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Operating income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105,000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3764936845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Other expense: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241913494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 indent="1143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Interest 	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   4,000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4104374514"/>
                  </a:ext>
                </a:extLst>
              </a:tr>
              <a:tr h="140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Net income 	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dbl">
                          <a:effectLst/>
                        </a:rPr>
                        <a:t>$101,000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4290002939"/>
                  </a:ext>
                </a:extLst>
              </a:tr>
              <a:tr h="80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523" marR="33523" marT="0" marB="0"/>
                </a:tc>
                <a:extLst>
                  <a:ext uri="{0D108BD9-81ED-4DB2-BD59-A6C34878D82A}">
                    <a16:rowId xmlns:a16="http://schemas.microsoft.com/office/drawing/2014/main" val="2496119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0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929" y="1356802"/>
            <a:ext cx="9545236" cy="453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steps in the accounting process covered in a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fiscal period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Analyze and record business transactions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Post transactions to the ledger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 a trial balance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Record &amp; post adjusting entries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 an adjusted trial balance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 the financial </a:t>
            </a:r>
            <a:r>
              <a:rPr lang="en-US" sz="2800" dirty="0"/>
              <a:t>statements </a:t>
            </a:r>
            <a:endParaRPr lang="en-US" sz="2800" dirty="0" smtClean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Journalize &amp; post the closing entries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 a post-closing trial balance</a:t>
            </a:r>
            <a:endParaRPr lang="en-US" sz="2800" dirty="0"/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383233" y="482662"/>
            <a:ext cx="5000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Accounting Cycle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929" y="1356802"/>
            <a:ext cx="9170894" cy="1915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statement of shareholders’ equity shows how the shareholders’ equity account has changed over a period of time.  The ending balance in the Shareholders’ Equity account is computed and then reported on the balance sheet.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9519" y="482662"/>
            <a:ext cx="79081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 Of Shareholders’ Equity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0946" y="1190548"/>
            <a:ext cx="3445164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balance sheet reports the ending balance of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accounts.  A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classified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balance sheet breaks out assets and liabilities into current and non-current categories.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59576" y="288706"/>
            <a:ext cx="32480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 Sheet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51696"/>
              </p:ext>
            </p:extLst>
          </p:nvPr>
        </p:nvGraphicFramePr>
        <p:xfrm>
          <a:off x="6031346" y="1190548"/>
          <a:ext cx="5569541" cy="554736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410562">
                  <a:extLst>
                    <a:ext uri="{9D8B030D-6E8A-4147-A177-3AD203B41FA5}">
                      <a16:colId xmlns:a16="http://schemas.microsoft.com/office/drawing/2014/main" val="254920598"/>
                    </a:ext>
                  </a:extLst>
                </a:gridCol>
                <a:gridCol w="212421">
                  <a:extLst>
                    <a:ext uri="{9D8B030D-6E8A-4147-A177-3AD203B41FA5}">
                      <a16:colId xmlns:a16="http://schemas.microsoft.com/office/drawing/2014/main" val="867012558"/>
                    </a:ext>
                  </a:extLst>
                </a:gridCol>
                <a:gridCol w="884799">
                  <a:extLst>
                    <a:ext uri="{9D8B030D-6E8A-4147-A177-3AD203B41FA5}">
                      <a16:colId xmlns:a16="http://schemas.microsoft.com/office/drawing/2014/main" val="2425132847"/>
                    </a:ext>
                  </a:extLst>
                </a:gridCol>
                <a:gridCol w="884799">
                  <a:extLst>
                    <a:ext uri="{9D8B030D-6E8A-4147-A177-3AD203B41FA5}">
                      <a16:colId xmlns:a16="http://schemas.microsoft.com/office/drawing/2014/main" val="4085388351"/>
                    </a:ext>
                  </a:extLst>
                </a:gridCol>
                <a:gridCol w="78499">
                  <a:extLst>
                    <a:ext uri="{9D8B030D-6E8A-4147-A177-3AD203B41FA5}">
                      <a16:colId xmlns:a16="http://schemas.microsoft.com/office/drawing/2014/main" val="3889652224"/>
                    </a:ext>
                  </a:extLst>
                </a:gridCol>
                <a:gridCol w="98461">
                  <a:extLst>
                    <a:ext uri="{9D8B030D-6E8A-4147-A177-3AD203B41FA5}">
                      <a16:colId xmlns:a16="http://schemas.microsoft.com/office/drawing/2014/main" val="1782224501"/>
                    </a:ext>
                  </a:extLst>
                </a:gridCol>
              </a:tblGrid>
              <a:tr h="125326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CHARLEY’S COOKIE </a:t>
                      </a:r>
                      <a:r>
                        <a:rPr lang="en-US" sz="1400" dirty="0">
                          <a:effectLst/>
                        </a:rPr>
                        <a:t>CORPORATION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864994"/>
                  </a:ext>
                </a:extLst>
              </a:tr>
              <a:tr h="125326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Balance Sheet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338637"/>
                  </a:ext>
                </a:extLst>
              </a:tr>
              <a:tr h="125326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At December 31, </a:t>
                      </a:r>
                      <a:r>
                        <a:rPr lang="en-US" sz="1400" dirty="0" smtClean="0">
                          <a:effectLst/>
                        </a:rPr>
                        <a:t>2017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291244"/>
                  </a:ext>
                </a:extLst>
              </a:tr>
              <a:tr h="125326"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2641026267"/>
                  </a:ext>
                </a:extLst>
              </a:tr>
              <a:tr h="16350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		    Assets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4048884079"/>
                  </a:ext>
                </a:extLst>
              </a:tr>
              <a:tr h="12532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Current assets: 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273549354"/>
                  </a:ext>
                </a:extLst>
              </a:tr>
              <a:tr h="149167">
                <a:tc gridSpan="2"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Cash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 21,000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2404059008"/>
                  </a:ext>
                </a:extLst>
              </a:tr>
              <a:tr h="147782">
                <a:tc gridSpan="2"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Accounts receivable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      350,000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452700609"/>
                  </a:ext>
                </a:extLst>
              </a:tr>
              <a:tr h="83127">
                <a:tc gridSpan="2"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Prepaid rent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</a:t>
                      </a:r>
                      <a:r>
                        <a:rPr lang="en-US" sz="1400" u="sng" dirty="0">
                          <a:effectLst/>
                        </a:rPr>
                        <a:t>   10,000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3714617065"/>
                  </a:ext>
                </a:extLst>
              </a:tr>
              <a:tr h="158404">
                <a:tc gridSpan="2"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Total current assets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381,000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3653980327"/>
                  </a:ext>
                </a:extLst>
              </a:tr>
              <a:tr h="12532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Property and equipment: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834483541"/>
                  </a:ext>
                </a:extLst>
              </a:tr>
              <a:tr h="167640">
                <a:tc gridSpan="2"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Office equipment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  $600,000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1045324360"/>
                  </a:ext>
                </a:extLst>
              </a:tr>
              <a:tr h="120072">
                <a:tc gridSpan="2"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Less: Accumulated depreciation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r>
                        <a:rPr lang="en-US" sz="1400" u="sng" dirty="0" smtClean="0">
                          <a:effectLst/>
                        </a:rPr>
                        <a:t>  (</a:t>
                      </a:r>
                      <a:r>
                        <a:rPr lang="en-US" sz="1400" u="sng" dirty="0">
                          <a:effectLst/>
                        </a:rPr>
                        <a:t>250,000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</a:t>
                      </a:r>
                      <a:r>
                        <a:rPr lang="en-US" sz="1400" u="sng" dirty="0">
                          <a:effectLst/>
                        </a:rPr>
                        <a:t> 350,000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2150735068"/>
                  </a:ext>
                </a:extLst>
              </a:tr>
              <a:tr h="130694">
                <a:tc gridSpan="2"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Total assets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dbl">
                          <a:effectLst/>
                        </a:rPr>
                        <a:t>$731,000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3171409621"/>
                  </a:ext>
                </a:extLst>
              </a:tr>
              <a:tr h="12532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extLst>
                  <a:ext uri="{0D108BD9-81ED-4DB2-BD59-A6C34878D82A}">
                    <a16:rowId xmlns:a16="http://schemas.microsoft.com/office/drawing/2014/main" val="1526368030"/>
                  </a:ext>
                </a:extLst>
              </a:tr>
              <a:tr h="125326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Liabilities and Shareholders' Equity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37242"/>
                  </a:ext>
                </a:extLst>
              </a:tr>
              <a:tr h="125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Current liabilities: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030775"/>
                  </a:ext>
                </a:extLst>
              </a:tr>
              <a:tr h="136236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Accounts payable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 68,000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152395"/>
                  </a:ext>
                </a:extLst>
              </a:tr>
              <a:tr h="276167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Interest </a:t>
                      </a:r>
                      <a:r>
                        <a:rPr lang="en-US" sz="1400" dirty="0" smtClean="0">
                          <a:effectLst/>
                        </a:rPr>
                        <a:t>payable</a:t>
                      </a:r>
                      <a:endParaRPr lang="en-US" sz="1400" dirty="0">
                        <a:effectLst/>
                      </a:endParaRPr>
                    </a:p>
                    <a:p>
                      <a:pPr marL="114300" marR="127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Note payable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2,000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</a:t>
                      </a:r>
                      <a:r>
                        <a:rPr lang="en-US" sz="1400" u="sng">
                          <a:effectLst/>
                        </a:rPr>
                        <a:t>   60,000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561662"/>
                  </a:ext>
                </a:extLst>
              </a:tr>
              <a:tr h="166254"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Total current liabilities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130,000  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938664"/>
                  </a:ext>
                </a:extLst>
              </a:tr>
              <a:tr h="125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Shareholders’ equity: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46421"/>
                  </a:ext>
                </a:extLst>
              </a:tr>
              <a:tr h="186613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Common stock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       $</a:t>
                      </a:r>
                      <a:r>
                        <a:rPr lang="en-US" sz="1400" dirty="0">
                          <a:effectLst/>
                        </a:rPr>
                        <a:t>400,000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72666"/>
                  </a:ext>
                </a:extLst>
              </a:tr>
              <a:tr h="88708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Retained earnings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r>
                        <a:rPr lang="en-US" sz="1400" u="sng" dirty="0" smtClean="0">
                          <a:effectLst/>
                        </a:rPr>
                        <a:t>         201,000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36600" algn="dec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823073"/>
                  </a:ext>
                </a:extLst>
              </a:tr>
              <a:tr h="26438">
                <a:tc>
                  <a:txBody>
                    <a:bodyPr/>
                    <a:lstStyle/>
                    <a:p>
                      <a:pPr marL="3429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Total shareholders’ equity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 601,000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45472"/>
                  </a:ext>
                </a:extLst>
              </a:tr>
              <a:tr h="27823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36900" algn="l"/>
                        </a:tabLst>
                      </a:pPr>
                      <a:r>
                        <a:rPr lang="en-US" sz="1400" dirty="0">
                          <a:effectLst/>
                        </a:rPr>
                        <a:t>Total liabilities and shareholders’ equity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dbl">
                          <a:effectLst/>
                        </a:rPr>
                        <a:t>$731,000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897" marR="30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6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929" y="1356802"/>
            <a:ext cx="9170894" cy="373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of the accounting period, all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temporary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(nominal) accounts are closed so that the accounts have a “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zero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balance to begin the next fiscal period.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2800" dirty="0" smtClean="0"/>
              <a:t>evenues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800" dirty="0" smtClean="0"/>
              <a:t>xpenses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800" dirty="0" smtClean="0"/>
              <a:t>ncome Summary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sz="2800" dirty="0" smtClean="0"/>
              <a:t>ividends</a:t>
            </a:r>
          </a:p>
          <a:p>
            <a:pPr marL="461963" indent="-341313"/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101672" y="482662"/>
            <a:ext cx="35637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Closing Entries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1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4440" y="1074382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/>
              <a:t>Below is a partial adjusted trial balance for the fiscal year end of October 31</a:t>
            </a:r>
            <a:r>
              <a:rPr lang="en-US" sz="2200" smtClean="0"/>
              <a:t>.  </a:t>
            </a:r>
            <a:br>
              <a:rPr lang="en-US" sz="2200" smtClean="0"/>
            </a:br>
            <a:r>
              <a:rPr lang="en-US" sz="2200" smtClean="0"/>
              <a:t>Prepare </a:t>
            </a:r>
            <a:r>
              <a:rPr lang="en-US" sz="2200" dirty="0" smtClean="0"/>
              <a:t>the appropriate closing  entries.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3440" y="214816"/>
            <a:ext cx="6457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Journalizing Closing Entries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70105"/>
              </p:ext>
            </p:extLst>
          </p:nvPr>
        </p:nvGraphicFramePr>
        <p:xfrm>
          <a:off x="4885766" y="2142895"/>
          <a:ext cx="6974540" cy="3688080"/>
        </p:xfrm>
        <a:graphic>
          <a:graphicData uri="http://schemas.openxmlformats.org/drawingml/2006/table">
            <a:tbl>
              <a:tblPr/>
              <a:tblGrid>
                <a:gridCol w="528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Sales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Rent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Income Summary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Income Summary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Cost of Goods Sold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Salaries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Depreciation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Income Summary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Retained Earnings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555064"/>
              </p:ext>
            </p:extLst>
          </p:nvPr>
        </p:nvGraphicFramePr>
        <p:xfrm>
          <a:off x="514440" y="2142895"/>
          <a:ext cx="3905160" cy="2186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4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</a:rPr>
                        <a:t>Account Title</a:t>
                      </a:r>
                      <a:endParaRPr lang="en-US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Debits</a:t>
                      </a:r>
                      <a:endParaRPr lang="en-US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Credits</a:t>
                      </a:r>
                      <a:endParaRPr lang="en-US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Retained earnings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1,000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Sales revenue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38,500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Rent revenue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Cost of goods sold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22,000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Salaries expense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10,500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Depreciation expense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87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360" y="1168538"/>
            <a:ext cx="11027664" cy="3425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step in the accounting cycle is to prepare a 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Post-Closing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Trial Balance. </a:t>
            </a:r>
          </a:p>
          <a:p>
            <a:pPr marL="461963" indent="-341313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Prepared after the closing entries have been journalized and posted.</a:t>
            </a:r>
            <a:endParaRPr lang="en-US" sz="2800" dirty="0"/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Includes only remaining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permanent accounts </a:t>
            </a:r>
            <a:r>
              <a:rPr lang="en-US" sz="2800" dirty="0" smtClean="0"/>
              <a:t>–</a:t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assets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, liabilities, equity</a:t>
            </a:r>
            <a:r>
              <a:rPr lang="en-US" sz="2800" dirty="0" smtClean="0"/>
              <a:t>.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If the trial balance does not balance, the error must be found and corrected prior to beginning the new accounting period.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79041" y="482662"/>
            <a:ext cx="60090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Post-Closing Trial Balance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1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Intermediate Accounting I – Chapter 2</a:t>
            </a:r>
          </a:p>
          <a:p>
            <a:pPr algn="l"/>
            <a:endParaRPr lang="en-US" dirty="0"/>
          </a:p>
          <a:p>
            <a:pPr algn="r"/>
            <a:r>
              <a:rPr lang="en-US" dirty="0" smtClean="0"/>
              <a:t>End of presentation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49680" y="9113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Review of the Accounting Process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635" y="899603"/>
            <a:ext cx="1100865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 information is built using five basic account categories.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4227" y="276470"/>
            <a:ext cx="9078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of Accounting “Building Blocks”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973" y="1341547"/>
            <a:ext cx="6697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Assets 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Liabilities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Equity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Revenue</a:t>
            </a:r>
          </a:p>
          <a:p>
            <a:pPr marL="461963" indent="-34131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Expenses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84416" y="4786613"/>
            <a:ext cx="1092487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are increased or decreased with a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Debit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(DR) or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(CR).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0125" y="5256291"/>
            <a:ext cx="11008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Assets, expenses and dividends increase with debits and decrease with credits.</a:t>
            </a:r>
          </a:p>
          <a:p>
            <a:r>
              <a:rPr lang="en-US" sz="2400" dirty="0" smtClean="0"/>
              <a:t>Liabilities, revenue, and equity increase with credits and decrease with debits.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29839" y="3262609"/>
            <a:ext cx="997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Accounts may further be classified as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contra</a:t>
            </a:r>
            <a:r>
              <a:rPr lang="en-US" sz="2400" dirty="0" smtClean="0"/>
              <a:t> (deduction) or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adjunct</a:t>
            </a:r>
            <a:r>
              <a:rPr lang="en-US" sz="2400" dirty="0" smtClean="0"/>
              <a:t> (addition).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0635" y="3950172"/>
            <a:ext cx="1100865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 Accounting Equation: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Assets = Liabilities + Equity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929" y="942447"/>
            <a:ext cx="9170894" cy="547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transaction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an event that can be measured in dollars that affects the financial condition of a business. Business transactions are generally evidenced by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documents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Daily business transactions are first recorded in a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posted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ledger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 balance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each ledger account is 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side of that account.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 book used to record day-to-day business transactions in chronological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Ledger</a:t>
            </a:r>
            <a:r>
              <a:rPr lang="en-US" sz="2800" dirty="0" smtClean="0"/>
              <a:t> -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individual record of transactions affecting each account.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9320" y="312329"/>
            <a:ext cx="74085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 Business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0618" y="1591526"/>
            <a:ext cx="823394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 Company Transactions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Journalize the transactions on the following slides </a:t>
            </a:r>
            <a:r>
              <a:rPr lang="en-US" sz="2400" dirty="0"/>
              <a:t>for </a:t>
            </a:r>
            <a:r>
              <a:rPr lang="en-US" sz="2400" dirty="0" smtClean="0"/>
              <a:t>ABC </a:t>
            </a:r>
            <a:r>
              <a:rPr lang="en-US" sz="2400" dirty="0"/>
              <a:t>Company </a:t>
            </a:r>
            <a:r>
              <a:rPr lang="en-US" sz="2400" dirty="0" smtClean="0"/>
              <a:t>occurring during the </a:t>
            </a:r>
            <a:r>
              <a:rPr lang="en-US" sz="2400" dirty="0"/>
              <a:t>month of </a:t>
            </a:r>
            <a:r>
              <a:rPr lang="en-US" sz="2400" dirty="0" smtClean="0"/>
              <a:t>July.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02957" y="519616"/>
            <a:ext cx="8234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Entries – Daily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36" y="2948446"/>
            <a:ext cx="4575382" cy="30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6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60831" y="295501"/>
            <a:ext cx="5882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Journalizing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8517" y="1161708"/>
            <a:ext cx="11053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1 	</a:t>
            </a:r>
            <a:r>
              <a:rPr lang="en-US" dirty="0" smtClean="0"/>
              <a:t>Issued </a:t>
            </a:r>
            <a:r>
              <a:rPr lang="en-US" dirty="0"/>
              <a:t>3,000 shares of common </a:t>
            </a:r>
            <a:r>
              <a:rPr lang="en-US" dirty="0" smtClean="0"/>
              <a:t>stock for $30,000.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July 3 	Purchased $60,000 of clothing inventory on account from the Birdwell Wholesale Clothing Company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July </a:t>
            </a:r>
            <a:r>
              <a:rPr lang="en-US" dirty="0"/>
              <a:t>6 	Purchased $2,000 of supplies for cash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AutoShape 37"/>
          <p:cNvSpPr>
            <a:spLocks noChangeAspect="1" noChangeArrowheads="1" noTextEdit="1"/>
          </p:cNvSpPr>
          <p:nvPr/>
        </p:nvSpPr>
        <p:spPr bwMode="auto">
          <a:xfrm>
            <a:off x="2081213" y="2662238"/>
            <a:ext cx="7748587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2519363" y="2670176"/>
            <a:ext cx="0" cy="3609975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>
            <a:off x="7923213" y="2670176"/>
            <a:ext cx="0" cy="3609975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8897938" y="2670176"/>
            <a:ext cx="0" cy="3609975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2"/>
          <p:cNvSpPr>
            <a:spLocks noChangeShapeType="1"/>
          </p:cNvSpPr>
          <p:nvPr/>
        </p:nvSpPr>
        <p:spPr bwMode="auto">
          <a:xfrm>
            <a:off x="2087563" y="33162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3"/>
          <p:cNvSpPr>
            <a:spLocks noChangeShapeType="1"/>
          </p:cNvSpPr>
          <p:nvPr/>
        </p:nvSpPr>
        <p:spPr bwMode="auto">
          <a:xfrm>
            <a:off x="2087563" y="36845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4"/>
          <p:cNvSpPr>
            <a:spLocks noChangeShapeType="1"/>
          </p:cNvSpPr>
          <p:nvPr/>
        </p:nvSpPr>
        <p:spPr bwMode="auto">
          <a:xfrm>
            <a:off x="2087563" y="40528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45"/>
          <p:cNvSpPr>
            <a:spLocks noChangeShapeType="1"/>
          </p:cNvSpPr>
          <p:nvPr/>
        </p:nvSpPr>
        <p:spPr bwMode="auto">
          <a:xfrm>
            <a:off x="2087563" y="44211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46"/>
          <p:cNvSpPr>
            <a:spLocks noChangeShapeType="1"/>
          </p:cNvSpPr>
          <p:nvPr/>
        </p:nvSpPr>
        <p:spPr bwMode="auto">
          <a:xfrm>
            <a:off x="2087563" y="47894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2087563" y="5157788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48"/>
          <p:cNvSpPr>
            <a:spLocks noChangeShapeType="1"/>
          </p:cNvSpPr>
          <p:nvPr/>
        </p:nvSpPr>
        <p:spPr bwMode="auto">
          <a:xfrm>
            <a:off x="2087563" y="5527676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49"/>
          <p:cNvSpPr>
            <a:spLocks noChangeShapeType="1"/>
          </p:cNvSpPr>
          <p:nvPr/>
        </p:nvSpPr>
        <p:spPr bwMode="auto">
          <a:xfrm>
            <a:off x="2087563" y="5895976"/>
            <a:ext cx="7727950" cy="0"/>
          </a:xfrm>
          <a:prstGeom prst="line">
            <a:avLst/>
          </a:pr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50"/>
          <p:cNvSpPr>
            <a:spLocks noChangeShapeType="1"/>
          </p:cNvSpPr>
          <p:nvPr/>
        </p:nvSpPr>
        <p:spPr bwMode="auto">
          <a:xfrm>
            <a:off x="2101850" y="2670176"/>
            <a:ext cx="0" cy="360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1"/>
          <p:cNvSpPr>
            <a:spLocks noChangeShapeType="1"/>
          </p:cNvSpPr>
          <p:nvPr/>
        </p:nvSpPr>
        <p:spPr bwMode="auto">
          <a:xfrm>
            <a:off x="9801225" y="2670176"/>
            <a:ext cx="0" cy="360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2"/>
          <p:cNvSpPr>
            <a:spLocks noChangeShapeType="1"/>
          </p:cNvSpPr>
          <p:nvPr/>
        </p:nvSpPr>
        <p:spPr bwMode="auto">
          <a:xfrm>
            <a:off x="2087563" y="2679701"/>
            <a:ext cx="772795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3"/>
          <p:cNvSpPr>
            <a:spLocks noChangeShapeType="1"/>
          </p:cNvSpPr>
          <p:nvPr/>
        </p:nvSpPr>
        <p:spPr bwMode="auto">
          <a:xfrm>
            <a:off x="2087563" y="6264276"/>
            <a:ext cx="772795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2193925" y="2738438"/>
            <a:ext cx="325437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auto">
          <a:xfrm>
            <a:off x="2328863" y="3006726"/>
            <a:ext cx="1905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2603500" y="3006726"/>
            <a:ext cx="53657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7"/>
          <p:cNvSpPr>
            <a:spLocks noChangeArrowheads="1"/>
          </p:cNvSpPr>
          <p:nvPr/>
        </p:nvSpPr>
        <p:spPr bwMode="auto">
          <a:xfrm>
            <a:off x="8134985" y="3006726"/>
            <a:ext cx="6715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8"/>
          <p:cNvSpPr>
            <a:spLocks noChangeArrowheads="1"/>
          </p:cNvSpPr>
          <p:nvPr/>
        </p:nvSpPr>
        <p:spPr bwMode="auto">
          <a:xfrm>
            <a:off x="2865438" y="3375026"/>
            <a:ext cx="1398587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Common Stock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59"/>
          <p:cNvSpPr>
            <a:spLocks noChangeArrowheads="1"/>
          </p:cNvSpPr>
          <p:nvPr/>
        </p:nvSpPr>
        <p:spPr bwMode="auto">
          <a:xfrm>
            <a:off x="9049004" y="3375026"/>
            <a:ext cx="6715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2328863" y="4111626"/>
            <a:ext cx="1905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1"/>
          <p:cNvSpPr>
            <a:spLocks noChangeArrowheads="1"/>
          </p:cNvSpPr>
          <p:nvPr/>
        </p:nvSpPr>
        <p:spPr bwMode="auto">
          <a:xfrm>
            <a:off x="2603500" y="4111626"/>
            <a:ext cx="2033587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Merchandise Inventory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2"/>
          <p:cNvSpPr>
            <a:spLocks noChangeArrowheads="1"/>
          </p:cNvSpPr>
          <p:nvPr/>
        </p:nvSpPr>
        <p:spPr bwMode="auto">
          <a:xfrm>
            <a:off x="8134985" y="4111626"/>
            <a:ext cx="6715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3"/>
          <p:cNvSpPr>
            <a:spLocks noChangeArrowheads="1"/>
          </p:cNvSpPr>
          <p:nvPr/>
        </p:nvSpPr>
        <p:spPr bwMode="auto">
          <a:xfrm>
            <a:off x="2857500" y="4479926"/>
            <a:ext cx="16240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Accounts Payable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4"/>
          <p:cNvSpPr>
            <a:spLocks noChangeArrowheads="1"/>
          </p:cNvSpPr>
          <p:nvPr/>
        </p:nvSpPr>
        <p:spPr bwMode="auto">
          <a:xfrm>
            <a:off x="9049004" y="4479926"/>
            <a:ext cx="6715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5"/>
          <p:cNvSpPr>
            <a:spLocks noChangeArrowheads="1"/>
          </p:cNvSpPr>
          <p:nvPr/>
        </p:nvSpPr>
        <p:spPr bwMode="auto">
          <a:xfrm>
            <a:off x="2328863" y="5218113"/>
            <a:ext cx="1905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6"/>
          <p:cNvSpPr>
            <a:spLocks noChangeArrowheads="1"/>
          </p:cNvSpPr>
          <p:nvPr/>
        </p:nvSpPr>
        <p:spPr bwMode="auto">
          <a:xfrm>
            <a:off x="2603500" y="5218113"/>
            <a:ext cx="8191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Supplies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7"/>
          <p:cNvSpPr>
            <a:spLocks noChangeArrowheads="1"/>
          </p:cNvSpPr>
          <p:nvPr/>
        </p:nvSpPr>
        <p:spPr bwMode="auto">
          <a:xfrm>
            <a:off x="8241348" y="5218113"/>
            <a:ext cx="5651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8"/>
          <p:cNvSpPr>
            <a:spLocks noChangeArrowheads="1"/>
          </p:cNvSpPr>
          <p:nvPr/>
        </p:nvSpPr>
        <p:spPr bwMode="auto">
          <a:xfrm>
            <a:off x="2865438" y="5586413"/>
            <a:ext cx="53657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9"/>
          <p:cNvSpPr>
            <a:spLocks noChangeArrowheads="1"/>
          </p:cNvSpPr>
          <p:nvPr/>
        </p:nvSpPr>
        <p:spPr bwMode="auto">
          <a:xfrm>
            <a:off x="9153779" y="5586413"/>
            <a:ext cx="5651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2,000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1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60831" y="295501"/>
            <a:ext cx="5882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Journalizing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8517" y="1161708"/>
            <a:ext cx="1105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7	Sold merchandise costing $20,000 for $35,000 cash.</a:t>
            </a:r>
          </a:p>
          <a:p>
            <a:r>
              <a:rPr lang="en-US" dirty="0"/>
              <a:t> </a:t>
            </a:r>
          </a:p>
        </p:txBody>
      </p:sp>
      <p:graphicFrame>
        <p:nvGraphicFramePr>
          <p:cNvPr id="5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91568"/>
              </p:ext>
            </p:extLst>
          </p:nvPr>
        </p:nvGraphicFramePr>
        <p:xfrm>
          <a:off x="1597048" y="4362814"/>
          <a:ext cx="8305799" cy="1584960"/>
        </p:xfrm>
        <a:graphic>
          <a:graphicData uri="http://schemas.openxmlformats.org/drawingml/2006/table">
            <a:tbl>
              <a:tblPr/>
              <a:tblGrid>
                <a:gridCol w="450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8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Cost of Goods Sold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Sales</a:t>
                      </a:r>
                      <a:endParaRPr kumimoji="0" lang="en-US" alt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0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Merchandise Inventory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97048" y="3860880"/>
            <a:ext cx="902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This transaction could alternatively be recorded as a compound entry.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1517650" y="1808163"/>
            <a:ext cx="83121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87550" y="1808163"/>
            <a:ext cx="0" cy="19383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783513" y="1808163"/>
            <a:ext cx="0" cy="19383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8829675" y="1808163"/>
            <a:ext cx="0" cy="19383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1525588" y="2400301"/>
            <a:ext cx="8288338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1525588" y="2735263"/>
            <a:ext cx="8288338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1525588" y="3070226"/>
            <a:ext cx="8288338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1525588" y="3403601"/>
            <a:ext cx="8288338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1539875" y="1808163"/>
            <a:ext cx="0" cy="1938338"/>
          </a:xfrm>
          <a:prstGeom prst="line">
            <a:avLst/>
          </a:prstGeom>
          <a:noFill/>
          <a:ln w="301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9799638" y="1808163"/>
            <a:ext cx="0" cy="1938338"/>
          </a:xfrm>
          <a:prstGeom prst="line">
            <a:avLst/>
          </a:prstGeom>
          <a:noFill/>
          <a:ln w="301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1525588" y="1824038"/>
            <a:ext cx="8288338" cy="0"/>
          </a:xfrm>
          <a:prstGeom prst="line">
            <a:avLst/>
          </a:prstGeom>
          <a:noFill/>
          <a:ln w="301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1525588" y="3738563"/>
            <a:ext cx="8288338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1646238" y="1870076"/>
            <a:ext cx="3635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1790700" y="2112963"/>
            <a:ext cx="212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2085975" y="2112963"/>
            <a:ext cx="584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8116888" y="2112963"/>
            <a:ext cx="757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35,000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2366963" y="2447926"/>
            <a:ext cx="6143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Sales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9086850" y="2447926"/>
            <a:ext cx="757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35,000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1790700" y="3116263"/>
            <a:ext cx="212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2085975" y="3116263"/>
            <a:ext cx="1917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Cost of Goods Sold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8116888" y="3116263"/>
            <a:ext cx="757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20,000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2366963" y="3451226"/>
            <a:ext cx="2212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Merchandise Inventory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9086850" y="3451226"/>
            <a:ext cx="757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20,000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0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60831" y="295501"/>
            <a:ext cx="5882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Journalizing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8517" y="1161708"/>
            <a:ext cx="11053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9 	Sold clothing on account to St. Jude’s School for Girls for $3,500.  The clothing cost $2,000.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July 20 	Paid Birdwell Wholesale Clothing $25,000 on account.</a:t>
            </a:r>
          </a:p>
        </p:txBody>
      </p:sp>
      <p:graphicFrame>
        <p:nvGraphicFramePr>
          <p:cNvPr id="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50256"/>
              </p:ext>
            </p:extLst>
          </p:nvPr>
        </p:nvGraphicFramePr>
        <p:xfrm>
          <a:off x="1525331" y="2818837"/>
          <a:ext cx="8305799" cy="3261360"/>
        </p:xfrm>
        <a:graphic>
          <a:graphicData uri="http://schemas.openxmlformats.org/drawingml/2006/table">
            <a:tbl>
              <a:tblPr/>
              <a:tblGrid>
                <a:gridCol w="450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8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Accounts Receivable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Cost of Goods Sold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0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Merchandise Inventory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47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Accounts Payable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Cash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58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60831" y="295501"/>
            <a:ext cx="5882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Journalizing Transactions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Palatino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8517" y="1161708"/>
            <a:ext cx="11053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20 	Paid salaries to employees for the first half of the month, $5,000.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July 25 	Received $1,500 on account from St. Jude’s.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July 30	The corporation paid its shareholders a cash dividend of $1,000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39596"/>
              </p:ext>
            </p:extLst>
          </p:nvPr>
        </p:nvGraphicFramePr>
        <p:xfrm>
          <a:off x="1525331" y="2818837"/>
          <a:ext cx="8305799" cy="3261360"/>
        </p:xfrm>
        <a:graphic>
          <a:graphicData uri="http://schemas.openxmlformats.org/drawingml/2006/table">
            <a:tbl>
              <a:tblPr/>
              <a:tblGrid>
                <a:gridCol w="450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8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Salaries Expense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2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Cash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0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Accounts Receivable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47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Cash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07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5514</TotalTime>
  <Words>1486</Words>
  <Application>Microsoft Office PowerPoint</Application>
  <PresentationFormat>Widescreen</PresentationFormat>
  <Paragraphs>401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Palatino</vt:lpstr>
      <vt:lpstr>Times New Roman</vt:lpstr>
      <vt:lpstr>Wingdings</vt:lpstr>
      <vt:lpstr>Retrospect</vt:lpstr>
      <vt:lpstr>Review of the Accounting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Swanson, Laurie</dc:creator>
  <cp:lastModifiedBy>Swanson, Laurie</cp:lastModifiedBy>
  <cp:revision>109</cp:revision>
  <dcterms:created xsi:type="dcterms:W3CDTF">2013-10-28T16:29:40Z</dcterms:created>
  <dcterms:modified xsi:type="dcterms:W3CDTF">2017-09-06T20:25:37Z</dcterms:modified>
</cp:coreProperties>
</file>