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notesMasterIdLst>
    <p:notesMasterId r:id="rId22"/>
  </p:notesMasterIdLst>
  <p:sldIdLst>
    <p:sldId id="256" r:id="rId2"/>
    <p:sldId id="306" r:id="rId3"/>
    <p:sldId id="318" r:id="rId4"/>
    <p:sldId id="315" r:id="rId5"/>
    <p:sldId id="307" r:id="rId6"/>
    <p:sldId id="316" r:id="rId7"/>
    <p:sldId id="321" r:id="rId8"/>
    <p:sldId id="332" r:id="rId9"/>
    <p:sldId id="323" r:id="rId10"/>
    <p:sldId id="320" r:id="rId11"/>
    <p:sldId id="324" r:id="rId12"/>
    <p:sldId id="326" r:id="rId13"/>
    <p:sldId id="327" r:id="rId14"/>
    <p:sldId id="328" r:id="rId15"/>
    <p:sldId id="329" r:id="rId16"/>
    <p:sldId id="331" r:id="rId17"/>
    <p:sldId id="333" r:id="rId18"/>
    <p:sldId id="334" r:id="rId19"/>
    <p:sldId id="314" r:id="rId20"/>
    <p:sldId id="297" r:id="rId21"/>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wanson, Laurie" initials="SL" lastIdx="1" clrIdx="0">
    <p:extLst>
      <p:ext uri="{19B8F6BF-5375-455C-9EA6-DF929625EA0E}">
        <p15:presenceInfo xmlns:p15="http://schemas.microsoft.com/office/powerpoint/2012/main" userId="S-1-5-21-1069311750-461586904-929701000-21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EF0F2"/>
    <a:srgbClr val="D8EEF0"/>
    <a:srgbClr val="ABDADF"/>
    <a:srgbClr val="74C2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4" d="100"/>
          <a:sy n="84" d="100"/>
        </p:scale>
        <p:origin x="586"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408"/>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idx="1"/>
          </p:nvPr>
        </p:nvSpPr>
        <p:spPr>
          <a:xfrm>
            <a:off x="3970938" y="0"/>
            <a:ext cx="3037840" cy="463408"/>
          </a:xfrm>
          <a:prstGeom prst="rect">
            <a:avLst/>
          </a:prstGeom>
        </p:spPr>
        <p:txBody>
          <a:bodyPr vert="horz" lIns="92830" tIns="46415" rIns="92830" bIns="46415" rtlCol="0"/>
          <a:lstStyle>
            <a:lvl1pPr algn="r">
              <a:defRPr sz="1200"/>
            </a:lvl1pPr>
          </a:lstStyle>
          <a:p>
            <a:fld id="{E86DF8F6-504F-4EFC-B9D3-8D6A055A239B}" type="datetimeFigureOut">
              <a:rPr lang="en-US" smtClean="0"/>
              <a:t>10/24/2017</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2830" tIns="46415" rIns="92830" bIns="46415" rtlCol="0" anchor="ctr"/>
          <a:lstStyle/>
          <a:p>
            <a:endParaRPr lang="en-US"/>
          </a:p>
        </p:txBody>
      </p:sp>
      <p:sp>
        <p:nvSpPr>
          <p:cNvPr id="5" name="Notes Placeholder 4"/>
          <p:cNvSpPr>
            <a:spLocks noGrp="1"/>
          </p:cNvSpPr>
          <p:nvPr>
            <p:ph type="body" sz="quarter" idx="3"/>
          </p:nvPr>
        </p:nvSpPr>
        <p:spPr>
          <a:xfrm>
            <a:off x="701040" y="4444861"/>
            <a:ext cx="5608320" cy="3636705"/>
          </a:xfrm>
          <a:prstGeom prst="rect">
            <a:avLst/>
          </a:prstGeom>
        </p:spPr>
        <p:txBody>
          <a:bodyPr vert="horz" lIns="92830" tIns="46415" rIns="92830" bIns="464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37840" cy="463407"/>
          </a:xfrm>
          <a:prstGeom prst="rect">
            <a:avLst/>
          </a:prstGeom>
        </p:spPr>
        <p:txBody>
          <a:bodyPr vert="horz" lIns="92830" tIns="46415" rIns="92830" bIns="46415"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9"/>
            <a:ext cx="3037840" cy="463407"/>
          </a:xfrm>
          <a:prstGeom prst="rect">
            <a:avLst/>
          </a:prstGeom>
        </p:spPr>
        <p:txBody>
          <a:bodyPr vert="horz" lIns="92830" tIns="46415" rIns="92830" bIns="46415" rtlCol="0" anchor="b"/>
          <a:lstStyle>
            <a:lvl1pPr algn="r">
              <a:defRPr sz="1200"/>
            </a:lvl1pPr>
          </a:lstStyle>
          <a:p>
            <a:fld id="{4DC14487-28F8-4974-90B2-8503D2CED82F}" type="slidenum">
              <a:rPr lang="en-US" smtClean="0"/>
              <a:t>‹#›</a:t>
            </a:fld>
            <a:endParaRPr lang="en-US"/>
          </a:p>
        </p:txBody>
      </p:sp>
    </p:spTree>
    <p:extLst>
      <p:ext uri="{BB962C8B-B14F-4D97-AF65-F5344CB8AC3E}">
        <p14:creationId xmlns:p14="http://schemas.microsoft.com/office/powerpoint/2010/main" val="33003756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p:spPr>
        <p:txBody>
          <a:bodyPr/>
          <a:lstStyle/>
          <a:p>
            <a:endParaRPr lang="en-US" altLang="en-US" dirty="0" smtClean="0"/>
          </a:p>
        </p:txBody>
      </p:sp>
      <p:sp>
        <p:nvSpPr>
          <p:cNvPr id="24580"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54243" indent="-290093">
              <a:defRPr>
                <a:solidFill>
                  <a:schemeClr val="tx1"/>
                </a:solidFill>
                <a:latin typeface="Arial" panose="020B0604020202020204" pitchFamily="34" charset="0"/>
              </a:defRPr>
            </a:lvl2pPr>
            <a:lvl3pPr marL="1160374" indent="-232075">
              <a:defRPr>
                <a:solidFill>
                  <a:schemeClr val="tx1"/>
                </a:solidFill>
                <a:latin typeface="Arial" panose="020B0604020202020204" pitchFamily="34" charset="0"/>
              </a:defRPr>
            </a:lvl3pPr>
            <a:lvl4pPr marL="1624523" indent="-232075">
              <a:defRPr>
                <a:solidFill>
                  <a:schemeClr val="tx1"/>
                </a:solidFill>
                <a:latin typeface="Arial" panose="020B0604020202020204" pitchFamily="34" charset="0"/>
              </a:defRPr>
            </a:lvl4pPr>
            <a:lvl5pPr marL="2088672" indent="-232075">
              <a:defRPr>
                <a:solidFill>
                  <a:schemeClr val="tx1"/>
                </a:solidFill>
                <a:latin typeface="Arial" panose="020B0604020202020204" pitchFamily="34" charset="0"/>
              </a:defRPr>
            </a:lvl5pPr>
            <a:lvl6pPr marL="2552822" indent="-232075" eaLnBrk="0" fontAlgn="base" hangingPunct="0">
              <a:spcBef>
                <a:spcPct val="0"/>
              </a:spcBef>
              <a:spcAft>
                <a:spcPct val="0"/>
              </a:spcAft>
              <a:defRPr>
                <a:solidFill>
                  <a:schemeClr val="tx1"/>
                </a:solidFill>
                <a:latin typeface="Arial" panose="020B0604020202020204" pitchFamily="34" charset="0"/>
              </a:defRPr>
            </a:lvl6pPr>
            <a:lvl7pPr marL="3016971" indent="-232075" eaLnBrk="0" fontAlgn="base" hangingPunct="0">
              <a:spcBef>
                <a:spcPct val="0"/>
              </a:spcBef>
              <a:spcAft>
                <a:spcPct val="0"/>
              </a:spcAft>
              <a:defRPr>
                <a:solidFill>
                  <a:schemeClr val="tx1"/>
                </a:solidFill>
                <a:latin typeface="Arial" panose="020B0604020202020204" pitchFamily="34" charset="0"/>
              </a:defRPr>
            </a:lvl7pPr>
            <a:lvl8pPr marL="3481121" indent="-232075" eaLnBrk="0" fontAlgn="base" hangingPunct="0">
              <a:spcBef>
                <a:spcPct val="0"/>
              </a:spcBef>
              <a:spcAft>
                <a:spcPct val="0"/>
              </a:spcAft>
              <a:defRPr>
                <a:solidFill>
                  <a:schemeClr val="tx1"/>
                </a:solidFill>
                <a:latin typeface="Arial" panose="020B0604020202020204" pitchFamily="34" charset="0"/>
              </a:defRPr>
            </a:lvl8pPr>
            <a:lvl9pPr marL="3945270" indent="-232075" eaLnBrk="0" fontAlgn="base" hangingPunct="0">
              <a:spcBef>
                <a:spcPct val="0"/>
              </a:spcBef>
              <a:spcAft>
                <a:spcPct val="0"/>
              </a:spcAft>
              <a:defRPr>
                <a:solidFill>
                  <a:schemeClr val="tx1"/>
                </a:solidFill>
                <a:latin typeface="Arial" panose="020B0604020202020204" pitchFamily="34" charset="0"/>
              </a:defRPr>
            </a:lvl9pPr>
          </a:lstStyle>
          <a:p>
            <a:fld id="{5A83BCC0-211B-485B-BD79-CB59A71007A3}" type="slidenum">
              <a:rPr lang="en-US" altLang="en-US" smtClean="0">
                <a:solidFill>
                  <a:srgbClr val="000000"/>
                </a:solidFill>
                <a:latin typeface="Calibri" panose="020F0502020204030204" pitchFamily="34" charset="0"/>
              </a:rPr>
              <a:pPr/>
              <a:t>2</a:t>
            </a:fld>
            <a:endParaRPr lang="en-US" altLang="en-US" dirty="0" smtClean="0">
              <a:solidFill>
                <a:srgbClr val="000000"/>
              </a:solidFill>
              <a:latin typeface="Calibri" panose="020F0502020204030204" pitchFamily="34" charset="0"/>
            </a:endParaRPr>
          </a:p>
        </p:txBody>
      </p:sp>
    </p:spTree>
    <p:extLst>
      <p:ext uri="{BB962C8B-B14F-4D97-AF65-F5344CB8AC3E}">
        <p14:creationId xmlns:p14="http://schemas.microsoft.com/office/powerpoint/2010/main" val="24366562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p:spPr>
        <p:txBody>
          <a:bodyPr/>
          <a:lstStyle/>
          <a:p>
            <a:endParaRPr lang="en-US" altLang="en-US" dirty="0" smtClean="0"/>
          </a:p>
        </p:txBody>
      </p:sp>
      <p:sp>
        <p:nvSpPr>
          <p:cNvPr id="24580"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54243" indent="-290093">
              <a:defRPr>
                <a:solidFill>
                  <a:schemeClr val="tx1"/>
                </a:solidFill>
                <a:latin typeface="Arial" panose="020B0604020202020204" pitchFamily="34" charset="0"/>
              </a:defRPr>
            </a:lvl2pPr>
            <a:lvl3pPr marL="1160374" indent="-232075">
              <a:defRPr>
                <a:solidFill>
                  <a:schemeClr val="tx1"/>
                </a:solidFill>
                <a:latin typeface="Arial" panose="020B0604020202020204" pitchFamily="34" charset="0"/>
              </a:defRPr>
            </a:lvl3pPr>
            <a:lvl4pPr marL="1624523" indent="-232075">
              <a:defRPr>
                <a:solidFill>
                  <a:schemeClr val="tx1"/>
                </a:solidFill>
                <a:latin typeface="Arial" panose="020B0604020202020204" pitchFamily="34" charset="0"/>
              </a:defRPr>
            </a:lvl4pPr>
            <a:lvl5pPr marL="2088672" indent="-232075">
              <a:defRPr>
                <a:solidFill>
                  <a:schemeClr val="tx1"/>
                </a:solidFill>
                <a:latin typeface="Arial" panose="020B0604020202020204" pitchFamily="34" charset="0"/>
              </a:defRPr>
            </a:lvl5pPr>
            <a:lvl6pPr marL="2552822" indent="-232075" eaLnBrk="0" fontAlgn="base" hangingPunct="0">
              <a:spcBef>
                <a:spcPct val="0"/>
              </a:spcBef>
              <a:spcAft>
                <a:spcPct val="0"/>
              </a:spcAft>
              <a:defRPr>
                <a:solidFill>
                  <a:schemeClr val="tx1"/>
                </a:solidFill>
                <a:latin typeface="Arial" panose="020B0604020202020204" pitchFamily="34" charset="0"/>
              </a:defRPr>
            </a:lvl6pPr>
            <a:lvl7pPr marL="3016971" indent="-232075" eaLnBrk="0" fontAlgn="base" hangingPunct="0">
              <a:spcBef>
                <a:spcPct val="0"/>
              </a:spcBef>
              <a:spcAft>
                <a:spcPct val="0"/>
              </a:spcAft>
              <a:defRPr>
                <a:solidFill>
                  <a:schemeClr val="tx1"/>
                </a:solidFill>
                <a:latin typeface="Arial" panose="020B0604020202020204" pitchFamily="34" charset="0"/>
              </a:defRPr>
            </a:lvl7pPr>
            <a:lvl8pPr marL="3481121" indent="-232075" eaLnBrk="0" fontAlgn="base" hangingPunct="0">
              <a:spcBef>
                <a:spcPct val="0"/>
              </a:spcBef>
              <a:spcAft>
                <a:spcPct val="0"/>
              </a:spcAft>
              <a:defRPr>
                <a:solidFill>
                  <a:schemeClr val="tx1"/>
                </a:solidFill>
                <a:latin typeface="Arial" panose="020B0604020202020204" pitchFamily="34" charset="0"/>
              </a:defRPr>
            </a:lvl8pPr>
            <a:lvl9pPr marL="3945270" indent="-232075" eaLnBrk="0" fontAlgn="base" hangingPunct="0">
              <a:spcBef>
                <a:spcPct val="0"/>
              </a:spcBef>
              <a:spcAft>
                <a:spcPct val="0"/>
              </a:spcAft>
              <a:defRPr>
                <a:solidFill>
                  <a:schemeClr val="tx1"/>
                </a:solidFill>
                <a:latin typeface="Arial" panose="020B0604020202020204" pitchFamily="34" charset="0"/>
              </a:defRPr>
            </a:lvl9pPr>
          </a:lstStyle>
          <a:p>
            <a:fld id="{5A83BCC0-211B-485B-BD79-CB59A71007A3}" type="slidenum">
              <a:rPr lang="en-US" altLang="en-US" smtClean="0">
                <a:solidFill>
                  <a:srgbClr val="000000"/>
                </a:solidFill>
                <a:latin typeface="Calibri" panose="020F0502020204030204" pitchFamily="34" charset="0"/>
              </a:rPr>
              <a:pPr/>
              <a:t>11</a:t>
            </a:fld>
            <a:endParaRPr lang="en-US" altLang="en-US" dirty="0" smtClean="0">
              <a:solidFill>
                <a:srgbClr val="000000"/>
              </a:solidFill>
              <a:latin typeface="Calibri" panose="020F0502020204030204" pitchFamily="34" charset="0"/>
            </a:endParaRPr>
          </a:p>
        </p:txBody>
      </p:sp>
    </p:spTree>
    <p:extLst>
      <p:ext uri="{BB962C8B-B14F-4D97-AF65-F5344CB8AC3E}">
        <p14:creationId xmlns:p14="http://schemas.microsoft.com/office/powerpoint/2010/main" val="24194647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p:spPr>
        <p:txBody>
          <a:bodyPr/>
          <a:lstStyle/>
          <a:p>
            <a:endParaRPr lang="en-US" altLang="en-US" smtClean="0"/>
          </a:p>
        </p:txBody>
      </p:sp>
      <p:sp>
        <p:nvSpPr>
          <p:cNvPr id="24580"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54243" indent="-290093">
              <a:defRPr>
                <a:solidFill>
                  <a:schemeClr val="tx1"/>
                </a:solidFill>
                <a:latin typeface="Arial" panose="020B0604020202020204" pitchFamily="34" charset="0"/>
              </a:defRPr>
            </a:lvl2pPr>
            <a:lvl3pPr marL="1160374" indent="-232075">
              <a:defRPr>
                <a:solidFill>
                  <a:schemeClr val="tx1"/>
                </a:solidFill>
                <a:latin typeface="Arial" panose="020B0604020202020204" pitchFamily="34" charset="0"/>
              </a:defRPr>
            </a:lvl3pPr>
            <a:lvl4pPr marL="1624523" indent="-232075">
              <a:defRPr>
                <a:solidFill>
                  <a:schemeClr val="tx1"/>
                </a:solidFill>
                <a:latin typeface="Arial" panose="020B0604020202020204" pitchFamily="34" charset="0"/>
              </a:defRPr>
            </a:lvl4pPr>
            <a:lvl5pPr marL="2088672" indent="-232075">
              <a:defRPr>
                <a:solidFill>
                  <a:schemeClr val="tx1"/>
                </a:solidFill>
                <a:latin typeface="Arial" panose="020B0604020202020204" pitchFamily="34" charset="0"/>
              </a:defRPr>
            </a:lvl5pPr>
            <a:lvl6pPr marL="2552822" indent="-232075" eaLnBrk="0" fontAlgn="base" hangingPunct="0">
              <a:spcBef>
                <a:spcPct val="0"/>
              </a:spcBef>
              <a:spcAft>
                <a:spcPct val="0"/>
              </a:spcAft>
              <a:defRPr>
                <a:solidFill>
                  <a:schemeClr val="tx1"/>
                </a:solidFill>
                <a:latin typeface="Arial" panose="020B0604020202020204" pitchFamily="34" charset="0"/>
              </a:defRPr>
            </a:lvl6pPr>
            <a:lvl7pPr marL="3016971" indent="-232075" eaLnBrk="0" fontAlgn="base" hangingPunct="0">
              <a:spcBef>
                <a:spcPct val="0"/>
              </a:spcBef>
              <a:spcAft>
                <a:spcPct val="0"/>
              </a:spcAft>
              <a:defRPr>
                <a:solidFill>
                  <a:schemeClr val="tx1"/>
                </a:solidFill>
                <a:latin typeface="Arial" panose="020B0604020202020204" pitchFamily="34" charset="0"/>
              </a:defRPr>
            </a:lvl7pPr>
            <a:lvl8pPr marL="3481121" indent="-232075" eaLnBrk="0" fontAlgn="base" hangingPunct="0">
              <a:spcBef>
                <a:spcPct val="0"/>
              </a:spcBef>
              <a:spcAft>
                <a:spcPct val="0"/>
              </a:spcAft>
              <a:defRPr>
                <a:solidFill>
                  <a:schemeClr val="tx1"/>
                </a:solidFill>
                <a:latin typeface="Arial" panose="020B0604020202020204" pitchFamily="34" charset="0"/>
              </a:defRPr>
            </a:lvl8pPr>
            <a:lvl9pPr marL="3945270" indent="-232075" eaLnBrk="0" fontAlgn="base" hangingPunct="0">
              <a:spcBef>
                <a:spcPct val="0"/>
              </a:spcBef>
              <a:spcAft>
                <a:spcPct val="0"/>
              </a:spcAft>
              <a:defRPr>
                <a:solidFill>
                  <a:schemeClr val="tx1"/>
                </a:solidFill>
                <a:latin typeface="Arial" panose="020B0604020202020204" pitchFamily="34" charset="0"/>
              </a:defRPr>
            </a:lvl9pPr>
          </a:lstStyle>
          <a:p>
            <a:fld id="{5A83BCC0-211B-485B-BD79-CB59A71007A3}" type="slidenum">
              <a:rPr lang="en-US" altLang="en-US" smtClean="0">
                <a:solidFill>
                  <a:srgbClr val="000000"/>
                </a:solidFill>
                <a:latin typeface="Calibri" panose="020F0502020204030204" pitchFamily="34" charset="0"/>
              </a:rPr>
              <a:pPr/>
              <a:t>12</a:t>
            </a:fld>
            <a:endParaRPr lang="en-US" altLang="en-US" smtClean="0">
              <a:solidFill>
                <a:srgbClr val="000000"/>
              </a:solidFill>
              <a:latin typeface="Calibri" panose="020F0502020204030204" pitchFamily="34" charset="0"/>
            </a:endParaRPr>
          </a:p>
        </p:txBody>
      </p:sp>
    </p:spTree>
    <p:extLst>
      <p:ext uri="{BB962C8B-B14F-4D97-AF65-F5344CB8AC3E}">
        <p14:creationId xmlns:p14="http://schemas.microsoft.com/office/powerpoint/2010/main" val="15598931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p:spPr>
        <p:txBody>
          <a:bodyPr/>
          <a:lstStyle/>
          <a:p>
            <a:endParaRPr lang="en-US" altLang="en-US" smtClean="0"/>
          </a:p>
        </p:txBody>
      </p:sp>
      <p:sp>
        <p:nvSpPr>
          <p:cNvPr id="24580"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54243" indent="-290093">
              <a:defRPr>
                <a:solidFill>
                  <a:schemeClr val="tx1"/>
                </a:solidFill>
                <a:latin typeface="Arial" panose="020B0604020202020204" pitchFamily="34" charset="0"/>
              </a:defRPr>
            </a:lvl2pPr>
            <a:lvl3pPr marL="1160374" indent="-232075">
              <a:defRPr>
                <a:solidFill>
                  <a:schemeClr val="tx1"/>
                </a:solidFill>
                <a:latin typeface="Arial" panose="020B0604020202020204" pitchFamily="34" charset="0"/>
              </a:defRPr>
            </a:lvl3pPr>
            <a:lvl4pPr marL="1624523" indent="-232075">
              <a:defRPr>
                <a:solidFill>
                  <a:schemeClr val="tx1"/>
                </a:solidFill>
                <a:latin typeface="Arial" panose="020B0604020202020204" pitchFamily="34" charset="0"/>
              </a:defRPr>
            </a:lvl4pPr>
            <a:lvl5pPr marL="2088672" indent="-232075">
              <a:defRPr>
                <a:solidFill>
                  <a:schemeClr val="tx1"/>
                </a:solidFill>
                <a:latin typeface="Arial" panose="020B0604020202020204" pitchFamily="34" charset="0"/>
              </a:defRPr>
            </a:lvl5pPr>
            <a:lvl6pPr marL="2552822" indent="-232075" eaLnBrk="0" fontAlgn="base" hangingPunct="0">
              <a:spcBef>
                <a:spcPct val="0"/>
              </a:spcBef>
              <a:spcAft>
                <a:spcPct val="0"/>
              </a:spcAft>
              <a:defRPr>
                <a:solidFill>
                  <a:schemeClr val="tx1"/>
                </a:solidFill>
                <a:latin typeface="Arial" panose="020B0604020202020204" pitchFamily="34" charset="0"/>
              </a:defRPr>
            </a:lvl6pPr>
            <a:lvl7pPr marL="3016971" indent="-232075" eaLnBrk="0" fontAlgn="base" hangingPunct="0">
              <a:spcBef>
                <a:spcPct val="0"/>
              </a:spcBef>
              <a:spcAft>
                <a:spcPct val="0"/>
              </a:spcAft>
              <a:defRPr>
                <a:solidFill>
                  <a:schemeClr val="tx1"/>
                </a:solidFill>
                <a:latin typeface="Arial" panose="020B0604020202020204" pitchFamily="34" charset="0"/>
              </a:defRPr>
            </a:lvl7pPr>
            <a:lvl8pPr marL="3481121" indent="-232075" eaLnBrk="0" fontAlgn="base" hangingPunct="0">
              <a:spcBef>
                <a:spcPct val="0"/>
              </a:spcBef>
              <a:spcAft>
                <a:spcPct val="0"/>
              </a:spcAft>
              <a:defRPr>
                <a:solidFill>
                  <a:schemeClr val="tx1"/>
                </a:solidFill>
                <a:latin typeface="Arial" panose="020B0604020202020204" pitchFamily="34" charset="0"/>
              </a:defRPr>
            </a:lvl8pPr>
            <a:lvl9pPr marL="3945270" indent="-232075" eaLnBrk="0" fontAlgn="base" hangingPunct="0">
              <a:spcBef>
                <a:spcPct val="0"/>
              </a:spcBef>
              <a:spcAft>
                <a:spcPct val="0"/>
              </a:spcAft>
              <a:defRPr>
                <a:solidFill>
                  <a:schemeClr val="tx1"/>
                </a:solidFill>
                <a:latin typeface="Arial" panose="020B0604020202020204" pitchFamily="34" charset="0"/>
              </a:defRPr>
            </a:lvl9pPr>
          </a:lstStyle>
          <a:p>
            <a:fld id="{5A83BCC0-211B-485B-BD79-CB59A71007A3}" type="slidenum">
              <a:rPr lang="en-US" altLang="en-US" smtClean="0">
                <a:solidFill>
                  <a:srgbClr val="000000"/>
                </a:solidFill>
                <a:latin typeface="Calibri" panose="020F0502020204030204" pitchFamily="34" charset="0"/>
              </a:rPr>
              <a:pPr/>
              <a:t>13</a:t>
            </a:fld>
            <a:endParaRPr lang="en-US" altLang="en-US" smtClean="0">
              <a:solidFill>
                <a:srgbClr val="000000"/>
              </a:solidFill>
              <a:latin typeface="Calibri" panose="020F0502020204030204" pitchFamily="34" charset="0"/>
            </a:endParaRPr>
          </a:p>
        </p:txBody>
      </p:sp>
    </p:spTree>
    <p:extLst>
      <p:ext uri="{BB962C8B-B14F-4D97-AF65-F5344CB8AC3E}">
        <p14:creationId xmlns:p14="http://schemas.microsoft.com/office/powerpoint/2010/main" val="27317250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p:spPr>
        <p:txBody>
          <a:bodyPr/>
          <a:lstStyle/>
          <a:p>
            <a:endParaRPr lang="en-US" altLang="en-US" smtClean="0"/>
          </a:p>
        </p:txBody>
      </p:sp>
      <p:sp>
        <p:nvSpPr>
          <p:cNvPr id="24580"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54243" indent="-290093">
              <a:defRPr>
                <a:solidFill>
                  <a:schemeClr val="tx1"/>
                </a:solidFill>
                <a:latin typeface="Arial" panose="020B0604020202020204" pitchFamily="34" charset="0"/>
              </a:defRPr>
            </a:lvl2pPr>
            <a:lvl3pPr marL="1160374" indent="-232075">
              <a:defRPr>
                <a:solidFill>
                  <a:schemeClr val="tx1"/>
                </a:solidFill>
                <a:latin typeface="Arial" panose="020B0604020202020204" pitchFamily="34" charset="0"/>
              </a:defRPr>
            </a:lvl3pPr>
            <a:lvl4pPr marL="1624523" indent="-232075">
              <a:defRPr>
                <a:solidFill>
                  <a:schemeClr val="tx1"/>
                </a:solidFill>
                <a:latin typeface="Arial" panose="020B0604020202020204" pitchFamily="34" charset="0"/>
              </a:defRPr>
            </a:lvl4pPr>
            <a:lvl5pPr marL="2088672" indent="-232075">
              <a:defRPr>
                <a:solidFill>
                  <a:schemeClr val="tx1"/>
                </a:solidFill>
                <a:latin typeface="Arial" panose="020B0604020202020204" pitchFamily="34" charset="0"/>
              </a:defRPr>
            </a:lvl5pPr>
            <a:lvl6pPr marL="2552822" indent="-232075" eaLnBrk="0" fontAlgn="base" hangingPunct="0">
              <a:spcBef>
                <a:spcPct val="0"/>
              </a:spcBef>
              <a:spcAft>
                <a:spcPct val="0"/>
              </a:spcAft>
              <a:defRPr>
                <a:solidFill>
                  <a:schemeClr val="tx1"/>
                </a:solidFill>
                <a:latin typeface="Arial" panose="020B0604020202020204" pitchFamily="34" charset="0"/>
              </a:defRPr>
            </a:lvl6pPr>
            <a:lvl7pPr marL="3016971" indent="-232075" eaLnBrk="0" fontAlgn="base" hangingPunct="0">
              <a:spcBef>
                <a:spcPct val="0"/>
              </a:spcBef>
              <a:spcAft>
                <a:spcPct val="0"/>
              </a:spcAft>
              <a:defRPr>
                <a:solidFill>
                  <a:schemeClr val="tx1"/>
                </a:solidFill>
                <a:latin typeface="Arial" panose="020B0604020202020204" pitchFamily="34" charset="0"/>
              </a:defRPr>
            </a:lvl7pPr>
            <a:lvl8pPr marL="3481121" indent="-232075" eaLnBrk="0" fontAlgn="base" hangingPunct="0">
              <a:spcBef>
                <a:spcPct val="0"/>
              </a:spcBef>
              <a:spcAft>
                <a:spcPct val="0"/>
              </a:spcAft>
              <a:defRPr>
                <a:solidFill>
                  <a:schemeClr val="tx1"/>
                </a:solidFill>
                <a:latin typeface="Arial" panose="020B0604020202020204" pitchFamily="34" charset="0"/>
              </a:defRPr>
            </a:lvl8pPr>
            <a:lvl9pPr marL="3945270" indent="-232075" eaLnBrk="0" fontAlgn="base" hangingPunct="0">
              <a:spcBef>
                <a:spcPct val="0"/>
              </a:spcBef>
              <a:spcAft>
                <a:spcPct val="0"/>
              </a:spcAft>
              <a:defRPr>
                <a:solidFill>
                  <a:schemeClr val="tx1"/>
                </a:solidFill>
                <a:latin typeface="Arial" panose="020B0604020202020204" pitchFamily="34" charset="0"/>
              </a:defRPr>
            </a:lvl9pPr>
          </a:lstStyle>
          <a:p>
            <a:fld id="{5A83BCC0-211B-485B-BD79-CB59A71007A3}" type="slidenum">
              <a:rPr lang="en-US" altLang="en-US" smtClean="0">
                <a:solidFill>
                  <a:srgbClr val="000000"/>
                </a:solidFill>
                <a:latin typeface="Calibri" panose="020F0502020204030204" pitchFamily="34" charset="0"/>
              </a:rPr>
              <a:pPr/>
              <a:t>14</a:t>
            </a:fld>
            <a:endParaRPr lang="en-US" altLang="en-US" smtClean="0">
              <a:solidFill>
                <a:srgbClr val="000000"/>
              </a:solidFill>
              <a:latin typeface="Calibri" panose="020F0502020204030204" pitchFamily="34" charset="0"/>
            </a:endParaRPr>
          </a:p>
        </p:txBody>
      </p:sp>
    </p:spTree>
    <p:extLst>
      <p:ext uri="{BB962C8B-B14F-4D97-AF65-F5344CB8AC3E}">
        <p14:creationId xmlns:p14="http://schemas.microsoft.com/office/powerpoint/2010/main" val="33210505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p:spPr>
        <p:txBody>
          <a:bodyPr/>
          <a:lstStyle/>
          <a:p>
            <a:endParaRPr lang="en-US" altLang="en-US" smtClean="0"/>
          </a:p>
        </p:txBody>
      </p:sp>
      <p:sp>
        <p:nvSpPr>
          <p:cNvPr id="24580"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54243" indent="-290093">
              <a:defRPr>
                <a:solidFill>
                  <a:schemeClr val="tx1"/>
                </a:solidFill>
                <a:latin typeface="Arial" panose="020B0604020202020204" pitchFamily="34" charset="0"/>
              </a:defRPr>
            </a:lvl2pPr>
            <a:lvl3pPr marL="1160374" indent="-232075">
              <a:defRPr>
                <a:solidFill>
                  <a:schemeClr val="tx1"/>
                </a:solidFill>
                <a:latin typeface="Arial" panose="020B0604020202020204" pitchFamily="34" charset="0"/>
              </a:defRPr>
            </a:lvl3pPr>
            <a:lvl4pPr marL="1624523" indent="-232075">
              <a:defRPr>
                <a:solidFill>
                  <a:schemeClr val="tx1"/>
                </a:solidFill>
                <a:latin typeface="Arial" panose="020B0604020202020204" pitchFamily="34" charset="0"/>
              </a:defRPr>
            </a:lvl4pPr>
            <a:lvl5pPr marL="2088672" indent="-232075">
              <a:defRPr>
                <a:solidFill>
                  <a:schemeClr val="tx1"/>
                </a:solidFill>
                <a:latin typeface="Arial" panose="020B0604020202020204" pitchFamily="34" charset="0"/>
              </a:defRPr>
            </a:lvl5pPr>
            <a:lvl6pPr marL="2552822" indent="-232075" eaLnBrk="0" fontAlgn="base" hangingPunct="0">
              <a:spcBef>
                <a:spcPct val="0"/>
              </a:spcBef>
              <a:spcAft>
                <a:spcPct val="0"/>
              </a:spcAft>
              <a:defRPr>
                <a:solidFill>
                  <a:schemeClr val="tx1"/>
                </a:solidFill>
                <a:latin typeface="Arial" panose="020B0604020202020204" pitchFamily="34" charset="0"/>
              </a:defRPr>
            </a:lvl6pPr>
            <a:lvl7pPr marL="3016971" indent="-232075" eaLnBrk="0" fontAlgn="base" hangingPunct="0">
              <a:spcBef>
                <a:spcPct val="0"/>
              </a:spcBef>
              <a:spcAft>
                <a:spcPct val="0"/>
              </a:spcAft>
              <a:defRPr>
                <a:solidFill>
                  <a:schemeClr val="tx1"/>
                </a:solidFill>
                <a:latin typeface="Arial" panose="020B0604020202020204" pitchFamily="34" charset="0"/>
              </a:defRPr>
            </a:lvl7pPr>
            <a:lvl8pPr marL="3481121" indent="-232075" eaLnBrk="0" fontAlgn="base" hangingPunct="0">
              <a:spcBef>
                <a:spcPct val="0"/>
              </a:spcBef>
              <a:spcAft>
                <a:spcPct val="0"/>
              </a:spcAft>
              <a:defRPr>
                <a:solidFill>
                  <a:schemeClr val="tx1"/>
                </a:solidFill>
                <a:latin typeface="Arial" panose="020B0604020202020204" pitchFamily="34" charset="0"/>
              </a:defRPr>
            </a:lvl8pPr>
            <a:lvl9pPr marL="3945270" indent="-232075" eaLnBrk="0" fontAlgn="base" hangingPunct="0">
              <a:spcBef>
                <a:spcPct val="0"/>
              </a:spcBef>
              <a:spcAft>
                <a:spcPct val="0"/>
              </a:spcAft>
              <a:defRPr>
                <a:solidFill>
                  <a:schemeClr val="tx1"/>
                </a:solidFill>
                <a:latin typeface="Arial" panose="020B0604020202020204" pitchFamily="34" charset="0"/>
              </a:defRPr>
            </a:lvl9pPr>
          </a:lstStyle>
          <a:p>
            <a:fld id="{5A83BCC0-211B-485B-BD79-CB59A71007A3}" type="slidenum">
              <a:rPr lang="en-US" altLang="en-US" smtClean="0">
                <a:solidFill>
                  <a:srgbClr val="000000"/>
                </a:solidFill>
                <a:latin typeface="Calibri" panose="020F0502020204030204" pitchFamily="34" charset="0"/>
              </a:rPr>
              <a:pPr/>
              <a:t>15</a:t>
            </a:fld>
            <a:endParaRPr lang="en-US" altLang="en-US" smtClean="0">
              <a:solidFill>
                <a:srgbClr val="000000"/>
              </a:solidFill>
              <a:latin typeface="Calibri" panose="020F0502020204030204" pitchFamily="34" charset="0"/>
            </a:endParaRPr>
          </a:p>
        </p:txBody>
      </p:sp>
    </p:spTree>
    <p:extLst>
      <p:ext uri="{BB962C8B-B14F-4D97-AF65-F5344CB8AC3E}">
        <p14:creationId xmlns:p14="http://schemas.microsoft.com/office/powerpoint/2010/main" val="21557167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p:spPr>
        <p:txBody>
          <a:bodyPr/>
          <a:lstStyle/>
          <a:p>
            <a:endParaRPr lang="en-US" altLang="en-US" smtClean="0"/>
          </a:p>
        </p:txBody>
      </p:sp>
      <p:sp>
        <p:nvSpPr>
          <p:cNvPr id="24580"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54243" indent="-290093">
              <a:defRPr>
                <a:solidFill>
                  <a:schemeClr val="tx1"/>
                </a:solidFill>
                <a:latin typeface="Arial" panose="020B0604020202020204" pitchFamily="34" charset="0"/>
              </a:defRPr>
            </a:lvl2pPr>
            <a:lvl3pPr marL="1160374" indent="-232075">
              <a:defRPr>
                <a:solidFill>
                  <a:schemeClr val="tx1"/>
                </a:solidFill>
                <a:latin typeface="Arial" panose="020B0604020202020204" pitchFamily="34" charset="0"/>
              </a:defRPr>
            </a:lvl3pPr>
            <a:lvl4pPr marL="1624523" indent="-232075">
              <a:defRPr>
                <a:solidFill>
                  <a:schemeClr val="tx1"/>
                </a:solidFill>
                <a:latin typeface="Arial" panose="020B0604020202020204" pitchFamily="34" charset="0"/>
              </a:defRPr>
            </a:lvl4pPr>
            <a:lvl5pPr marL="2088672" indent="-232075">
              <a:defRPr>
                <a:solidFill>
                  <a:schemeClr val="tx1"/>
                </a:solidFill>
                <a:latin typeface="Arial" panose="020B0604020202020204" pitchFamily="34" charset="0"/>
              </a:defRPr>
            </a:lvl5pPr>
            <a:lvl6pPr marL="2552822" indent="-232075" eaLnBrk="0" fontAlgn="base" hangingPunct="0">
              <a:spcBef>
                <a:spcPct val="0"/>
              </a:spcBef>
              <a:spcAft>
                <a:spcPct val="0"/>
              </a:spcAft>
              <a:defRPr>
                <a:solidFill>
                  <a:schemeClr val="tx1"/>
                </a:solidFill>
                <a:latin typeface="Arial" panose="020B0604020202020204" pitchFamily="34" charset="0"/>
              </a:defRPr>
            </a:lvl6pPr>
            <a:lvl7pPr marL="3016971" indent="-232075" eaLnBrk="0" fontAlgn="base" hangingPunct="0">
              <a:spcBef>
                <a:spcPct val="0"/>
              </a:spcBef>
              <a:spcAft>
                <a:spcPct val="0"/>
              </a:spcAft>
              <a:defRPr>
                <a:solidFill>
                  <a:schemeClr val="tx1"/>
                </a:solidFill>
                <a:latin typeface="Arial" panose="020B0604020202020204" pitchFamily="34" charset="0"/>
              </a:defRPr>
            </a:lvl7pPr>
            <a:lvl8pPr marL="3481121" indent="-232075" eaLnBrk="0" fontAlgn="base" hangingPunct="0">
              <a:spcBef>
                <a:spcPct val="0"/>
              </a:spcBef>
              <a:spcAft>
                <a:spcPct val="0"/>
              </a:spcAft>
              <a:defRPr>
                <a:solidFill>
                  <a:schemeClr val="tx1"/>
                </a:solidFill>
                <a:latin typeface="Arial" panose="020B0604020202020204" pitchFamily="34" charset="0"/>
              </a:defRPr>
            </a:lvl8pPr>
            <a:lvl9pPr marL="3945270" indent="-232075" eaLnBrk="0" fontAlgn="base" hangingPunct="0">
              <a:spcBef>
                <a:spcPct val="0"/>
              </a:spcBef>
              <a:spcAft>
                <a:spcPct val="0"/>
              </a:spcAft>
              <a:defRPr>
                <a:solidFill>
                  <a:schemeClr val="tx1"/>
                </a:solidFill>
                <a:latin typeface="Arial" panose="020B0604020202020204" pitchFamily="34" charset="0"/>
              </a:defRPr>
            </a:lvl9pPr>
          </a:lstStyle>
          <a:p>
            <a:fld id="{5A83BCC0-211B-485B-BD79-CB59A71007A3}" type="slidenum">
              <a:rPr lang="en-US" altLang="en-US" smtClean="0">
                <a:solidFill>
                  <a:srgbClr val="000000"/>
                </a:solidFill>
                <a:latin typeface="Calibri" panose="020F0502020204030204" pitchFamily="34" charset="0"/>
              </a:rPr>
              <a:pPr/>
              <a:t>16</a:t>
            </a:fld>
            <a:endParaRPr lang="en-US" altLang="en-US" smtClean="0">
              <a:solidFill>
                <a:srgbClr val="000000"/>
              </a:solidFill>
              <a:latin typeface="Calibri" panose="020F0502020204030204" pitchFamily="34" charset="0"/>
            </a:endParaRPr>
          </a:p>
        </p:txBody>
      </p:sp>
    </p:spTree>
    <p:extLst>
      <p:ext uri="{BB962C8B-B14F-4D97-AF65-F5344CB8AC3E}">
        <p14:creationId xmlns:p14="http://schemas.microsoft.com/office/powerpoint/2010/main" val="10937944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p:spPr>
        <p:txBody>
          <a:bodyPr/>
          <a:lstStyle/>
          <a:p>
            <a:endParaRPr lang="en-US" altLang="en-US" smtClean="0"/>
          </a:p>
        </p:txBody>
      </p:sp>
      <p:sp>
        <p:nvSpPr>
          <p:cNvPr id="24580"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54243" indent="-290093">
              <a:defRPr>
                <a:solidFill>
                  <a:schemeClr val="tx1"/>
                </a:solidFill>
                <a:latin typeface="Arial" panose="020B0604020202020204" pitchFamily="34" charset="0"/>
              </a:defRPr>
            </a:lvl2pPr>
            <a:lvl3pPr marL="1160374" indent="-232075">
              <a:defRPr>
                <a:solidFill>
                  <a:schemeClr val="tx1"/>
                </a:solidFill>
                <a:latin typeface="Arial" panose="020B0604020202020204" pitchFamily="34" charset="0"/>
              </a:defRPr>
            </a:lvl3pPr>
            <a:lvl4pPr marL="1624523" indent="-232075">
              <a:defRPr>
                <a:solidFill>
                  <a:schemeClr val="tx1"/>
                </a:solidFill>
                <a:latin typeface="Arial" panose="020B0604020202020204" pitchFamily="34" charset="0"/>
              </a:defRPr>
            </a:lvl4pPr>
            <a:lvl5pPr marL="2088672" indent="-232075">
              <a:defRPr>
                <a:solidFill>
                  <a:schemeClr val="tx1"/>
                </a:solidFill>
                <a:latin typeface="Arial" panose="020B0604020202020204" pitchFamily="34" charset="0"/>
              </a:defRPr>
            </a:lvl5pPr>
            <a:lvl6pPr marL="2552822" indent="-232075" eaLnBrk="0" fontAlgn="base" hangingPunct="0">
              <a:spcBef>
                <a:spcPct val="0"/>
              </a:spcBef>
              <a:spcAft>
                <a:spcPct val="0"/>
              </a:spcAft>
              <a:defRPr>
                <a:solidFill>
                  <a:schemeClr val="tx1"/>
                </a:solidFill>
                <a:latin typeface="Arial" panose="020B0604020202020204" pitchFamily="34" charset="0"/>
              </a:defRPr>
            </a:lvl6pPr>
            <a:lvl7pPr marL="3016971" indent="-232075" eaLnBrk="0" fontAlgn="base" hangingPunct="0">
              <a:spcBef>
                <a:spcPct val="0"/>
              </a:spcBef>
              <a:spcAft>
                <a:spcPct val="0"/>
              </a:spcAft>
              <a:defRPr>
                <a:solidFill>
                  <a:schemeClr val="tx1"/>
                </a:solidFill>
                <a:latin typeface="Arial" panose="020B0604020202020204" pitchFamily="34" charset="0"/>
              </a:defRPr>
            </a:lvl7pPr>
            <a:lvl8pPr marL="3481121" indent="-232075" eaLnBrk="0" fontAlgn="base" hangingPunct="0">
              <a:spcBef>
                <a:spcPct val="0"/>
              </a:spcBef>
              <a:spcAft>
                <a:spcPct val="0"/>
              </a:spcAft>
              <a:defRPr>
                <a:solidFill>
                  <a:schemeClr val="tx1"/>
                </a:solidFill>
                <a:latin typeface="Arial" panose="020B0604020202020204" pitchFamily="34" charset="0"/>
              </a:defRPr>
            </a:lvl8pPr>
            <a:lvl9pPr marL="3945270" indent="-232075" eaLnBrk="0" fontAlgn="base" hangingPunct="0">
              <a:spcBef>
                <a:spcPct val="0"/>
              </a:spcBef>
              <a:spcAft>
                <a:spcPct val="0"/>
              </a:spcAft>
              <a:defRPr>
                <a:solidFill>
                  <a:schemeClr val="tx1"/>
                </a:solidFill>
                <a:latin typeface="Arial" panose="020B0604020202020204" pitchFamily="34" charset="0"/>
              </a:defRPr>
            </a:lvl9pPr>
          </a:lstStyle>
          <a:p>
            <a:fld id="{5A83BCC0-211B-485B-BD79-CB59A71007A3}" type="slidenum">
              <a:rPr lang="en-US" altLang="en-US" smtClean="0">
                <a:solidFill>
                  <a:srgbClr val="000000"/>
                </a:solidFill>
                <a:latin typeface="Calibri" panose="020F0502020204030204" pitchFamily="34" charset="0"/>
              </a:rPr>
              <a:pPr/>
              <a:t>17</a:t>
            </a:fld>
            <a:endParaRPr lang="en-US" altLang="en-US" smtClean="0">
              <a:solidFill>
                <a:srgbClr val="000000"/>
              </a:solidFill>
              <a:latin typeface="Calibri" panose="020F0502020204030204" pitchFamily="34" charset="0"/>
            </a:endParaRPr>
          </a:p>
        </p:txBody>
      </p:sp>
    </p:spTree>
    <p:extLst>
      <p:ext uri="{BB962C8B-B14F-4D97-AF65-F5344CB8AC3E}">
        <p14:creationId xmlns:p14="http://schemas.microsoft.com/office/powerpoint/2010/main" val="27298502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p:spPr>
        <p:txBody>
          <a:bodyPr/>
          <a:lstStyle/>
          <a:p>
            <a:endParaRPr lang="en-US" altLang="en-US" smtClean="0"/>
          </a:p>
        </p:txBody>
      </p:sp>
      <p:sp>
        <p:nvSpPr>
          <p:cNvPr id="24580"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54243" indent="-290093">
              <a:defRPr>
                <a:solidFill>
                  <a:schemeClr val="tx1"/>
                </a:solidFill>
                <a:latin typeface="Arial" panose="020B0604020202020204" pitchFamily="34" charset="0"/>
              </a:defRPr>
            </a:lvl2pPr>
            <a:lvl3pPr marL="1160374" indent="-232075">
              <a:defRPr>
                <a:solidFill>
                  <a:schemeClr val="tx1"/>
                </a:solidFill>
                <a:latin typeface="Arial" panose="020B0604020202020204" pitchFamily="34" charset="0"/>
              </a:defRPr>
            </a:lvl3pPr>
            <a:lvl4pPr marL="1624523" indent="-232075">
              <a:defRPr>
                <a:solidFill>
                  <a:schemeClr val="tx1"/>
                </a:solidFill>
                <a:latin typeface="Arial" panose="020B0604020202020204" pitchFamily="34" charset="0"/>
              </a:defRPr>
            </a:lvl4pPr>
            <a:lvl5pPr marL="2088672" indent="-232075">
              <a:defRPr>
                <a:solidFill>
                  <a:schemeClr val="tx1"/>
                </a:solidFill>
                <a:latin typeface="Arial" panose="020B0604020202020204" pitchFamily="34" charset="0"/>
              </a:defRPr>
            </a:lvl5pPr>
            <a:lvl6pPr marL="2552822" indent="-232075" eaLnBrk="0" fontAlgn="base" hangingPunct="0">
              <a:spcBef>
                <a:spcPct val="0"/>
              </a:spcBef>
              <a:spcAft>
                <a:spcPct val="0"/>
              </a:spcAft>
              <a:defRPr>
                <a:solidFill>
                  <a:schemeClr val="tx1"/>
                </a:solidFill>
                <a:latin typeface="Arial" panose="020B0604020202020204" pitchFamily="34" charset="0"/>
              </a:defRPr>
            </a:lvl6pPr>
            <a:lvl7pPr marL="3016971" indent="-232075" eaLnBrk="0" fontAlgn="base" hangingPunct="0">
              <a:spcBef>
                <a:spcPct val="0"/>
              </a:spcBef>
              <a:spcAft>
                <a:spcPct val="0"/>
              </a:spcAft>
              <a:defRPr>
                <a:solidFill>
                  <a:schemeClr val="tx1"/>
                </a:solidFill>
                <a:latin typeface="Arial" panose="020B0604020202020204" pitchFamily="34" charset="0"/>
              </a:defRPr>
            </a:lvl7pPr>
            <a:lvl8pPr marL="3481121" indent="-232075" eaLnBrk="0" fontAlgn="base" hangingPunct="0">
              <a:spcBef>
                <a:spcPct val="0"/>
              </a:spcBef>
              <a:spcAft>
                <a:spcPct val="0"/>
              </a:spcAft>
              <a:defRPr>
                <a:solidFill>
                  <a:schemeClr val="tx1"/>
                </a:solidFill>
                <a:latin typeface="Arial" panose="020B0604020202020204" pitchFamily="34" charset="0"/>
              </a:defRPr>
            </a:lvl8pPr>
            <a:lvl9pPr marL="3945270" indent="-232075" eaLnBrk="0" fontAlgn="base" hangingPunct="0">
              <a:spcBef>
                <a:spcPct val="0"/>
              </a:spcBef>
              <a:spcAft>
                <a:spcPct val="0"/>
              </a:spcAft>
              <a:defRPr>
                <a:solidFill>
                  <a:schemeClr val="tx1"/>
                </a:solidFill>
                <a:latin typeface="Arial" panose="020B0604020202020204" pitchFamily="34" charset="0"/>
              </a:defRPr>
            </a:lvl9pPr>
          </a:lstStyle>
          <a:p>
            <a:fld id="{5A83BCC0-211B-485B-BD79-CB59A71007A3}" type="slidenum">
              <a:rPr lang="en-US" altLang="en-US" smtClean="0">
                <a:solidFill>
                  <a:srgbClr val="000000"/>
                </a:solidFill>
                <a:latin typeface="Calibri" panose="020F0502020204030204" pitchFamily="34" charset="0"/>
              </a:rPr>
              <a:pPr/>
              <a:t>18</a:t>
            </a:fld>
            <a:endParaRPr lang="en-US" altLang="en-US" smtClean="0">
              <a:solidFill>
                <a:srgbClr val="000000"/>
              </a:solidFill>
              <a:latin typeface="Calibri" panose="020F0502020204030204" pitchFamily="34" charset="0"/>
            </a:endParaRPr>
          </a:p>
        </p:txBody>
      </p:sp>
    </p:spTree>
    <p:extLst>
      <p:ext uri="{BB962C8B-B14F-4D97-AF65-F5344CB8AC3E}">
        <p14:creationId xmlns:p14="http://schemas.microsoft.com/office/powerpoint/2010/main" val="5263792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p:spPr>
        <p:txBody>
          <a:bodyPr/>
          <a:lstStyle/>
          <a:p>
            <a:endParaRPr lang="en-US" altLang="en-US" smtClean="0"/>
          </a:p>
        </p:txBody>
      </p:sp>
      <p:sp>
        <p:nvSpPr>
          <p:cNvPr id="24580"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54243" indent="-290093">
              <a:defRPr>
                <a:solidFill>
                  <a:schemeClr val="tx1"/>
                </a:solidFill>
                <a:latin typeface="Arial" panose="020B0604020202020204" pitchFamily="34" charset="0"/>
              </a:defRPr>
            </a:lvl2pPr>
            <a:lvl3pPr marL="1160374" indent="-232075">
              <a:defRPr>
                <a:solidFill>
                  <a:schemeClr val="tx1"/>
                </a:solidFill>
                <a:latin typeface="Arial" panose="020B0604020202020204" pitchFamily="34" charset="0"/>
              </a:defRPr>
            </a:lvl3pPr>
            <a:lvl4pPr marL="1624523" indent="-232075">
              <a:defRPr>
                <a:solidFill>
                  <a:schemeClr val="tx1"/>
                </a:solidFill>
                <a:latin typeface="Arial" panose="020B0604020202020204" pitchFamily="34" charset="0"/>
              </a:defRPr>
            </a:lvl4pPr>
            <a:lvl5pPr marL="2088672" indent="-232075">
              <a:defRPr>
                <a:solidFill>
                  <a:schemeClr val="tx1"/>
                </a:solidFill>
                <a:latin typeface="Arial" panose="020B0604020202020204" pitchFamily="34" charset="0"/>
              </a:defRPr>
            </a:lvl5pPr>
            <a:lvl6pPr marL="2552822" indent="-232075" eaLnBrk="0" fontAlgn="base" hangingPunct="0">
              <a:spcBef>
                <a:spcPct val="0"/>
              </a:spcBef>
              <a:spcAft>
                <a:spcPct val="0"/>
              </a:spcAft>
              <a:defRPr>
                <a:solidFill>
                  <a:schemeClr val="tx1"/>
                </a:solidFill>
                <a:latin typeface="Arial" panose="020B0604020202020204" pitchFamily="34" charset="0"/>
              </a:defRPr>
            </a:lvl6pPr>
            <a:lvl7pPr marL="3016971" indent="-232075" eaLnBrk="0" fontAlgn="base" hangingPunct="0">
              <a:spcBef>
                <a:spcPct val="0"/>
              </a:spcBef>
              <a:spcAft>
                <a:spcPct val="0"/>
              </a:spcAft>
              <a:defRPr>
                <a:solidFill>
                  <a:schemeClr val="tx1"/>
                </a:solidFill>
                <a:latin typeface="Arial" panose="020B0604020202020204" pitchFamily="34" charset="0"/>
              </a:defRPr>
            </a:lvl7pPr>
            <a:lvl8pPr marL="3481121" indent="-232075" eaLnBrk="0" fontAlgn="base" hangingPunct="0">
              <a:spcBef>
                <a:spcPct val="0"/>
              </a:spcBef>
              <a:spcAft>
                <a:spcPct val="0"/>
              </a:spcAft>
              <a:defRPr>
                <a:solidFill>
                  <a:schemeClr val="tx1"/>
                </a:solidFill>
                <a:latin typeface="Arial" panose="020B0604020202020204" pitchFamily="34" charset="0"/>
              </a:defRPr>
            </a:lvl8pPr>
            <a:lvl9pPr marL="3945270" indent="-232075" eaLnBrk="0" fontAlgn="base" hangingPunct="0">
              <a:spcBef>
                <a:spcPct val="0"/>
              </a:spcBef>
              <a:spcAft>
                <a:spcPct val="0"/>
              </a:spcAft>
              <a:defRPr>
                <a:solidFill>
                  <a:schemeClr val="tx1"/>
                </a:solidFill>
                <a:latin typeface="Arial" panose="020B0604020202020204" pitchFamily="34" charset="0"/>
              </a:defRPr>
            </a:lvl9pPr>
          </a:lstStyle>
          <a:p>
            <a:fld id="{5A83BCC0-211B-485B-BD79-CB59A71007A3}" type="slidenum">
              <a:rPr lang="en-US" altLang="en-US" smtClean="0">
                <a:solidFill>
                  <a:srgbClr val="000000"/>
                </a:solidFill>
                <a:latin typeface="Calibri" panose="020F0502020204030204" pitchFamily="34" charset="0"/>
              </a:rPr>
              <a:pPr/>
              <a:t>19</a:t>
            </a:fld>
            <a:endParaRPr lang="en-US" altLang="en-US" smtClean="0">
              <a:solidFill>
                <a:srgbClr val="000000"/>
              </a:solidFill>
              <a:latin typeface="Calibri" panose="020F0502020204030204" pitchFamily="34" charset="0"/>
            </a:endParaRPr>
          </a:p>
        </p:txBody>
      </p:sp>
    </p:spTree>
    <p:extLst>
      <p:ext uri="{BB962C8B-B14F-4D97-AF65-F5344CB8AC3E}">
        <p14:creationId xmlns:p14="http://schemas.microsoft.com/office/powerpoint/2010/main" val="16709189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p:spPr>
        <p:txBody>
          <a:bodyPr/>
          <a:lstStyle/>
          <a:p>
            <a:endParaRPr lang="en-US" altLang="en-US" dirty="0" smtClean="0"/>
          </a:p>
        </p:txBody>
      </p:sp>
      <p:sp>
        <p:nvSpPr>
          <p:cNvPr id="24580"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54243" indent="-290093">
              <a:defRPr>
                <a:solidFill>
                  <a:schemeClr val="tx1"/>
                </a:solidFill>
                <a:latin typeface="Arial" panose="020B0604020202020204" pitchFamily="34" charset="0"/>
              </a:defRPr>
            </a:lvl2pPr>
            <a:lvl3pPr marL="1160374" indent="-232075">
              <a:defRPr>
                <a:solidFill>
                  <a:schemeClr val="tx1"/>
                </a:solidFill>
                <a:latin typeface="Arial" panose="020B0604020202020204" pitchFamily="34" charset="0"/>
              </a:defRPr>
            </a:lvl3pPr>
            <a:lvl4pPr marL="1624523" indent="-232075">
              <a:defRPr>
                <a:solidFill>
                  <a:schemeClr val="tx1"/>
                </a:solidFill>
                <a:latin typeface="Arial" panose="020B0604020202020204" pitchFamily="34" charset="0"/>
              </a:defRPr>
            </a:lvl4pPr>
            <a:lvl5pPr marL="2088672" indent="-232075">
              <a:defRPr>
                <a:solidFill>
                  <a:schemeClr val="tx1"/>
                </a:solidFill>
                <a:latin typeface="Arial" panose="020B0604020202020204" pitchFamily="34" charset="0"/>
              </a:defRPr>
            </a:lvl5pPr>
            <a:lvl6pPr marL="2552822" indent="-232075" eaLnBrk="0" fontAlgn="base" hangingPunct="0">
              <a:spcBef>
                <a:spcPct val="0"/>
              </a:spcBef>
              <a:spcAft>
                <a:spcPct val="0"/>
              </a:spcAft>
              <a:defRPr>
                <a:solidFill>
                  <a:schemeClr val="tx1"/>
                </a:solidFill>
                <a:latin typeface="Arial" panose="020B0604020202020204" pitchFamily="34" charset="0"/>
              </a:defRPr>
            </a:lvl6pPr>
            <a:lvl7pPr marL="3016971" indent="-232075" eaLnBrk="0" fontAlgn="base" hangingPunct="0">
              <a:spcBef>
                <a:spcPct val="0"/>
              </a:spcBef>
              <a:spcAft>
                <a:spcPct val="0"/>
              </a:spcAft>
              <a:defRPr>
                <a:solidFill>
                  <a:schemeClr val="tx1"/>
                </a:solidFill>
                <a:latin typeface="Arial" panose="020B0604020202020204" pitchFamily="34" charset="0"/>
              </a:defRPr>
            </a:lvl7pPr>
            <a:lvl8pPr marL="3481121" indent="-232075" eaLnBrk="0" fontAlgn="base" hangingPunct="0">
              <a:spcBef>
                <a:spcPct val="0"/>
              </a:spcBef>
              <a:spcAft>
                <a:spcPct val="0"/>
              </a:spcAft>
              <a:defRPr>
                <a:solidFill>
                  <a:schemeClr val="tx1"/>
                </a:solidFill>
                <a:latin typeface="Arial" panose="020B0604020202020204" pitchFamily="34" charset="0"/>
              </a:defRPr>
            </a:lvl8pPr>
            <a:lvl9pPr marL="3945270" indent="-232075" eaLnBrk="0" fontAlgn="base" hangingPunct="0">
              <a:spcBef>
                <a:spcPct val="0"/>
              </a:spcBef>
              <a:spcAft>
                <a:spcPct val="0"/>
              </a:spcAft>
              <a:defRPr>
                <a:solidFill>
                  <a:schemeClr val="tx1"/>
                </a:solidFill>
                <a:latin typeface="Arial" panose="020B0604020202020204" pitchFamily="34" charset="0"/>
              </a:defRPr>
            </a:lvl9pPr>
          </a:lstStyle>
          <a:p>
            <a:fld id="{5A83BCC0-211B-485B-BD79-CB59A71007A3}" type="slidenum">
              <a:rPr lang="en-US" altLang="en-US" smtClean="0">
                <a:solidFill>
                  <a:srgbClr val="000000"/>
                </a:solidFill>
                <a:latin typeface="Calibri" panose="020F0502020204030204" pitchFamily="34" charset="0"/>
              </a:rPr>
              <a:pPr/>
              <a:t>3</a:t>
            </a:fld>
            <a:endParaRPr lang="en-US" altLang="en-US" dirty="0" smtClean="0">
              <a:solidFill>
                <a:srgbClr val="000000"/>
              </a:solidFill>
              <a:latin typeface="Calibri" panose="020F0502020204030204" pitchFamily="34" charset="0"/>
            </a:endParaRPr>
          </a:p>
        </p:txBody>
      </p:sp>
    </p:spTree>
    <p:extLst>
      <p:ext uri="{BB962C8B-B14F-4D97-AF65-F5344CB8AC3E}">
        <p14:creationId xmlns:p14="http://schemas.microsoft.com/office/powerpoint/2010/main" val="12626794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p:spPr>
        <p:txBody>
          <a:bodyPr/>
          <a:lstStyle/>
          <a:p>
            <a:endParaRPr lang="en-US" altLang="en-US" dirty="0" smtClean="0"/>
          </a:p>
        </p:txBody>
      </p:sp>
      <p:sp>
        <p:nvSpPr>
          <p:cNvPr id="24580"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54243" indent="-290093">
              <a:defRPr>
                <a:solidFill>
                  <a:schemeClr val="tx1"/>
                </a:solidFill>
                <a:latin typeface="Arial" panose="020B0604020202020204" pitchFamily="34" charset="0"/>
              </a:defRPr>
            </a:lvl2pPr>
            <a:lvl3pPr marL="1160374" indent="-232075">
              <a:defRPr>
                <a:solidFill>
                  <a:schemeClr val="tx1"/>
                </a:solidFill>
                <a:latin typeface="Arial" panose="020B0604020202020204" pitchFamily="34" charset="0"/>
              </a:defRPr>
            </a:lvl3pPr>
            <a:lvl4pPr marL="1624523" indent="-232075">
              <a:defRPr>
                <a:solidFill>
                  <a:schemeClr val="tx1"/>
                </a:solidFill>
                <a:latin typeface="Arial" panose="020B0604020202020204" pitchFamily="34" charset="0"/>
              </a:defRPr>
            </a:lvl4pPr>
            <a:lvl5pPr marL="2088672" indent="-232075">
              <a:defRPr>
                <a:solidFill>
                  <a:schemeClr val="tx1"/>
                </a:solidFill>
                <a:latin typeface="Arial" panose="020B0604020202020204" pitchFamily="34" charset="0"/>
              </a:defRPr>
            </a:lvl5pPr>
            <a:lvl6pPr marL="2552822" indent="-232075" eaLnBrk="0" fontAlgn="base" hangingPunct="0">
              <a:spcBef>
                <a:spcPct val="0"/>
              </a:spcBef>
              <a:spcAft>
                <a:spcPct val="0"/>
              </a:spcAft>
              <a:defRPr>
                <a:solidFill>
                  <a:schemeClr val="tx1"/>
                </a:solidFill>
                <a:latin typeface="Arial" panose="020B0604020202020204" pitchFamily="34" charset="0"/>
              </a:defRPr>
            </a:lvl6pPr>
            <a:lvl7pPr marL="3016971" indent="-232075" eaLnBrk="0" fontAlgn="base" hangingPunct="0">
              <a:spcBef>
                <a:spcPct val="0"/>
              </a:spcBef>
              <a:spcAft>
                <a:spcPct val="0"/>
              </a:spcAft>
              <a:defRPr>
                <a:solidFill>
                  <a:schemeClr val="tx1"/>
                </a:solidFill>
                <a:latin typeface="Arial" panose="020B0604020202020204" pitchFamily="34" charset="0"/>
              </a:defRPr>
            </a:lvl7pPr>
            <a:lvl8pPr marL="3481121" indent="-232075" eaLnBrk="0" fontAlgn="base" hangingPunct="0">
              <a:spcBef>
                <a:spcPct val="0"/>
              </a:spcBef>
              <a:spcAft>
                <a:spcPct val="0"/>
              </a:spcAft>
              <a:defRPr>
                <a:solidFill>
                  <a:schemeClr val="tx1"/>
                </a:solidFill>
                <a:latin typeface="Arial" panose="020B0604020202020204" pitchFamily="34" charset="0"/>
              </a:defRPr>
            </a:lvl8pPr>
            <a:lvl9pPr marL="3945270" indent="-232075" eaLnBrk="0" fontAlgn="base" hangingPunct="0">
              <a:spcBef>
                <a:spcPct val="0"/>
              </a:spcBef>
              <a:spcAft>
                <a:spcPct val="0"/>
              </a:spcAft>
              <a:defRPr>
                <a:solidFill>
                  <a:schemeClr val="tx1"/>
                </a:solidFill>
                <a:latin typeface="Arial" panose="020B0604020202020204" pitchFamily="34" charset="0"/>
              </a:defRPr>
            </a:lvl9pPr>
          </a:lstStyle>
          <a:p>
            <a:fld id="{5A83BCC0-211B-485B-BD79-CB59A71007A3}" type="slidenum">
              <a:rPr lang="en-US" altLang="en-US" smtClean="0">
                <a:solidFill>
                  <a:srgbClr val="000000"/>
                </a:solidFill>
                <a:latin typeface="Calibri" panose="020F0502020204030204" pitchFamily="34" charset="0"/>
              </a:rPr>
              <a:pPr/>
              <a:t>4</a:t>
            </a:fld>
            <a:endParaRPr lang="en-US" altLang="en-US" dirty="0" smtClean="0">
              <a:solidFill>
                <a:srgbClr val="000000"/>
              </a:solidFill>
              <a:latin typeface="Calibri" panose="020F0502020204030204" pitchFamily="34" charset="0"/>
            </a:endParaRPr>
          </a:p>
        </p:txBody>
      </p:sp>
    </p:spTree>
    <p:extLst>
      <p:ext uri="{BB962C8B-B14F-4D97-AF65-F5344CB8AC3E}">
        <p14:creationId xmlns:p14="http://schemas.microsoft.com/office/powerpoint/2010/main" val="20104937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p:spPr>
        <p:txBody>
          <a:bodyPr/>
          <a:lstStyle/>
          <a:p>
            <a:endParaRPr lang="en-US" altLang="en-US" dirty="0" smtClean="0"/>
          </a:p>
        </p:txBody>
      </p:sp>
      <p:sp>
        <p:nvSpPr>
          <p:cNvPr id="24580"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54243" indent="-290093">
              <a:defRPr>
                <a:solidFill>
                  <a:schemeClr val="tx1"/>
                </a:solidFill>
                <a:latin typeface="Arial" panose="020B0604020202020204" pitchFamily="34" charset="0"/>
              </a:defRPr>
            </a:lvl2pPr>
            <a:lvl3pPr marL="1160374" indent="-232075">
              <a:defRPr>
                <a:solidFill>
                  <a:schemeClr val="tx1"/>
                </a:solidFill>
                <a:latin typeface="Arial" panose="020B0604020202020204" pitchFamily="34" charset="0"/>
              </a:defRPr>
            </a:lvl3pPr>
            <a:lvl4pPr marL="1624523" indent="-232075">
              <a:defRPr>
                <a:solidFill>
                  <a:schemeClr val="tx1"/>
                </a:solidFill>
                <a:latin typeface="Arial" panose="020B0604020202020204" pitchFamily="34" charset="0"/>
              </a:defRPr>
            </a:lvl4pPr>
            <a:lvl5pPr marL="2088672" indent="-232075">
              <a:defRPr>
                <a:solidFill>
                  <a:schemeClr val="tx1"/>
                </a:solidFill>
                <a:latin typeface="Arial" panose="020B0604020202020204" pitchFamily="34" charset="0"/>
              </a:defRPr>
            </a:lvl5pPr>
            <a:lvl6pPr marL="2552822" indent="-232075" eaLnBrk="0" fontAlgn="base" hangingPunct="0">
              <a:spcBef>
                <a:spcPct val="0"/>
              </a:spcBef>
              <a:spcAft>
                <a:spcPct val="0"/>
              </a:spcAft>
              <a:defRPr>
                <a:solidFill>
                  <a:schemeClr val="tx1"/>
                </a:solidFill>
                <a:latin typeface="Arial" panose="020B0604020202020204" pitchFamily="34" charset="0"/>
              </a:defRPr>
            </a:lvl6pPr>
            <a:lvl7pPr marL="3016971" indent="-232075" eaLnBrk="0" fontAlgn="base" hangingPunct="0">
              <a:spcBef>
                <a:spcPct val="0"/>
              </a:spcBef>
              <a:spcAft>
                <a:spcPct val="0"/>
              </a:spcAft>
              <a:defRPr>
                <a:solidFill>
                  <a:schemeClr val="tx1"/>
                </a:solidFill>
                <a:latin typeface="Arial" panose="020B0604020202020204" pitchFamily="34" charset="0"/>
              </a:defRPr>
            </a:lvl7pPr>
            <a:lvl8pPr marL="3481121" indent="-232075" eaLnBrk="0" fontAlgn="base" hangingPunct="0">
              <a:spcBef>
                <a:spcPct val="0"/>
              </a:spcBef>
              <a:spcAft>
                <a:spcPct val="0"/>
              </a:spcAft>
              <a:defRPr>
                <a:solidFill>
                  <a:schemeClr val="tx1"/>
                </a:solidFill>
                <a:latin typeface="Arial" panose="020B0604020202020204" pitchFamily="34" charset="0"/>
              </a:defRPr>
            </a:lvl8pPr>
            <a:lvl9pPr marL="3945270" indent="-232075" eaLnBrk="0" fontAlgn="base" hangingPunct="0">
              <a:spcBef>
                <a:spcPct val="0"/>
              </a:spcBef>
              <a:spcAft>
                <a:spcPct val="0"/>
              </a:spcAft>
              <a:defRPr>
                <a:solidFill>
                  <a:schemeClr val="tx1"/>
                </a:solidFill>
                <a:latin typeface="Arial" panose="020B0604020202020204" pitchFamily="34" charset="0"/>
              </a:defRPr>
            </a:lvl9pPr>
          </a:lstStyle>
          <a:p>
            <a:fld id="{5A83BCC0-211B-485B-BD79-CB59A71007A3}" type="slidenum">
              <a:rPr lang="en-US" altLang="en-US" smtClean="0">
                <a:solidFill>
                  <a:srgbClr val="000000"/>
                </a:solidFill>
                <a:latin typeface="Calibri" panose="020F0502020204030204" pitchFamily="34" charset="0"/>
              </a:rPr>
              <a:pPr/>
              <a:t>5</a:t>
            </a:fld>
            <a:endParaRPr lang="en-US" altLang="en-US" dirty="0" smtClean="0">
              <a:solidFill>
                <a:srgbClr val="000000"/>
              </a:solidFill>
              <a:latin typeface="Calibri" panose="020F0502020204030204" pitchFamily="34" charset="0"/>
            </a:endParaRPr>
          </a:p>
        </p:txBody>
      </p:sp>
    </p:spTree>
    <p:extLst>
      <p:ext uri="{BB962C8B-B14F-4D97-AF65-F5344CB8AC3E}">
        <p14:creationId xmlns:p14="http://schemas.microsoft.com/office/powerpoint/2010/main" val="13915103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p:spPr>
        <p:txBody>
          <a:bodyPr/>
          <a:lstStyle/>
          <a:p>
            <a:endParaRPr lang="en-US" altLang="en-US" dirty="0" smtClean="0"/>
          </a:p>
        </p:txBody>
      </p:sp>
      <p:sp>
        <p:nvSpPr>
          <p:cNvPr id="24580"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54243" indent="-290093">
              <a:defRPr>
                <a:solidFill>
                  <a:schemeClr val="tx1"/>
                </a:solidFill>
                <a:latin typeface="Arial" panose="020B0604020202020204" pitchFamily="34" charset="0"/>
              </a:defRPr>
            </a:lvl2pPr>
            <a:lvl3pPr marL="1160374" indent="-232075">
              <a:defRPr>
                <a:solidFill>
                  <a:schemeClr val="tx1"/>
                </a:solidFill>
                <a:latin typeface="Arial" panose="020B0604020202020204" pitchFamily="34" charset="0"/>
              </a:defRPr>
            </a:lvl3pPr>
            <a:lvl4pPr marL="1624523" indent="-232075">
              <a:defRPr>
                <a:solidFill>
                  <a:schemeClr val="tx1"/>
                </a:solidFill>
                <a:latin typeface="Arial" panose="020B0604020202020204" pitchFamily="34" charset="0"/>
              </a:defRPr>
            </a:lvl4pPr>
            <a:lvl5pPr marL="2088672" indent="-232075">
              <a:defRPr>
                <a:solidFill>
                  <a:schemeClr val="tx1"/>
                </a:solidFill>
                <a:latin typeface="Arial" panose="020B0604020202020204" pitchFamily="34" charset="0"/>
              </a:defRPr>
            </a:lvl5pPr>
            <a:lvl6pPr marL="2552822" indent="-232075" eaLnBrk="0" fontAlgn="base" hangingPunct="0">
              <a:spcBef>
                <a:spcPct val="0"/>
              </a:spcBef>
              <a:spcAft>
                <a:spcPct val="0"/>
              </a:spcAft>
              <a:defRPr>
                <a:solidFill>
                  <a:schemeClr val="tx1"/>
                </a:solidFill>
                <a:latin typeface="Arial" panose="020B0604020202020204" pitchFamily="34" charset="0"/>
              </a:defRPr>
            </a:lvl6pPr>
            <a:lvl7pPr marL="3016971" indent="-232075" eaLnBrk="0" fontAlgn="base" hangingPunct="0">
              <a:spcBef>
                <a:spcPct val="0"/>
              </a:spcBef>
              <a:spcAft>
                <a:spcPct val="0"/>
              </a:spcAft>
              <a:defRPr>
                <a:solidFill>
                  <a:schemeClr val="tx1"/>
                </a:solidFill>
                <a:latin typeface="Arial" panose="020B0604020202020204" pitchFamily="34" charset="0"/>
              </a:defRPr>
            </a:lvl7pPr>
            <a:lvl8pPr marL="3481121" indent="-232075" eaLnBrk="0" fontAlgn="base" hangingPunct="0">
              <a:spcBef>
                <a:spcPct val="0"/>
              </a:spcBef>
              <a:spcAft>
                <a:spcPct val="0"/>
              </a:spcAft>
              <a:defRPr>
                <a:solidFill>
                  <a:schemeClr val="tx1"/>
                </a:solidFill>
                <a:latin typeface="Arial" panose="020B0604020202020204" pitchFamily="34" charset="0"/>
              </a:defRPr>
            </a:lvl8pPr>
            <a:lvl9pPr marL="3945270" indent="-232075" eaLnBrk="0" fontAlgn="base" hangingPunct="0">
              <a:spcBef>
                <a:spcPct val="0"/>
              </a:spcBef>
              <a:spcAft>
                <a:spcPct val="0"/>
              </a:spcAft>
              <a:defRPr>
                <a:solidFill>
                  <a:schemeClr val="tx1"/>
                </a:solidFill>
                <a:latin typeface="Arial" panose="020B0604020202020204" pitchFamily="34" charset="0"/>
              </a:defRPr>
            </a:lvl9pPr>
          </a:lstStyle>
          <a:p>
            <a:fld id="{5A83BCC0-211B-485B-BD79-CB59A71007A3}" type="slidenum">
              <a:rPr lang="en-US" altLang="en-US" smtClean="0">
                <a:solidFill>
                  <a:srgbClr val="000000"/>
                </a:solidFill>
                <a:latin typeface="Calibri" panose="020F0502020204030204" pitchFamily="34" charset="0"/>
              </a:rPr>
              <a:pPr/>
              <a:t>6</a:t>
            </a:fld>
            <a:endParaRPr lang="en-US" altLang="en-US" dirty="0" smtClean="0">
              <a:solidFill>
                <a:srgbClr val="000000"/>
              </a:solidFill>
              <a:latin typeface="Calibri" panose="020F0502020204030204" pitchFamily="34" charset="0"/>
            </a:endParaRPr>
          </a:p>
        </p:txBody>
      </p:sp>
    </p:spTree>
    <p:extLst>
      <p:ext uri="{BB962C8B-B14F-4D97-AF65-F5344CB8AC3E}">
        <p14:creationId xmlns:p14="http://schemas.microsoft.com/office/powerpoint/2010/main" val="1567507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p:spPr>
        <p:txBody>
          <a:bodyPr/>
          <a:lstStyle/>
          <a:p>
            <a:endParaRPr lang="en-US" altLang="en-US" dirty="0" smtClean="0"/>
          </a:p>
        </p:txBody>
      </p:sp>
      <p:sp>
        <p:nvSpPr>
          <p:cNvPr id="24580"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54243" indent="-290093">
              <a:defRPr>
                <a:solidFill>
                  <a:schemeClr val="tx1"/>
                </a:solidFill>
                <a:latin typeface="Arial" panose="020B0604020202020204" pitchFamily="34" charset="0"/>
              </a:defRPr>
            </a:lvl2pPr>
            <a:lvl3pPr marL="1160374" indent="-232075">
              <a:defRPr>
                <a:solidFill>
                  <a:schemeClr val="tx1"/>
                </a:solidFill>
                <a:latin typeface="Arial" panose="020B0604020202020204" pitchFamily="34" charset="0"/>
              </a:defRPr>
            </a:lvl3pPr>
            <a:lvl4pPr marL="1624523" indent="-232075">
              <a:defRPr>
                <a:solidFill>
                  <a:schemeClr val="tx1"/>
                </a:solidFill>
                <a:latin typeface="Arial" panose="020B0604020202020204" pitchFamily="34" charset="0"/>
              </a:defRPr>
            </a:lvl4pPr>
            <a:lvl5pPr marL="2088672" indent="-232075">
              <a:defRPr>
                <a:solidFill>
                  <a:schemeClr val="tx1"/>
                </a:solidFill>
                <a:latin typeface="Arial" panose="020B0604020202020204" pitchFamily="34" charset="0"/>
              </a:defRPr>
            </a:lvl5pPr>
            <a:lvl6pPr marL="2552822" indent="-232075" eaLnBrk="0" fontAlgn="base" hangingPunct="0">
              <a:spcBef>
                <a:spcPct val="0"/>
              </a:spcBef>
              <a:spcAft>
                <a:spcPct val="0"/>
              </a:spcAft>
              <a:defRPr>
                <a:solidFill>
                  <a:schemeClr val="tx1"/>
                </a:solidFill>
                <a:latin typeface="Arial" panose="020B0604020202020204" pitchFamily="34" charset="0"/>
              </a:defRPr>
            </a:lvl6pPr>
            <a:lvl7pPr marL="3016971" indent="-232075" eaLnBrk="0" fontAlgn="base" hangingPunct="0">
              <a:spcBef>
                <a:spcPct val="0"/>
              </a:spcBef>
              <a:spcAft>
                <a:spcPct val="0"/>
              </a:spcAft>
              <a:defRPr>
                <a:solidFill>
                  <a:schemeClr val="tx1"/>
                </a:solidFill>
                <a:latin typeface="Arial" panose="020B0604020202020204" pitchFamily="34" charset="0"/>
              </a:defRPr>
            </a:lvl7pPr>
            <a:lvl8pPr marL="3481121" indent="-232075" eaLnBrk="0" fontAlgn="base" hangingPunct="0">
              <a:spcBef>
                <a:spcPct val="0"/>
              </a:spcBef>
              <a:spcAft>
                <a:spcPct val="0"/>
              </a:spcAft>
              <a:defRPr>
                <a:solidFill>
                  <a:schemeClr val="tx1"/>
                </a:solidFill>
                <a:latin typeface="Arial" panose="020B0604020202020204" pitchFamily="34" charset="0"/>
              </a:defRPr>
            </a:lvl8pPr>
            <a:lvl9pPr marL="3945270" indent="-232075" eaLnBrk="0" fontAlgn="base" hangingPunct="0">
              <a:spcBef>
                <a:spcPct val="0"/>
              </a:spcBef>
              <a:spcAft>
                <a:spcPct val="0"/>
              </a:spcAft>
              <a:defRPr>
                <a:solidFill>
                  <a:schemeClr val="tx1"/>
                </a:solidFill>
                <a:latin typeface="Arial" panose="020B0604020202020204" pitchFamily="34" charset="0"/>
              </a:defRPr>
            </a:lvl9pPr>
          </a:lstStyle>
          <a:p>
            <a:fld id="{5A83BCC0-211B-485B-BD79-CB59A71007A3}" type="slidenum">
              <a:rPr lang="en-US" altLang="en-US" smtClean="0">
                <a:solidFill>
                  <a:srgbClr val="000000"/>
                </a:solidFill>
                <a:latin typeface="Calibri" panose="020F0502020204030204" pitchFamily="34" charset="0"/>
              </a:rPr>
              <a:pPr/>
              <a:t>7</a:t>
            </a:fld>
            <a:endParaRPr lang="en-US" altLang="en-US" dirty="0" smtClean="0">
              <a:solidFill>
                <a:srgbClr val="000000"/>
              </a:solidFill>
              <a:latin typeface="Calibri" panose="020F0502020204030204" pitchFamily="34" charset="0"/>
            </a:endParaRPr>
          </a:p>
        </p:txBody>
      </p:sp>
    </p:spTree>
    <p:extLst>
      <p:ext uri="{BB962C8B-B14F-4D97-AF65-F5344CB8AC3E}">
        <p14:creationId xmlns:p14="http://schemas.microsoft.com/office/powerpoint/2010/main" val="27368723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p:spPr>
        <p:txBody>
          <a:bodyPr/>
          <a:lstStyle/>
          <a:p>
            <a:endParaRPr lang="en-US" altLang="en-US" dirty="0" smtClean="0"/>
          </a:p>
        </p:txBody>
      </p:sp>
      <p:sp>
        <p:nvSpPr>
          <p:cNvPr id="24580"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54243" indent="-290093">
              <a:defRPr>
                <a:solidFill>
                  <a:schemeClr val="tx1"/>
                </a:solidFill>
                <a:latin typeface="Arial" panose="020B0604020202020204" pitchFamily="34" charset="0"/>
              </a:defRPr>
            </a:lvl2pPr>
            <a:lvl3pPr marL="1160374" indent="-232075">
              <a:defRPr>
                <a:solidFill>
                  <a:schemeClr val="tx1"/>
                </a:solidFill>
                <a:latin typeface="Arial" panose="020B0604020202020204" pitchFamily="34" charset="0"/>
              </a:defRPr>
            </a:lvl3pPr>
            <a:lvl4pPr marL="1624523" indent="-232075">
              <a:defRPr>
                <a:solidFill>
                  <a:schemeClr val="tx1"/>
                </a:solidFill>
                <a:latin typeface="Arial" panose="020B0604020202020204" pitchFamily="34" charset="0"/>
              </a:defRPr>
            </a:lvl4pPr>
            <a:lvl5pPr marL="2088672" indent="-232075">
              <a:defRPr>
                <a:solidFill>
                  <a:schemeClr val="tx1"/>
                </a:solidFill>
                <a:latin typeface="Arial" panose="020B0604020202020204" pitchFamily="34" charset="0"/>
              </a:defRPr>
            </a:lvl5pPr>
            <a:lvl6pPr marL="2552822" indent="-232075" eaLnBrk="0" fontAlgn="base" hangingPunct="0">
              <a:spcBef>
                <a:spcPct val="0"/>
              </a:spcBef>
              <a:spcAft>
                <a:spcPct val="0"/>
              </a:spcAft>
              <a:defRPr>
                <a:solidFill>
                  <a:schemeClr val="tx1"/>
                </a:solidFill>
                <a:latin typeface="Arial" panose="020B0604020202020204" pitchFamily="34" charset="0"/>
              </a:defRPr>
            </a:lvl6pPr>
            <a:lvl7pPr marL="3016971" indent="-232075" eaLnBrk="0" fontAlgn="base" hangingPunct="0">
              <a:spcBef>
                <a:spcPct val="0"/>
              </a:spcBef>
              <a:spcAft>
                <a:spcPct val="0"/>
              </a:spcAft>
              <a:defRPr>
                <a:solidFill>
                  <a:schemeClr val="tx1"/>
                </a:solidFill>
                <a:latin typeface="Arial" panose="020B0604020202020204" pitchFamily="34" charset="0"/>
              </a:defRPr>
            </a:lvl7pPr>
            <a:lvl8pPr marL="3481121" indent="-232075" eaLnBrk="0" fontAlgn="base" hangingPunct="0">
              <a:spcBef>
                <a:spcPct val="0"/>
              </a:spcBef>
              <a:spcAft>
                <a:spcPct val="0"/>
              </a:spcAft>
              <a:defRPr>
                <a:solidFill>
                  <a:schemeClr val="tx1"/>
                </a:solidFill>
                <a:latin typeface="Arial" panose="020B0604020202020204" pitchFamily="34" charset="0"/>
              </a:defRPr>
            </a:lvl8pPr>
            <a:lvl9pPr marL="3945270" indent="-232075" eaLnBrk="0" fontAlgn="base" hangingPunct="0">
              <a:spcBef>
                <a:spcPct val="0"/>
              </a:spcBef>
              <a:spcAft>
                <a:spcPct val="0"/>
              </a:spcAft>
              <a:defRPr>
                <a:solidFill>
                  <a:schemeClr val="tx1"/>
                </a:solidFill>
                <a:latin typeface="Arial" panose="020B0604020202020204" pitchFamily="34" charset="0"/>
              </a:defRPr>
            </a:lvl9pPr>
          </a:lstStyle>
          <a:p>
            <a:fld id="{5A83BCC0-211B-485B-BD79-CB59A71007A3}" type="slidenum">
              <a:rPr lang="en-US" altLang="en-US" smtClean="0">
                <a:solidFill>
                  <a:srgbClr val="000000"/>
                </a:solidFill>
                <a:latin typeface="Calibri" panose="020F0502020204030204" pitchFamily="34" charset="0"/>
              </a:rPr>
              <a:pPr/>
              <a:t>8</a:t>
            </a:fld>
            <a:endParaRPr lang="en-US" altLang="en-US" dirty="0" smtClean="0">
              <a:solidFill>
                <a:srgbClr val="000000"/>
              </a:solidFill>
              <a:latin typeface="Calibri" panose="020F0502020204030204" pitchFamily="34" charset="0"/>
            </a:endParaRPr>
          </a:p>
        </p:txBody>
      </p:sp>
    </p:spTree>
    <p:extLst>
      <p:ext uri="{BB962C8B-B14F-4D97-AF65-F5344CB8AC3E}">
        <p14:creationId xmlns:p14="http://schemas.microsoft.com/office/powerpoint/2010/main" val="27155439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p:spPr>
        <p:txBody>
          <a:bodyPr/>
          <a:lstStyle/>
          <a:p>
            <a:endParaRPr lang="en-US" altLang="en-US" dirty="0" smtClean="0"/>
          </a:p>
        </p:txBody>
      </p:sp>
      <p:sp>
        <p:nvSpPr>
          <p:cNvPr id="24580"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54243" indent="-290093">
              <a:defRPr>
                <a:solidFill>
                  <a:schemeClr val="tx1"/>
                </a:solidFill>
                <a:latin typeface="Arial" panose="020B0604020202020204" pitchFamily="34" charset="0"/>
              </a:defRPr>
            </a:lvl2pPr>
            <a:lvl3pPr marL="1160374" indent="-232075">
              <a:defRPr>
                <a:solidFill>
                  <a:schemeClr val="tx1"/>
                </a:solidFill>
                <a:latin typeface="Arial" panose="020B0604020202020204" pitchFamily="34" charset="0"/>
              </a:defRPr>
            </a:lvl3pPr>
            <a:lvl4pPr marL="1624523" indent="-232075">
              <a:defRPr>
                <a:solidFill>
                  <a:schemeClr val="tx1"/>
                </a:solidFill>
                <a:latin typeface="Arial" panose="020B0604020202020204" pitchFamily="34" charset="0"/>
              </a:defRPr>
            </a:lvl4pPr>
            <a:lvl5pPr marL="2088672" indent="-232075">
              <a:defRPr>
                <a:solidFill>
                  <a:schemeClr val="tx1"/>
                </a:solidFill>
                <a:latin typeface="Arial" panose="020B0604020202020204" pitchFamily="34" charset="0"/>
              </a:defRPr>
            </a:lvl5pPr>
            <a:lvl6pPr marL="2552822" indent="-232075" eaLnBrk="0" fontAlgn="base" hangingPunct="0">
              <a:spcBef>
                <a:spcPct val="0"/>
              </a:spcBef>
              <a:spcAft>
                <a:spcPct val="0"/>
              </a:spcAft>
              <a:defRPr>
                <a:solidFill>
                  <a:schemeClr val="tx1"/>
                </a:solidFill>
                <a:latin typeface="Arial" panose="020B0604020202020204" pitchFamily="34" charset="0"/>
              </a:defRPr>
            </a:lvl6pPr>
            <a:lvl7pPr marL="3016971" indent="-232075" eaLnBrk="0" fontAlgn="base" hangingPunct="0">
              <a:spcBef>
                <a:spcPct val="0"/>
              </a:spcBef>
              <a:spcAft>
                <a:spcPct val="0"/>
              </a:spcAft>
              <a:defRPr>
                <a:solidFill>
                  <a:schemeClr val="tx1"/>
                </a:solidFill>
                <a:latin typeface="Arial" panose="020B0604020202020204" pitchFamily="34" charset="0"/>
              </a:defRPr>
            </a:lvl7pPr>
            <a:lvl8pPr marL="3481121" indent="-232075" eaLnBrk="0" fontAlgn="base" hangingPunct="0">
              <a:spcBef>
                <a:spcPct val="0"/>
              </a:spcBef>
              <a:spcAft>
                <a:spcPct val="0"/>
              </a:spcAft>
              <a:defRPr>
                <a:solidFill>
                  <a:schemeClr val="tx1"/>
                </a:solidFill>
                <a:latin typeface="Arial" panose="020B0604020202020204" pitchFamily="34" charset="0"/>
              </a:defRPr>
            </a:lvl8pPr>
            <a:lvl9pPr marL="3945270" indent="-232075" eaLnBrk="0" fontAlgn="base" hangingPunct="0">
              <a:spcBef>
                <a:spcPct val="0"/>
              </a:spcBef>
              <a:spcAft>
                <a:spcPct val="0"/>
              </a:spcAft>
              <a:defRPr>
                <a:solidFill>
                  <a:schemeClr val="tx1"/>
                </a:solidFill>
                <a:latin typeface="Arial" panose="020B0604020202020204" pitchFamily="34" charset="0"/>
              </a:defRPr>
            </a:lvl9pPr>
          </a:lstStyle>
          <a:p>
            <a:fld id="{5A83BCC0-211B-485B-BD79-CB59A71007A3}" type="slidenum">
              <a:rPr lang="en-US" altLang="en-US" smtClean="0">
                <a:solidFill>
                  <a:srgbClr val="000000"/>
                </a:solidFill>
                <a:latin typeface="Calibri" panose="020F0502020204030204" pitchFamily="34" charset="0"/>
              </a:rPr>
              <a:pPr/>
              <a:t>9</a:t>
            </a:fld>
            <a:endParaRPr lang="en-US" altLang="en-US" dirty="0" smtClean="0">
              <a:solidFill>
                <a:srgbClr val="000000"/>
              </a:solidFill>
              <a:latin typeface="Calibri" panose="020F0502020204030204" pitchFamily="34" charset="0"/>
            </a:endParaRPr>
          </a:p>
        </p:txBody>
      </p:sp>
    </p:spTree>
    <p:extLst>
      <p:ext uri="{BB962C8B-B14F-4D97-AF65-F5344CB8AC3E}">
        <p14:creationId xmlns:p14="http://schemas.microsoft.com/office/powerpoint/2010/main" val="32415652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p:spPr>
        <p:txBody>
          <a:bodyPr/>
          <a:lstStyle/>
          <a:p>
            <a:endParaRPr lang="en-US" altLang="en-US" dirty="0" smtClean="0"/>
          </a:p>
        </p:txBody>
      </p:sp>
      <p:sp>
        <p:nvSpPr>
          <p:cNvPr id="24580"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54243" indent="-290093">
              <a:defRPr>
                <a:solidFill>
                  <a:schemeClr val="tx1"/>
                </a:solidFill>
                <a:latin typeface="Arial" panose="020B0604020202020204" pitchFamily="34" charset="0"/>
              </a:defRPr>
            </a:lvl2pPr>
            <a:lvl3pPr marL="1160374" indent="-232075">
              <a:defRPr>
                <a:solidFill>
                  <a:schemeClr val="tx1"/>
                </a:solidFill>
                <a:latin typeface="Arial" panose="020B0604020202020204" pitchFamily="34" charset="0"/>
              </a:defRPr>
            </a:lvl3pPr>
            <a:lvl4pPr marL="1624523" indent="-232075">
              <a:defRPr>
                <a:solidFill>
                  <a:schemeClr val="tx1"/>
                </a:solidFill>
                <a:latin typeface="Arial" panose="020B0604020202020204" pitchFamily="34" charset="0"/>
              </a:defRPr>
            </a:lvl4pPr>
            <a:lvl5pPr marL="2088672" indent="-232075">
              <a:defRPr>
                <a:solidFill>
                  <a:schemeClr val="tx1"/>
                </a:solidFill>
                <a:latin typeface="Arial" panose="020B0604020202020204" pitchFamily="34" charset="0"/>
              </a:defRPr>
            </a:lvl5pPr>
            <a:lvl6pPr marL="2552822" indent="-232075" eaLnBrk="0" fontAlgn="base" hangingPunct="0">
              <a:spcBef>
                <a:spcPct val="0"/>
              </a:spcBef>
              <a:spcAft>
                <a:spcPct val="0"/>
              </a:spcAft>
              <a:defRPr>
                <a:solidFill>
                  <a:schemeClr val="tx1"/>
                </a:solidFill>
                <a:latin typeface="Arial" panose="020B0604020202020204" pitchFamily="34" charset="0"/>
              </a:defRPr>
            </a:lvl6pPr>
            <a:lvl7pPr marL="3016971" indent="-232075" eaLnBrk="0" fontAlgn="base" hangingPunct="0">
              <a:spcBef>
                <a:spcPct val="0"/>
              </a:spcBef>
              <a:spcAft>
                <a:spcPct val="0"/>
              </a:spcAft>
              <a:defRPr>
                <a:solidFill>
                  <a:schemeClr val="tx1"/>
                </a:solidFill>
                <a:latin typeface="Arial" panose="020B0604020202020204" pitchFamily="34" charset="0"/>
              </a:defRPr>
            </a:lvl7pPr>
            <a:lvl8pPr marL="3481121" indent="-232075" eaLnBrk="0" fontAlgn="base" hangingPunct="0">
              <a:spcBef>
                <a:spcPct val="0"/>
              </a:spcBef>
              <a:spcAft>
                <a:spcPct val="0"/>
              </a:spcAft>
              <a:defRPr>
                <a:solidFill>
                  <a:schemeClr val="tx1"/>
                </a:solidFill>
                <a:latin typeface="Arial" panose="020B0604020202020204" pitchFamily="34" charset="0"/>
              </a:defRPr>
            </a:lvl8pPr>
            <a:lvl9pPr marL="3945270" indent="-232075" eaLnBrk="0" fontAlgn="base" hangingPunct="0">
              <a:spcBef>
                <a:spcPct val="0"/>
              </a:spcBef>
              <a:spcAft>
                <a:spcPct val="0"/>
              </a:spcAft>
              <a:defRPr>
                <a:solidFill>
                  <a:schemeClr val="tx1"/>
                </a:solidFill>
                <a:latin typeface="Arial" panose="020B0604020202020204" pitchFamily="34" charset="0"/>
              </a:defRPr>
            </a:lvl9pPr>
          </a:lstStyle>
          <a:p>
            <a:fld id="{5A83BCC0-211B-485B-BD79-CB59A71007A3}" type="slidenum">
              <a:rPr lang="en-US" altLang="en-US" smtClean="0">
                <a:solidFill>
                  <a:srgbClr val="000000"/>
                </a:solidFill>
                <a:latin typeface="Calibri" panose="020F0502020204030204" pitchFamily="34" charset="0"/>
              </a:rPr>
              <a:pPr/>
              <a:t>10</a:t>
            </a:fld>
            <a:endParaRPr lang="en-US" altLang="en-US" dirty="0" smtClean="0">
              <a:solidFill>
                <a:srgbClr val="000000"/>
              </a:solidFill>
              <a:latin typeface="Calibri" panose="020F0502020204030204" pitchFamily="34" charset="0"/>
            </a:endParaRPr>
          </a:p>
        </p:txBody>
      </p:sp>
    </p:spTree>
    <p:extLst>
      <p:ext uri="{BB962C8B-B14F-4D97-AF65-F5344CB8AC3E}">
        <p14:creationId xmlns:p14="http://schemas.microsoft.com/office/powerpoint/2010/main" val="27961247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6"/>
          <p:cNvSpPr/>
          <p:nvPr/>
        </p:nvSpPr>
        <p:spPr>
          <a:xfrm>
            <a:off x="3175" y="6400800"/>
            <a:ext cx="12188825" cy="457200"/>
          </a:xfrm>
          <a:prstGeom prst="rect">
            <a:avLst/>
          </a:prstGeom>
          <a:solidFill>
            <a:srgbClr val="58B6C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88825" cy="63500"/>
          </a:xfrm>
          <a:prstGeom prst="rect">
            <a:avLst/>
          </a:prstGeom>
          <a:solidFill>
            <a:srgbClr val="276F8B"/>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088" y="4343400"/>
            <a:ext cx="9875837" cy="0"/>
          </a:xfrm>
          <a:prstGeom prst="line">
            <a:avLst/>
          </a:prstGeom>
          <a:ln w="63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1097280" y="758952"/>
            <a:ext cx="10058400" cy="3566160"/>
          </a:xfrm>
        </p:spPr>
        <p:txBody>
          <a:bodyPr/>
          <a:lstStyle>
            <a:lvl1pPr algn="l">
              <a:lnSpc>
                <a:spcPct val="85000"/>
              </a:lnSpc>
              <a:defRPr sz="8000" spc="-50" baseline="0">
                <a:solidFill>
                  <a:schemeClr val="tx1">
                    <a:lumMod val="85000"/>
                    <a:lumOff val="15000"/>
                  </a:schemeClr>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Date Placeholder 3"/>
          <p:cNvSpPr>
            <a:spLocks noGrp="1"/>
          </p:cNvSpPr>
          <p:nvPr>
            <p:ph type="dt" sz="half" idx="10"/>
          </p:nvPr>
        </p:nvSpPr>
        <p:spPr/>
        <p:txBody>
          <a:bodyPr/>
          <a:lstStyle>
            <a:lvl1pPr>
              <a:defRPr/>
            </a:lvl1pPr>
          </a:lstStyle>
          <a:p>
            <a:pPr>
              <a:defRPr/>
            </a:pPr>
            <a:fld id="{EA775A1A-BFBE-4A07-865B-A9B7B1F88517}" type="datetime1">
              <a:rPr lang="en-US" smtClean="0"/>
              <a:t>10/24/2017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4218DE5-3D0B-4B27-AAAD-7CEEA758746A}" type="slidenum">
              <a:rPr lang="en-US"/>
              <a:pPr>
                <a:defRPr/>
              </a:pPr>
              <a:t>‹#›</a:t>
            </a:fld>
            <a:endParaRPr lang="en-US"/>
          </a:p>
        </p:txBody>
      </p:sp>
    </p:spTree>
    <p:extLst>
      <p:ext uri="{BB962C8B-B14F-4D97-AF65-F5344CB8AC3E}">
        <p14:creationId xmlns:p14="http://schemas.microsoft.com/office/powerpoint/2010/main" val="23703027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7"/>
          <p:cNvSpPr/>
          <p:nvPr/>
        </p:nvSpPr>
        <p:spPr>
          <a:xfrm>
            <a:off x="0" y="0"/>
            <a:ext cx="40513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4040188" y="0"/>
            <a:ext cx="635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a:xfrm>
            <a:off x="465138" y="6459538"/>
            <a:ext cx="2619375" cy="365125"/>
          </a:xfrm>
        </p:spPr>
        <p:txBody>
          <a:bodyPr/>
          <a:lstStyle>
            <a:lvl1pPr algn="l">
              <a:defRPr/>
            </a:lvl1pPr>
          </a:lstStyle>
          <a:p>
            <a:pPr>
              <a:defRPr/>
            </a:pPr>
            <a:fld id="{A6228F0E-3224-4061-A5A8-C3419151E1C3}" type="datetime1">
              <a:rPr lang="en-US" smtClean="0"/>
              <a:t>10/24/2017</a:t>
            </a:fld>
            <a:endParaRPr lang="en-US"/>
          </a:p>
        </p:txBody>
      </p:sp>
      <p:sp>
        <p:nvSpPr>
          <p:cNvPr id="8" name="Footer Placeholder 5"/>
          <p:cNvSpPr>
            <a:spLocks noGrp="1"/>
          </p:cNvSpPr>
          <p:nvPr>
            <p:ph type="ftr" sz="quarter" idx="11"/>
          </p:nvPr>
        </p:nvSpPr>
        <p:spPr>
          <a:xfrm>
            <a:off x="4800600" y="6459538"/>
            <a:ext cx="4648200" cy="365125"/>
          </a:xfrm>
        </p:spPr>
        <p:txBody>
          <a:bodyPr/>
          <a:lstStyle>
            <a:lvl1pPr algn="l">
              <a:defRPr>
                <a:solidFill>
                  <a:schemeClr val="tx2"/>
                </a:solidFill>
              </a:defRPr>
            </a:lvl1pPr>
          </a:lstStyle>
          <a:p>
            <a:pPr>
              <a:defRPr/>
            </a:pPr>
            <a:endParaRPr lang="en-US">
              <a:solidFill>
                <a:srgbClr val="373545"/>
              </a:solidFill>
            </a:endParaRPr>
          </a:p>
        </p:txBody>
      </p:sp>
      <p:sp>
        <p:nvSpPr>
          <p:cNvPr id="9" name="Slide Number Placeholder 6"/>
          <p:cNvSpPr>
            <a:spLocks noGrp="1"/>
          </p:cNvSpPr>
          <p:nvPr>
            <p:ph type="sldNum" sz="quarter" idx="12"/>
          </p:nvPr>
        </p:nvSpPr>
        <p:spPr/>
        <p:txBody>
          <a:bodyPr/>
          <a:lstStyle>
            <a:lvl1pPr>
              <a:defRPr>
                <a:solidFill>
                  <a:schemeClr val="tx2"/>
                </a:solidFill>
              </a:defRPr>
            </a:lvl1pPr>
          </a:lstStyle>
          <a:p>
            <a:pPr>
              <a:defRPr/>
            </a:pPr>
            <a:fld id="{AD2ADCD5-F906-4BA8-9277-37C7942AA60A}" type="slidenum">
              <a:rPr lang="en-US">
                <a:solidFill>
                  <a:srgbClr val="373545"/>
                </a:solidFill>
              </a:rPr>
              <a:pPr>
                <a:defRPr/>
              </a:pPr>
              <a:t>‹#›</a:t>
            </a:fld>
            <a:endParaRPr lang="en-US">
              <a:solidFill>
                <a:srgbClr val="373545"/>
              </a:solidFill>
            </a:endParaRPr>
          </a:p>
        </p:txBody>
      </p:sp>
    </p:spTree>
    <p:extLst>
      <p:ext uri="{BB962C8B-B14F-4D97-AF65-F5344CB8AC3E}">
        <p14:creationId xmlns:p14="http://schemas.microsoft.com/office/powerpoint/2010/main" val="1933261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0" y="4914900"/>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lvl1pPr>
              <a:defRPr/>
            </a:lvl1pPr>
          </a:lstStyle>
          <a:p>
            <a:pPr>
              <a:defRPr/>
            </a:pPr>
            <a:fld id="{AB82FA47-52FF-4B3A-91C5-4123CFA145CA}" type="datetime1">
              <a:rPr lang="en-US" smtClean="0"/>
              <a:t>10/24/2017</a:t>
            </a:fld>
            <a:endParaRPr lang="en-US"/>
          </a:p>
        </p:txBody>
      </p:sp>
      <p:sp>
        <p:nvSpPr>
          <p:cNvPr id="8" name="Footer Placeholder 5"/>
          <p:cNvSpPr>
            <a:spLocks noGrp="1"/>
          </p:cNvSpPr>
          <p:nvPr>
            <p:ph type="ftr" sz="quarter" idx="11"/>
          </p:nvPr>
        </p:nvSpPr>
        <p:spPr/>
        <p:txBody>
          <a:bodyPr/>
          <a:lstStyle>
            <a:lvl1pPr>
              <a:defRPr/>
            </a:lvl1pPr>
          </a:lstStyle>
          <a:p>
            <a:pPr>
              <a:defRPr/>
            </a:pPr>
            <a:endParaRPr lang="en-US"/>
          </a:p>
        </p:txBody>
      </p:sp>
      <p:sp>
        <p:nvSpPr>
          <p:cNvPr id="9" name="Slide Number Placeholder 6"/>
          <p:cNvSpPr>
            <a:spLocks noGrp="1"/>
          </p:cNvSpPr>
          <p:nvPr>
            <p:ph type="sldNum" sz="quarter" idx="12"/>
          </p:nvPr>
        </p:nvSpPr>
        <p:spPr/>
        <p:txBody>
          <a:bodyPr/>
          <a:lstStyle>
            <a:lvl1pPr>
              <a:defRPr/>
            </a:lvl1pPr>
          </a:lstStyle>
          <a:p>
            <a:pPr>
              <a:defRPr/>
            </a:pPr>
            <a:fld id="{E6458BCB-F45F-4535-A445-CD1541BDF1F1}" type="slidenum">
              <a:rPr lang="en-US"/>
              <a:pPr>
                <a:defRPr/>
              </a:pPr>
              <a:t>‹#›</a:t>
            </a:fld>
            <a:endParaRPr lang="en-US"/>
          </a:p>
        </p:txBody>
      </p:sp>
    </p:spTree>
    <p:extLst>
      <p:ext uri="{BB962C8B-B14F-4D97-AF65-F5344CB8AC3E}">
        <p14:creationId xmlns:p14="http://schemas.microsoft.com/office/powerpoint/2010/main" val="3127026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9A7C1637-D4C5-4A29-984E-981288ACE04D}" type="datetime1">
              <a:rPr lang="en-US" smtClean="0"/>
              <a:t>10/24/2017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7343581-574C-482F-B0A8-4B90D78048D3}" type="slidenum">
              <a:rPr lang="en-US"/>
              <a:pPr>
                <a:defRPr/>
              </a:pPr>
              <a:t>‹#›</a:t>
            </a:fld>
            <a:endParaRPr lang="en-US"/>
          </a:p>
        </p:txBody>
      </p:sp>
    </p:spTree>
    <p:extLst>
      <p:ext uri="{BB962C8B-B14F-4D97-AF65-F5344CB8AC3E}">
        <p14:creationId xmlns:p14="http://schemas.microsoft.com/office/powerpoint/2010/main" val="2150535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3"/>
          <p:cNvSpPr>
            <a:spLocks noGrp="1"/>
          </p:cNvSpPr>
          <p:nvPr>
            <p:ph type="dt" sz="half" idx="10"/>
          </p:nvPr>
        </p:nvSpPr>
        <p:spPr/>
        <p:txBody>
          <a:bodyPr/>
          <a:lstStyle>
            <a:lvl1pPr>
              <a:defRPr/>
            </a:lvl1pPr>
          </a:lstStyle>
          <a:p>
            <a:pPr>
              <a:defRPr/>
            </a:pPr>
            <a:fld id="{91F31620-A769-4275-989A-AA27C0997FC8}" type="datetime1">
              <a:rPr lang="en-US" smtClean="0"/>
              <a:t>10/24/2017</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AEC961C7-5BAD-4E5F-BCA1-17DD49816537}" type="slidenum">
              <a:rPr lang="en-US"/>
              <a:pPr>
                <a:defRPr/>
              </a:pPr>
              <a:t>‹#›</a:t>
            </a:fld>
            <a:endParaRPr lang="en-US"/>
          </a:p>
        </p:txBody>
      </p:sp>
    </p:spTree>
    <p:extLst>
      <p:ext uri="{BB962C8B-B14F-4D97-AF65-F5344CB8AC3E}">
        <p14:creationId xmlns:p14="http://schemas.microsoft.com/office/powerpoint/2010/main" val="724829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2pPr marL="485775" indent="-285750">
              <a:buFont typeface="Wingdings" panose="05000000000000000000" pitchFamily="2" charset="2"/>
              <a:buChar char="Ø"/>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E1D56D12-A403-4AFE-BF3D-DAD04717E96D}" type="datetime1">
              <a:rPr lang="en-US" smtClean="0"/>
              <a:t>10/24/2017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5645640-A0E9-4A7A-A5A9-DBD0E626D6E2}" type="slidenum">
              <a:rPr lang="en-US"/>
              <a:pPr>
                <a:defRPr/>
              </a:pPr>
              <a:t>‹#›</a:t>
            </a:fld>
            <a:endParaRPr lang="en-US"/>
          </a:p>
        </p:txBody>
      </p:sp>
    </p:spTree>
    <p:extLst>
      <p:ext uri="{BB962C8B-B14F-4D97-AF65-F5344CB8AC3E}">
        <p14:creationId xmlns:p14="http://schemas.microsoft.com/office/powerpoint/2010/main" val="172871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097280" y="758952"/>
            <a:ext cx="10058400" cy="3566160"/>
          </a:xfrm>
        </p:spPr>
        <p:txBody>
          <a:bodyPr anchorCtr="0"/>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0"/>
          </p:nvPr>
        </p:nvSpPr>
        <p:spPr/>
        <p:txBody>
          <a:bodyPr/>
          <a:lstStyle>
            <a:lvl1pPr>
              <a:defRPr/>
            </a:lvl1pPr>
          </a:lstStyle>
          <a:p>
            <a:pPr>
              <a:defRPr/>
            </a:pPr>
            <a:fld id="{A026CC68-2A76-4FFA-866C-DEF4835FAB62}" type="datetime1">
              <a:rPr lang="en-US" smtClean="0"/>
              <a:t>10/24/2017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928A0E1-E9F0-4ABB-905D-C8DCCAC13F59}" type="slidenum">
              <a:rPr lang="en-US"/>
              <a:pPr>
                <a:defRPr/>
              </a:pPr>
              <a:t>‹#›</a:t>
            </a:fld>
            <a:endParaRPr lang="en-US"/>
          </a:p>
        </p:txBody>
      </p:sp>
    </p:spTree>
    <p:extLst>
      <p:ext uri="{BB962C8B-B14F-4D97-AF65-F5344CB8AC3E}">
        <p14:creationId xmlns:p14="http://schemas.microsoft.com/office/powerpoint/2010/main" val="24261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C4F9EFF2-791F-485B-BBB7-FBF4C32DB5C2}" type="datetime1">
              <a:rPr lang="en-US" smtClean="0"/>
              <a:t>10/24/2017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1D9FD72-0712-4B4A-A58F-E44FA1971A8C}" type="slidenum">
              <a:rPr lang="en-US"/>
              <a:pPr>
                <a:defRPr/>
              </a:pPr>
              <a:t>‹#›</a:t>
            </a:fld>
            <a:endParaRPr lang="en-US"/>
          </a:p>
        </p:txBody>
      </p:sp>
    </p:spTree>
    <p:extLst>
      <p:ext uri="{BB962C8B-B14F-4D97-AF65-F5344CB8AC3E}">
        <p14:creationId xmlns:p14="http://schemas.microsoft.com/office/powerpoint/2010/main" val="1483616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6BF675CF-7034-4F0C-8006-6C367B83F65B}" type="datetime1">
              <a:rPr lang="en-US" smtClean="0"/>
              <a:t>10/24/2017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580E31E-9133-412F-8312-0EE25E1C4423}" type="slidenum">
              <a:rPr lang="en-US"/>
              <a:pPr>
                <a:defRPr/>
              </a:pPr>
              <a:t>‹#›</a:t>
            </a:fld>
            <a:endParaRPr lang="en-US"/>
          </a:p>
        </p:txBody>
      </p:sp>
    </p:spTree>
    <p:extLst>
      <p:ext uri="{BB962C8B-B14F-4D97-AF65-F5344CB8AC3E}">
        <p14:creationId xmlns:p14="http://schemas.microsoft.com/office/powerpoint/2010/main" val="697976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4CFB38B2-E912-4185-A425-64FD8B78A33F}" type="datetime1">
              <a:rPr lang="en-US" smtClean="0"/>
              <a:t>10/24/2017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AC771E4-0E5C-418D-AD03-1DFE9EAF5ACC}" type="slidenum">
              <a:rPr lang="en-US"/>
              <a:pPr>
                <a:defRPr/>
              </a:pPr>
              <a:t>‹#›</a:t>
            </a:fld>
            <a:endParaRPr lang="en-US"/>
          </a:p>
        </p:txBody>
      </p:sp>
    </p:spTree>
    <p:extLst>
      <p:ext uri="{BB962C8B-B14F-4D97-AF65-F5344CB8AC3E}">
        <p14:creationId xmlns:p14="http://schemas.microsoft.com/office/powerpoint/2010/main" val="299166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5"/>
          <p:cNvSpPr/>
          <p:nvPr/>
        </p:nvSpPr>
        <p:spPr>
          <a:xfrm>
            <a:off x="0" y="6334125"/>
            <a:ext cx="12188825" cy="635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Rectangle 33"/>
          <p:cNvSpPr/>
          <p:nvPr userDrawn="1"/>
        </p:nvSpPr>
        <p:spPr>
          <a:xfrm>
            <a:off x="-4763" y="214313"/>
            <a:ext cx="12188826" cy="87312"/>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Date Placeholder 6"/>
          <p:cNvSpPr>
            <a:spLocks noGrp="1"/>
          </p:cNvSpPr>
          <p:nvPr>
            <p:ph type="dt" sz="half" idx="10"/>
          </p:nvPr>
        </p:nvSpPr>
        <p:spPr/>
        <p:txBody>
          <a:bodyPr/>
          <a:lstStyle>
            <a:lvl1pPr>
              <a:defRPr/>
            </a:lvl1pPr>
          </a:lstStyle>
          <a:p>
            <a:pPr>
              <a:defRPr/>
            </a:pPr>
            <a:fld id="{FC7792E9-97A9-4857-9707-BCCECAFD5994}" type="datetime1">
              <a:rPr lang="en-US" smtClean="0"/>
              <a:t>10/24/2017</a:t>
            </a:fld>
            <a:endParaRPr lang="en-US"/>
          </a:p>
        </p:txBody>
      </p:sp>
      <p:sp>
        <p:nvSpPr>
          <p:cNvPr id="6" name="Footer Placeholder 7"/>
          <p:cNvSpPr>
            <a:spLocks noGrp="1"/>
          </p:cNvSpPr>
          <p:nvPr>
            <p:ph type="ftr" sz="quarter" idx="11"/>
          </p:nvPr>
        </p:nvSpPr>
        <p:spPr/>
        <p:txBody>
          <a:bodyPr/>
          <a:lstStyle>
            <a:lvl1pPr>
              <a:defRPr>
                <a:solidFill>
                  <a:srgbClr val="FFFFFF"/>
                </a:solidFill>
              </a:defRPr>
            </a:lvl1pPr>
          </a:lstStyle>
          <a:p>
            <a:pPr>
              <a:defRPr/>
            </a:pPr>
            <a:endParaRPr lang="en-US"/>
          </a:p>
        </p:txBody>
      </p:sp>
      <p:sp>
        <p:nvSpPr>
          <p:cNvPr id="7" name="Slide Number Placeholder 8"/>
          <p:cNvSpPr>
            <a:spLocks noGrp="1"/>
          </p:cNvSpPr>
          <p:nvPr>
            <p:ph type="sldNum" sz="quarter" idx="12"/>
          </p:nvPr>
        </p:nvSpPr>
        <p:spPr/>
        <p:txBody>
          <a:bodyPr/>
          <a:lstStyle>
            <a:lvl1pPr>
              <a:defRPr/>
            </a:lvl1pPr>
          </a:lstStyle>
          <a:p>
            <a:pPr>
              <a:defRPr/>
            </a:pPr>
            <a:fld id="{B7E43A78-FE4F-424E-BDE6-5A9905F4C53A}" type="slidenum">
              <a:rPr lang="en-US"/>
              <a:pPr>
                <a:defRPr/>
              </a:pPr>
              <a:t>‹#›</a:t>
            </a:fld>
            <a:endParaRPr lang="en-US"/>
          </a:p>
        </p:txBody>
      </p:sp>
    </p:spTree>
    <p:extLst>
      <p:ext uri="{BB962C8B-B14F-4D97-AF65-F5344CB8AC3E}">
        <p14:creationId xmlns:p14="http://schemas.microsoft.com/office/powerpoint/2010/main" val="304342192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
        <p:nvSpPr>
          <p:cNvPr id="2"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5"/>
          <p:cNvSpPr/>
          <p:nvPr/>
        </p:nvSpPr>
        <p:spPr>
          <a:xfrm>
            <a:off x="0" y="6334125"/>
            <a:ext cx="12188825" cy="635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1045326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33976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125"/>
            <a:ext cx="12192000" cy="66675"/>
          </a:xfrm>
          <a:prstGeom prst="rect">
            <a:avLst/>
          </a:prstGeom>
          <a:solidFill>
            <a:srgbClr val="276F8B"/>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6963" y="287338"/>
            <a:ext cx="10058400" cy="144938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1029" name="Text Placeholder 2"/>
          <p:cNvSpPr>
            <a:spLocks noGrp="1"/>
          </p:cNvSpPr>
          <p:nvPr>
            <p:ph type="body" idx="1"/>
          </p:nvPr>
        </p:nvSpPr>
        <p:spPr bwMode="auto">
          <a:xfrm>
            <a:off x="1096963" y="1846263"/>
            <a:ext cx="10058400"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1096963" y="6459538"/>
            <a:ext cx="2473325"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rgbClr val="FFFFFF"/>
                </a:solidFill>
                <a:latin typeface="+mn-lt"/>
              </a:defRPr>
            </a:lvl1pPr>
          </a:lstStyle>
          <a:p>
            <a:pPr>
              <a:defRPr/>
            </a:pPr>
            <a:fld id="{3B4BECB7-6FBA-424C-A2A0-AE73199E91FA}" type="datetime1">
              <a:rPr lang="en-US" smtClean="0"/>
              <a:t>10/24/2017</a:t>
            </a:fld>
            <a:endParaRPr lang="en-US"/>
          </a:p>
        </p:txBody>
      </p:sp>
      <p:sp>
        <p:nvSpPr>
          <p:cNvPr id="5" name="Footer Placeholder 4"/>
          <p:cNvSpPr>
            <a:spLocks noGrp="1"/>
          </p:cNvSpPr>
          <p:nvPr>
            <p:ph type="ftr" sz="quarter" idx="3"/>
          </p:nvPr>
        </p:nvSpPr>
        <p:spPr>
          <a:xfrm>
            <a:off x="3686175" y="6459538"/>
            <a:ext cx="4822825" cy="365125"/>
          </a:xfrm>
          <a:prstGeom prst="rect">
            <a:avLst/>
          </a:prstGeom>
        </p:spPr>
        <p:txBody>
          <a:bodyPr vert="horz" lIns="91440" tIns="45720" rIns="91440" bIns="45720" rtlCol="0" anchor="ctr"/>
          <a:lstStyle>
            <a:lvl1pPr algn="ctr" eaLnBrk="1" fontAlgn="auto" hangingPunct="1">
              <a:spcBef>
                <a:spcPts val="0"/>
              </a:spcBef>
              <a:spcAft>
                <a:spcPts val="0"/>
              </a:spcAft>
              <a:defRPr sz="900" cap="all" baseline="0">
                <a:solidFill>
                  <a:srgbClr val="FFFFFF"/>
                </a:solidFill>
                <a:latin typeface="+mn-lt"/>
              </a:defRPr>
            </a:lvl1pPr>
          </a:lstStyle>
          <a:p>
            <a:pPr>
              <a:defRPr/>
            </a:pPr>
            <a:endParaRPr lang="en-US"/>
          </a:p>
        </p:txBody>
      </p:sp>
      <p:sp>
        <p:nvSpPr>
          <p:cNvPr id="6" name="Slide Number Placeholder 5"/>
          <p:cNvSpPr>
            <a:spLocks noGrp="1"/>
          </p:cNvSpPr>
          <p:nvPr>
            <p:ph type="sldNum" sz="quarter" idx="4"/>
          </p:nvPr>
        </p:nvSpPr>
        <p:spPr>
          <a:xfrm>
            <a:off x="9901238" y="6459538"/>
            <a:ext cx="1311275"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000">
                <a:solidFill>
                  <a:srgbClr val="FFFFFF"/>
                </a:solidFill>
                <a:latin typeface="Calibri" panose="020F0502020204030204" pitchFamily="34" charset="0"/>
              </a:defRPr>
            </a:lvl1pPr>
          </a:lstStyle>
          <a:p>
            <a:pPr fontAlgn="base">
              <a:spcBef>
                <a:spcPct val="0"/>
              </a:spcBef>
              <a:spcAft>
                <a:spcPct val="0"/>
              </a:spcAft>
              <a:defRPr/>
            </a:pPr>
            <a:fld id="{ED42D702-AA13-4BFB-BA9F-7BEE56226AF7}" type="slidenum">
              <a:rPr lang="en-US"/>
              <a:pPr fontAlgn="base">
                <a:spcBef>
                  <a:spcPct val="0"/>
                </a:spcBef>
                <a:spcAft>
                  <a:spcPct val="0"/>
                </a:spcAft>
                <a:defRPr/>
              </a:pPr>
              <a:t>‹#›</a:t>
            </a:fld>
            <a:endParaRPr lang="en-US"/>
          </a:p>
        </p:txBody>
      </p:sp>
      <p:cxnSp>
        <p:nvCxnSpPr>
          <p:cNvPr id="10" name="Straight Connector 9"/>
          <p:cNvCxnSpPr/>
          <p:nvPr/>
        </p:nvCxnSpPr>
        <p:spPr>
          <a:xfrm>
            <a:off x="1193800" y="1738313"/>
            <a:ext cx="996632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0130284"/>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63" r:id="rId8"/>
    <p:sldLayoutId id="2147483762" r:id="rId9"/>
    <p:sldLayoutId id="2147483758" r:id="rId10"/>
    <p:sldLayoutId id="2147483759" r:id="rId11"/>
    <p:sldLayoutId id="2147483760" r:id="rId12"/>
    <p:sldLayoutId id="2147483761" r:id="rId13"/>
  </p:sldLayoutIdLst>
  <p:hf hdr="0" ftr="0" dt="0"/>
  <p:txStyles>
    <p:titleStyle>
      <a:lvl1pPr algn="l" rtl="0" eaLnBrk="0" fontAlgn="base" hangingPunct="0">
        <a:lnSpc>
          <a:spcPct val="85000"/>
        </a:lnSpc>
        <a:spcBef>
          <a:spcPct val="0"/>
        </a:spcBef>
        <a:spcAft>
          <a:spcPct val="0"/>
        </a:spcAft>
        <a:defRPr sz="4800" kern="1200" spc="-50">
          <a:solidFill>
            <a:srgbClr val="404040"/>
          </a:solidFill>
          <a:latin typeface="+mj-lt"/>
          <a:ea typeface="+mj-ea"/>
          <a:cs typeface="+mj-cs"/>
        </a:defRPr>
      </a:lvl1pPr>
      <a:lvl2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2pPr>
      <a:lvl3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3pPr>
      <a:lvl4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4pPr>
      <a:lvl5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accent1">
                    <a:lumMod val="75000"/>
                  </a:schemeClr>
                </a:solidFill>
              </a:rPr>
              <a:t>Revenue Recognition </a:t>
            </a:r>
            <a:r>
              <a:rPr lang="en-US" sz="7000" i="1" dirty="0" smtClean="0">
                <a:solidFill>
                  <a:schemeClr val="accent1">
                    <a:lumMod val="75000"/>
                  </a:schemeClr>
                </a:solidFill>
              </a:rPr>
              <a:t>(Part 2)</a:t>
            </a:r>
            <a:endParaRPr lang="en-US" sz="7000" i="1" dirty="0">
              <a:solidFill>
                <a:schemeClr val="accent1">
                  <a:lumMod val="75000"/>
                </a:schemeClr>
              </a:solidFill>
            </a:endParaRPr>
          </a:p>
        </p:txBody>
      </p:sp>
      <p:sp>
        <p:nvSpPr>
          <p:cNvPr id="3" name="Subtitle 2"/>
          <p:cNvSpPr>
            <a:spLocks noGrp="1"/>
          </p:cNvSpPr>
          <p:nvPr>
            <p:ph type="subTitle" idx="1"/>
          </p:nvPr>
        </p:nvSpPr>
        <p:spPr/>
        <p:txBody>
          <a:bodyPr>
            <a:normAutofit fontScale="85000" lnSpcReduction="20000"/>
          </a:bodyPr>
          <a:lstStyle/>
          <a:p>
            <a:pPr algn="l"/>
            <a:r>
              <a:rPr lang="en-US" dirty="0" smtClean="0"/>
              <a:t>Intermediate Accounting I</a:t>
            </a:r>
          </a:p>
          <a:p>
            <a:pPr algn="l"/>
            <a:endParaRPr lang="en-US" dirty="0"/>
          </a:p>
          <a:p>
            <a:pPr algn="r"/>
            <a:r>
              <a:rPr lang="en-US" dirty="0" smtClean="0"/>
              <a:t>Chapter 5</a:t>
            </a:r>
            <a:endParaRPr lang="en-US" dirty="0"/>
          </a:p>
        </p:txBody>
      </p:sp>
      <p:sp>
        <p:nvSpPr>
          <p:cNvPr id="4" name="Slide Number Placeholder 3"/>
          <p:cNvSpPr>
            <a:spLocks noGrp="1"/>
          </p:cNvSpPr>
          <p:nvPr>
            <p:ph type="sldNum" sz="quarter" idx="12"/>
          </p:nvPr>
        </p:nvSpPr>
        <p:spPr/>
        <p:txBody>
          <a:bodyPr/>
          <a:lstStyle/>
          <a:p>
            <a:pPr>
              <a:defRPr/>
            </a:pPr>
            <a:fld id="{74218DE5-3D0B-4B27-AAAD-7CEEA758746A}" type="slidenum">
              <a:rPr lang="en-US" smtClean="0"/>
              <a:pPr>
                <a:defRPr/>
              </a:pPr>
              <a:t>1</a:t>
            </a:fld>
            <a:endParaRPr lang="en-US" dirty="0"/>
          </a:p>
        </p:txBody>
      </p:sp>
      <p:sp>
        <p:nvSpPr>
          <p:cNvPr id="5" name="TextBox 4"/>
          <p:cNvSpPr txBox="1"/>
          <p:nvPr/>
        </p:nvSpPr>
        <p:spPr>
          <a:xfrm>
            <a:off x="1229032" y="5968182"/>
            <a:ext cx="4047775" cy="369332"/>
          </a:xfrm>
          <a:prstGeom prst="rect">
            <a:avLst/>
          </a:prstGeom>
          <a:noFill/>
        </p:spPr>
        <p:txBody>
          <a:bodyPr wrap="none" rtlCol="0">
            <a:spAutoFit/>
          </a:bodyPr>
          <a:lstStyle/>
          <a:p>
            <a:r>
              <a:rPr lang="en-US" dirty="0" smtClean="0"/>
              <a:t>(This presentation is under construction.)</a:t>
            </a:r>
            <a:endParaRPr lang="en-US" dirty="0"/>
          </a:p>
        </p:txBody>
      </p:sp>
    </p:spTree>
    <p:extLst>
      <p:ext uri="{BB962C8B-B14F-4D97-AF65-F5344CB8AC3E}">
        <p14:creationId xmlns:p14="http://schemas.microsoft.com/office/powerpoint/2010/main" val="33321294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ChangeArrowheads="1"/>
          </p:cNvSpPr>
          <p:nvPr/>
        </p:nvSpPr>
        <p:spPr bwMode="auto">
          <a:xfrm>
            <a:off x="531904" y="1368325"/>
            <a:ext cx="11176002" cy="1785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tabLst>
                <a:tab pos="457200" algn="dec"/>
                <a:tab pos="3365500" algn="dec"/>
                <a:tab pos="3657600" algn="dec"/>
                <a:tab pos="3886200" algn="dec"/>
                <a:tab pos="4114800" algn="dec"/>
                <a:tab pos="4279900" algn="dec"/>
                <a:tab pos="4457700" algn="dec"/>
              </a:tabLst>
              <a:defRPr>
                <a:solidFill>
                  <a:schemeClr val="tx1"/>
                </a:solidFill>
                <a:latin typeface="Arial" panose="020B0604020202020204" pitchFamily="34" charset="0"/>
              </a:defRPr>
            </a:lvl1pPr>
            <a:lvl2pPr marL="742950" indent="-285750">
              <a:tabLst>
                <a:tab pos="457200" algn="dec"/>
                <a:tab pos="3365500" algn="dec"/>
                <a:tab pos="3657600" algn="dec"/>
                <a:tab pos="3886200" algn="dec"/>
                <a:tab pos="4114800" algn="dec"/>
                <a:tab pos="4279900" algn="dec"/>
                <a:tab pos="4457700" algn="dec"/>
              </a:tabLst>
              <a:defRPr>
                <a:solidFill>
                  <a:schemeClr val="tx1"/>
                </a:solidFill>
                <a:latin typeface="Arial" panose="020B0604020202020204" pitchFamily="34" charset="0"/>
              </a:defRPr>
            </a:lvl2pPr>
            <a:lvl3pPr marL="1143000" indent="-228600">
              <a:tabLst>
                <a:tab pos="457200" algn="dec"/>
                <a:tab pos="3365500" algn="dec"/>
                <a:tab pos="3657600" algn="dec"/>
                <a:tab pos="3886200" algn="dec"/>
                <a:tab pos="4114800" algn="dec"/>
                <a:tab pos="4279900" algn="dec"/>
                <a:tab pos="4457700" algn="dec"/>
              </a:tabLst>
              <a:defRPr>
                <a:solidFill>
                  <a:schemeClr val="tx1"/>
                </a:solidFill>
                <a:latin typeface="Arial" panose="020B0604020202020204" pitchFamily="34" charset="0"/>
              </a:defRPr>
            </a:lvl3pPr>
            <a:lvl4pPr marL="1600200" indent="-228600">
              <a:tabLst>
                <a:tab pos="457200" algn="dec"/>
                <a:tab pos="3365500" algn="dec"/>
                <a:tab pos="3657600" algn="dec"/>
                <a:tab pos="3886200" algn="dec"/>
                <a:tab pos="4114800" algn="dec"/>
                <a:tab pos="4279900" algn="dec"/>
                <a:tab pos="4457700" algn="dec"/>
              </a:tabLst>
              <a:defRPr>
                <a:solidFill>
                  <a:schemeClr val="tx1"/>
                </a:solidFill>
                <a:latin typeface="Arial" panose="020B0604020202020204" pitchFamily="34" charset="0"/>
              </a:defRPr>
            </a:lvl4pPr>
            <a:lvl5pPr marL="2057400" indent="-228600">
              <a:tabLst>
                <a:tab pos="457200" algn="dec"/>
                <a:tab pos="3365500" algn="dec"/>
                <a:tab pos="3657600" algn="dec"/>
                <a:tab pos="3886200" algn="dec"/>
                <a:tab pos="4114800" algn="dec"/>
                <a:tab pos="4279900" algn="dec"/>
                <a:tab pos="4457700" algn="dec"/>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457200" algn="dec"/>
                <a:tab pos="3365500" algn="dec"/>
                <a:tab pos="3657600" algn="dec"/>
                <a:tab pos="3886200" algn="dec"/>
                <a:tab pos="4114800" algn="dec"/>
                <a:tab pos="4279900" algn="dec"/>
                <a:tab pos="4457700" algn="dec"/>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457200" algn="dec"/>
                <a:tab pos="3365500" algn="dec"/>
                <a:tab pos="3657600" algn="dec"/>
                <a:tab pos="3886200" algn="dec"/>
                <a:tab pos="4114800" algn="dec"/>
                <a:tab pos="4279900" algn="dec"/>
                <a:tab pos="4457700" algn="dec"/>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457200" algn="dec"/>
                <a:tab pos="3365500" algn="dec"/>
                <a:tab pos="3657600" algn="dec"/>
                <a:tab pos="3886200" algn="dec"/>
                <a:tab pos="4114800" algn="dec"/>
                <a:tab pos="4279900" algn="dec"/>
                <a:tab pos="4457700" algn="dec"/>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457200" algn="dec"/>
                <a:tab pos="3365500" algn="dec"/>
                <a:tab pos="3657600" algn="dec"/>
                <a:tab pos="3886200" algn="dec"/>
                <a:tab pos="4114800" algn="dec"/>
                <a:tab pos="4279900" algn="dec"/>
                <a:tab pos="4457700" algn="dec"/>
              </a:tabLst>
              <a:defRPr>
                <a:solidFill>
                  <a:schemeClr val="tx1"/>
                </a:solidFill>
                <a:latin typeface="Arial" panose="020B0604020202020204" pitchFamily="34" charset="0"/>
              </a:defRPr>
            </a:lvl9pPr>
          </a:lstStyle>
          <a:p>
            <a:r>
              <a:rPr lang="en-US" sz="2200" dirty="0"/>
              <a:t>At the beginning of 2013, the Harding Construction Company received a contract to build an office building for $5 million.  The project is estimated to take three years to complete.  According to the contract, Harding will bill the buyer in installments over the construction period according to a prearranged </a:t>
            </a:r>
            <a:r>
              <a:rPr lang="en-US" sz="2200" dirty="0" smtClean="0"/>
              <a:t>schedule</a:t>
            </a:r>
            <a:r>
              <a:rPr lang="en-US" sz="2200" dirty="0"/>
              <a:t>.  Information related </a:t>
            </a:r>
            <a:r>
              <a:rPr lang="en-US" sz="2200" dirty="0" smtClean="0"/>
              <a:t>to </a:t>
            </a:r>
            <a:r>
              <a:rPr lang="en-US" sz="2200" dirty="0"/>
              <a:t>the contract is </a:t>
            </a:r>
            <a:r>
              <a:rPr lang="en-US" sz="2200" dirty="0" smtClean="0"/>
              <a:t/>
            </a:r>
            <a:br>
              <a:rPr lang="en-US" sz="2200" dirty="0" smtClean="0"/>
            </a:br>
            <a:r>
              <a:rPr lang="en-US" sz="2200" dirty="0" smtClean="0"/>
              <a:t>as </a:t>
            </a:r>
            <a:r>
              <a:rPr lang="en-US" sz="2200" dirty="0"/>
              <a:t>follows:</a:t>
            </a:r>
          </a:p>
        </p:txBody>
      </p:sp>
      <p:sp>
        <p:nvSpPr>
          <p:cNvPr id="4" name="Rectangle 5"/>
          <p:cNvSpPr txBox="1">
            <a:spLocks noChangeArrowheads="1"/>
          </p:cNvSpPr>
          <p:nvPr/>
        </p:nvSpPr>
        <p:spPr>
          <a:xfrm>
            <a:off x="0" y="417513"/>
            <a:ext cx="12192000" cy="1143000"/>
          </a:xfrm>
          <a:prstGeom prst="rect">
            <a:avLst/>
          </a:prstGeom>
        </p:spPr>
        <p:txBody>
          <a:bodyPr/>
          <a:lstStyle>
            <a:lvl1pPr algn="l" rtl="0" eaLnBrk="0" fontAlgn="base" hangingPunct="0">
              <a:lnSpc>
                <a:spcPct val="85000"/>
              </a:lnSpc>
              <a:spcBef>
                <a:spcPct val="0"/>
              </a:spcBef>
              <a:spcAft>
                <a:spcPct val="0"/>
              </a:spcAft>
              <a:defRPr sz="4800" kern="1200" spc="-50">
                <a:solidFill>
                  <a:srgbClr val="404040"/>
                </a:solidFill>
                <a:latin typeface="+mj-lt"/>
                <a:ea typeface="+mj-ea"/>
                <a:cs typeface="+mj-cs"/>
              </a:defRPr>
            </a:lvl1pPr>
            <a:lvl2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2pPr>
            <a:lvl3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3pPr>
            <a:lvl4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4pPr>
            <a:lvl5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defRPr>
            </a:lvl9pPr>
          </a:lstStyle>
          <a:p>
            <a:pPr algn="ctr">
              <a:defRPr/>
            </a:pPr>
            <a:r>
              <a:rPr lang="en-US" altLang="en-US" sz="3400" dirty="0" smtClean="0">
                <a:solidFill>
                  <a:srgbClr val="276F8B"/>
                </a:solidFill>
              </a:rPr>
              <a:t>COMPLETED CONTRACT METHOD </a:t>
            </a:r>
            <a:br>
              <a:rPr lang="en-US" altLang="en-US" sz="3400" dirty="0" smtClean="0">
                <a:solidFill>
                  <a:srgbClr val="276F8B"/>
                </a:solidFill>
              </a:rPr>
            </a:br>
            <a:r>
              <a:rPr lang="en-US" altLang="en-US" sz="3400" dirty="0" smtClean="0">
                <a:solidFill>
                  <a:srgbClr val="276F8B"/>
                </a:solidFill>
              </a:rPr>
              <a:t>Example</a:t>
            </a:r>
            <a:endParaRPr lang="en-US" altLang="en-US" sz="3400" dirty="0">
              <a:solidFill>
                <a:srgbClr val="276F8B"/>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112494343"/>
              </p:ext>
            </p:extLst>
          </p:nvPr>
        </p:nvGraphicFramePr>
        <p:xfrm>
          <a:off x="4661648" y="2848570"/>
          <a:ext cx="6983505" cy="3352800"/>
        </p:xfrm>
        <a:graphic>
          <a:graphicData uri="http://schemas.openxmlformats.org/drawingml/2006/table">
            <a:tbl>
              <a:tblPr>
                <a:tableStyleId>{22838BEF-8BB2-4498-84A7-C5851F593DF1}</a:tableStyleId>
              </a:tblPr>
              <a:tblGrid>
                <a:gridCol w="3022210">
                  <a:extLst>
                    <a:ext uri="{9D8B030D-6E8A-4147-A177-3AD203B41FA5}">
                      <a16:colId xmlns:a16="http://schemas.microsoft.com/office/drawing/2014/main" val="20000"/>
                    </a:ext>
                  </a:extLst>
                </a:gridCol>
                <a:gridCol w="1388426">
                  <a:extLst>
                    <a:ext uri="{9D8B030D-6E8A-4147-A177-3AD203B41FA5}">
                      <a16:colId xmlns:a16="http://schemas.microsoft.com/office/drawing/2014/main" val="20001"/>
                    </a:ext>
                  </a:extLst>
                </a:gridCol>
                <a:gridCol w="1308845">
                  <a:extLst>
                    <a:ext uri="{9D8B030D-6E8A-4147-A177-3AD203B41FA5}">
                      <a16:colId xmlns:a16="http://schemas.microsoft.com/office/drawing/2014/main" val="20002"/>
                    </a:ext>
                  </a:extLst>
                </a:gridCol>
                <a:gridCol w="1264024">
                  <a:extLst>
                    <a:ext uri="{9D8B030D-6E8A-4147-A177-3AD203B41FA5}">
                      <a16:colId xmlns:a16="http://schemas.microsoft.com/office/drawing/2014/main" val="20003"/>
                    </a:ext>
                  </a:extLst>
                </a:gridCol>
              </a:tblGrid>
              <a:tr h="0">
                <a:tc>
                  <a:txBody>
                    <a:bodyPr/>
                    <a:lstStyle/>
                    <a:p>
                      <a:pPr algn="l" rtl="0" fontAlgn="ctr"/>
                      <a:endParaRPr lang="en-US" sz="1800" b="0" i="0" u="none" strike="noStrike" dirty="0">
                        <a:solidFill>
                          <a:srgbClr val="000000"/>
                        </a:solidFill>
                        <a:effectLst/>
                        <a:latin typeface="Times New Roman" panose="02020603050405020304" pitchFamily="18" charset="0"/>
                      </a:endParaRPr>
                    </a:p>
                  </a:txBody>
                  <a:tcPr marL="7620" marR="7620" marT="7620" marB="0" anchor="ctr">
                    <a:solidFill>
                      <a:srgbClr val="ABDADF"/>
                    </a:solidFill>
                  </a:tcPr>
                </a:tc>
                <a:tc>
                  <a:txBody>
                    <a:bodyPr/>
                    <a:lstStyle/>
                    <a:p>
                      <a:pPr algn="ctr" fontAlgn="b"/>
                      <a:r>
                        <a:rPr lang="en-US" sz="1800" u="none" strike="noStrike" dirty="0" smtClean="0">
                          <a:effectLst/>
                        </a:rPr>
                        <a:t>2013</a:t>
                      </a:r>
                      <a:endParaRPr lang="en-US" sz="1800" b="0" i="0" u="none" strike="noStrike" dirty="0">
                        <a:solidFill>
                          <a:srgbClr val="000000"/>
                        </a:solidFill>
                        <a:effectLst/>
                        <a:latin typeface="Calibri" panose="020F0502020204030204" pitchFamily="34" charset="0"/>
                      </a:endParaRPr>
                    </a:p>
                  </a:txBody>
                  <a:tcPr marL="7620" marR="7620" marT="7620" marB="0" anchor="b">
                    <a:solidFill>
                      <a:srgbClr val="ABDADF"/>
                    </a:solidFill>
                  </a:tcPr>
                </a:tc>
                <a:tc>
                  <a:txBody>
                    <a:bodyPr/>
                    <a:lstStyle/>
                    <a:p>
                      <a:pPr algn="ctr" fontAlgn="b"/>
                      <a:r>
                        <a:rPr lang="en-US" sz="1800" u="none" strike="noStrike" dirty="0" smtClean="0">
                          <a:effectLst/>
                        </a:rPr>
                        <a:t>2014</a:t>
                      </a:r>
                      <a:endParaRPr lang="en-US" sz="1800" b="0" i="0" u="none" strike="noStrike" dirty="0">
                        <a:solidFill>
                          <a:srgbClr val="000000"/>
                        </a:solidFill>
                        <a:effectLst/>
                        <a:latin typeface="Calibri" panose="020F0502020204030204" pitchFamily="34" charset="0"/>
                      </a:endParaRPr>
                    </a:p>
                  </a:txBody>
                  <a:tcPr marL="7620" marR="7620" marT="7620" marB="0" anchor="b">
                    <a:solidFill>
                      <a:srgbClr val="ABDADF"/>
                    </a:solidFill>
                  </a:tcPr>
                </a:tc>
                <a:tc>
                  <a:txBody>
                    <a:bodyPr/>
                    <a:lstStyle/>
                    <a:p>
                      <a:pPr algn="ctr" fontAlgn="b"/>
                      <a:r>
                        <a:rPr lang="en-US" sz="1800" u="none" strike="noStrike" dirty="0" smtClean="0">
                          <a:effectLst/>
                        </a:rPr>
                        <a:t>2015</a:t>
                      </a:r>
                      <a:endParaRPr lang="en-US" sz="1800" b="0" i="0" u="none" strike="noStrike" dirty="0">
                        <a:solidFill>
                          <a:srgbClr val="000000"/>
                        </a:solidFill>
                        <a:effectLst/>
                        <a:latin typeface="Calibri" panose="020F0502020204030204" pitchFamily="34" charset="0"/>
                      </a:endParaRPr>
                    </a:p>
                  </a:txBody>
                  <a:tcPr marL="7620" marR="7620" marT="7620" marB="0" anchor="b">
                    <a:solidFill>
                      <a:srgbClr val="ABDADF"/>
                    </a:solidFill>
                  </a:tcPr>
                </a:tc>
                <a:extLst>
                  <a:ext uri="{0D108BD9-81ED-4DB2-BD59-A6C34878D82A}">
                    <a16:rowId xmlns:a16="http://schemas.microsoft.com/office/drawing/2014/main" val="10000"/>
                  </a:ext>
                </a:extLst>
              </a:tr>
              <a:tr h="198120">
                <a:tc>
                  <a:txBody>
                    <a:bodyPr/>
                    <a:lstStyle/>
                    <a:p>
                      <a:pPr algn="l" rtl="0" fontAlgn="ctr"/>
                      <a:r>
                        <a:rPr lang="en-US" sz="1800" u="none" strike="noStrike" dirty="0">
                          <a:effectLst/>
                        </a:rPr>
                        <a:t>Construction costs </a:t>
                      </a:r>
                      <a:r>
                        <a:rPr lang="en-US" sz="1800" u="none" strike="noStrike" dirty="0" smtClean="0">
                          <a:effectLst/>
                        </a:rPr>
                        <a:t>incurred during</a:t>
                      </a:r>
                      <a:r>
                        <a:rPr lang="en-US" sz="1800" u="none" strike="noStrike" baseline="0" dirty="0" smtClean="0">
                          <a:effectLst/>
                        </a:rPr>
                        <a:t> the year</a:t>
                      </a:r>
                      <a:endParaRPr lang="en-US" sz="1800" b="0"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r" fontAlgn="b"/>
                      <a:r>
                        <a:rPr lang="en-US" sz="1800" u="none" strike="noStrike" dirty="0" smtClean="0">
                          <a:effectLst/>
                        </a:rPr>
                        <a:t>$1,500,000</a:t>
                      </a:r>
                      <a:endParaRPr lang="en-US" sz="18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800" u="none" strike="noStrike" dirty="0" smtClean="0">
                          <a:effectLst/>
                        </a:rPr>
                        <a:t>$1,000,000</a:t>
                      </a:r>
                      <a:endParaRPr lang="en-US" sz="18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800" u="none" strike="noStrike" dirty="0" smtClean="0">
                          <a:effectLst/>
                        </a:rPr>
                        <a:t>$1,600,000</a:t>
                      </a:r>
                      <a:endParaRPr lang="en-US" sz="18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0001"/>
                  </a:ext>
                </a:extLst>
              </a:tr>
              <a:tr h="198120">
                <a:tc>
                  <a:txBody>
                    <a:bodyPr/>
                    <a:lstStyle/>
                    <a:p>
                      <a:pPr algn="l" rtl="0" fontAlgn="ctr"/>
                      <a:r>
                        <a:rPr lang="en-US" sz="1800" u="none" strike="noStrike" dirty="0" smtClean="0">
                          <a:effectLst/>
                        </a:rPr>
                        <a:t>Construction costs incurred </a:t>
                      </a:r>
                      <a:r>
                        <a:rPr lang="en-US" sz="1800" u="none" strike="noStrike" dirty="0">
                          <a:effectLst/>
                        </a:rPr>
                        <a:t>in prior years</a:t>
                      </a:r>
                      <a:endParaRPr lang="en-US" sz="1800" b="0"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r" rtl="0" fontAlgn="ctr"/>
                      <a:r>
                        <a:rPr lang="en-US" sz="1800" u="none" strike="noStrike" dirty="0">
                          <a:effectLst/>
                        </a:rPr>
                        <a:t>  </a:t>
                      </a:r>
                      <a:r>
                        <a:rPr lang="en-US" sz="1800" u="sng" strike="noStrike" dirty="0">
                          <a:effectLst/>
                        </a:rPr>
                        <a:t>     - 0 -  </a:t>
                      </a:r>
                      <a:r>
                        <a:rPr lang="en-US" sz="1800" u="none" strike="noStrike" dirty="0">
                          <a:effectLst/>
                        </a:rPr>
                        <a:t> </a:t>
                      </a:r>
                      <a:endParaRPr lang="en-US" sz="1800" b="0"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r" rtl="0" fontAlgn="ctr"/>
                      <a:r>
                        <a:rPr lang="en-US" sz="1800" u="sng" strike="noStrike" dirty="0">
                          <a:effectLst/>
                        </a:rPr>
                        <a:t>1,500,000</a:t>
                      </a:r>
                      <a:endParaRPr lang="en-US" sz="1800" b="0" i="0" u="sng" strike="noStrike" dirty="0">
                        <a:solidFill>
                          <a:srgbClr val="000000"/>
                        </a:solidFill>
                        <a:effectLst/>
                        <a:latin typeface="Times New Roman" panose="02020603050405020304" pitchFamily="18" charset="0"/>
                      </a:endParaRPr>
                    </a:p>
                  </a:txBody>
                  <a:tcPr marL="7620" marR="7620" marT="7620" marB="0" anchor="ctr"/>
                </a:tc>
                <a:tc>
                  <a:txBody>
                    <a:bodyPr/>
                    <a:lstStyle/>
                    <a:p>
                      <a:pPr algn="r" rtl="0" fontAlgn="ctr"/>
                      <a:r>
                        <a:rPr lang="en-US" sz="1800" u="sng" strike="noStrike" dirty="0">
                          <a:effectLst/>
                        </a:rPr>
                        <a:t>2,500,000</a:t>
                      </a:r>
                      <a:endParaRPr lang="en-US" sz="1800" b="0" i="0" u="sng" strike="noStrike" dirty="0">
                        <a:solidFill>
                          <a:srgbClr val="000000"/>
                        </a:solidFill>
                        <a:effectLst/>
                        <a:latin typeface="Times New Roman" panose="02020603050405020304" pitchFamily="18" charset="0"/>
                      </a:endParaRPr>
                    </a:p>
                  </a:txBody>
                  <a:tcPr marL="7620" marR="7620" marT="7620" marB="0" anchor="ctr"/>
                </a:tc>
                <a:extLst>
                  <a:ext uri="{0D108BD9-81ED-4DB2-BD59-A6C34878D82A}">
                    <a16:rowId xmlns:a16="http://schemas.microsoft.com/office/drawing/2014/main" val="10002"/>
                  </a:ext>
                </a:extLst>
              </a:tr>
              <a:tr h="198120">
                <a:tc>
                  <a:txBody>
                    <a:bodyPr/>
                    <a:lstStyle/>
                    <a:p>
                      <a:pPr algn="l" rtl="0" fontAlgn="ctr"/>
                      <a:r>
                        <a:rPr lang="en-US" sz="1800" u="none" strike="noStrike" dirty="0">
                          <a:effectLst/>
                        </a:rPr>
                        <a:t>  Cumulative construction costs</a:t>
                      </a:r>
                      <a:endParaRPr lang="en-US" sz="1800" b="0"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r" rtl="0" fontAlgn="ctr"/>
                      <a:r>
                        <a:rPr lang="en-US" sz="1800" u="none" strike="noStrike" dirty="0">
                          <a:effectLst/>
                        </a:rPr>
                        <a:t>1,500,000</a:t>
                      </a:r>
                      <a:endParaRPr lang="en-US" sz="1800" b="0"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r" rtl="0" fontAlgn="ctr"/>
                      <a:r>
                        <a:rPr lang="en-US" sz="1800" u="none" strike="noStrike" dirty="0">
                          <a:effectLst/>
                        </a:rPr>
                        <a:t>2,500,000</a:t>
                      </a:r>
                      <a:endParaRPr lang="en-US" sz="1800" b="0"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r" rtl="0" fontAlgn="ctr"/>
                      <a:r>
                        <a:rPr lang="en-US" sz="1800" u="none" strike="noStrike" dirty="0">
                          <a:effectLst/>
                        </a:rPr>
                        <a:t>4,100,000</a:t>
                      </a:r>
                      <a:endParaRPr lang="en-US" sz="1800" b="0" i="0" u="none" strike="noStrike" dirty="0">
                        <a:solidFill>
                          <a:srgbClr val="000000"/>
                        </a:solidFill>
                        <a:effectLst/>
                        <a:latin typeface="Times New Roman" panose="02020603050405020304" pitchFamily="18" charset="0"/>
                      </a:endParaRPr>
                    </a:p>
                  </a:txBody>
                  <a:tcPr marL="7620" marR="7620" marT="7620" marB="0" anchor="ctr"/>
                </a:tc>
                <a:extLst>
                  <a:ext uri="{0D108BD9-81ED-4DB2-BD59-A6C34878D82A}">
                    <a16:rowId xmlns:a16="http://schemas.microsoft.com/office/drawing/2014/main" val="10003"/>
                  </a:ext>
                </a:extLst>
              </a:tr>
              <a:tr h="198120">
                <a:tc>
                  <a:txBody>
                    <a:bodyPr/>
                    <a:lstStyle/>
                    <a:p>
                      <a:pPr algn="l" rtl="0" fontAlgn="ctr"/>
                      <a:r>
                        <a:rPr lang="en-US" sz="1800" u="none" strike="noStrike" dirty="0" smtClean="0">
                          <a:effectLst/>
                        </a:rPr>
                        <a:t> Estimated costs to complete </a:t>
                      </a:r>
                      <a:r>
                        <a:rPr lang="en-US" sz="1800" u="none" strike="noStrike" dirty="0">
                          <a:effectLst/>
                        </a:rPr>
                        <a:t>at end of year</a:t>
                      </a:r>
                      <a:endParaRPr lang="en-US" sz="1800" b="0"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r" rtl="0" fontAlgn="ctr"/>
                      <a:r>
                        <a:rPr lang="en-US" sz="1800" u="sng" strike="noStrike" dirty="0">
                          <a:effectLst/>
                        </a:rPr>
                        <a:t>2,250,000</a:t>
                      </a:r>
                      <a:endParaRPr lang="en-US" sz="1800" b="0" i="0" u="sng" strike="noStrike" dirty="0">
                        <a:solidFill>
                          <a:srgbClr val="000000"/>
                        </a:solidFill>
                        <a:effectLst/>
                        <a:latin typeface="Times New Roman" panose="02020603050405020304" pitchFamily="18" charset="0"/>
                      </a:endParaRPr>
                    </a:p>
                  </a:txBody>
                  <a:tcPr marL="7620" marR="7620" marT="7620" marB="0" anchor="ctr"/>
                </a:tc>
                <a:tc>
                  <a:txBody>
                    <a:bodyPr/>
                    <a:lstStyle/>
                    <a:p>
                      <a:pPr algn="r" rtl="0" fontAlgn="ctr"/>
                      <a:r>
                        <a:rPr lang="en-US" sz="1800" u="sng" strike="noStrike" dirty="0">
                          <a:effectLst/>
                        </a:rPr>
                        <a:t>1,500,000</a:t>
                      </a:r>
                      <a:endParaRPr lang="en-US" sz="1800" b="0" i="0" u="sng" strike="noStrike" dirty="0">
                        <a:solidFill>
                          <a:srgbClr val="000000"/>
                        </a:solidFill>
                        <a:effectLst/>
                        <a:latin typeface="Times New Roman" panose="02020603050405020304" pitchFamily="18" charset="0"/>
                      </a:endParaRPr>
                    </a:p>
                  </a:txBody>
                  <a:tcPr marL="7620" marR="7620" marT="7620" marB="0" anchor="ctr"/>
                </a:tc>
                <a:tc>
                  <a:txBody>
                    <a:bodyPr/>
                    <a:lstStyle/>
                    <a:p>
                      <a:pPr algn="r" rtl="0" fontAlgn="ctr"/>
                      <a:r>
                        <a:rPr lang="en-US" sz="1800" u="sng" strike="noStrike" dirty="0">
                          <a:effectLst/>
                        </a:rPr>
                        <a:t>       - 0 - </a:t>
                      </a:r>
                      <a:r>
                        <a:rPr lang="en-US" sz="1800" u="none" strike="noStrike" dirty="0">
                          <a:effectLst/>
                        </a:rPr>
                        <a:t> </a:t>
                      </a:r>
                      <a:endParaRPr lang="en-US" sz="1800" b="0" i="0" u="sng" strike="noStrike" dirty="0">
                        <a:solidFill>
                          <a:srgbClr val="000000"/>
                        </a:solidFill>
                        <a:effectLst/>
                        <a:latin typeface="Times New Roman" panose="02020603050405020304" pitchFamily="18" charset="0"/>
                      </a:endParaRPr>
                    </a:p>
                  </a:txBody>
                  <a:tcPr marL="7620" marR="7620" marT="7620" marB="0" anchor="ctr"/>
                </a:tc>
                <a:extLst>
                  <a:ext uri="{0D108BD9-81ED-4DB2-BD59-A6C34878D82A}">
                    <a16:rowId xmlns:a16="http://schemas.microsoft.com/office/drawing/2014/main" val="10004"/>
                  </a:ext>
                </a:extLst>
              </a:tr>
              <a:tr h="198120">
                <a:tc>
                  <a:txBody>
                    <a:bodyPr/>
                    <a:lstStyle/>
                    <a:p>
                      <a:pPr algn="l" rtl="0" fontAlgn="ctr"/>
                      <a:r>
                        <a:rPr lang="en-US" sz="1800" u="none" strike="noStrike" dirty="0" smtClean="0">
                          <a:effectLst/>
                        </a:rPr>
                        <a:t> Total estimated and actual construction </a:t>
                      </a:r>
                      <a:r>
                        <a:rPr lang="en-US" sz="1800" u="none" strike="noStrike" dirty="0">
                          <a:effectLst/>
                        </a:rPr>
                        <a:t>costs</a:t>
                      </a:r>
                      <a:endParaRPr lang="en-US" sz="1800" b="0"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r" rtl="0" fontAlgn="ctr"/>
                      <a:r>
                        <a:rPr lang="en-US" sz="1800" u="none" strike="noStrike" dirty="0">
                          <a:effectLst/>
                        </a:rPr>
                        <a:t>$3,750,000 </a:t>
                      </a:r>
                      <a:endParaRPr lang="en-US" sz="1800" b="0"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r" rtl="0" fontAlgn="ctr"/>
                      <a:r>
                        <a:rPr lang="en-US" sz="1800" u="none" strike="noStrike" dirty="0">
                          <a:effectLst/>
                        </a:rPr>
                        <a:t>$4,000,000 </a:t>
                      </a:r>
                      <a:endParaRPr lang="en-US" sz="1800" b="0"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r" rtl="0" fontAlgn="ctr"/>
                      <a:r>
                        <a:rPr lang="en-US" sz="1800" u="none" strike="noStrike" dirty="0">
                          <a:effectLst/>
                        </a:rPr>
                        <a:t>$4,100,000 </a:t>
                      </a:r>
                      <a:endParaRPr lang="en-US" sz="1800" b="0" i="0" u="none" strike="noStrike" dirty="0">
                        <a:solidFill>
                          <a:srgbClr val="000000"/>
                        </a:solidFill>
                        <a:effectLst/>
                        <a:latin typeface="Times New Roman" panose="02020603050405020304" pitchFamily="18" charset="0"/>
                      </a:endParaRPr>
                    </a:p>
                  </a:txBody>
                  <a:tcPr marL="7620" marR="7620" marT="7620" marB="0" anchor="ctr"/>
                </a:tc>
                <a:extLst>
                  <a:ext uri="{0D108BD9-81ED-4DB2-BD59-A6C34878D82A}">
                    <a16:rowId xmlns:a16="http://schemas.microsoft.com/office/drawing/2014/main" val="10005"/>
                  </a:ext>
                </a:extLst>
              </a:tr>
              <a:tr h="198120">
                <a:tc>
                  <a:txBody>
                    <a:bodyPr/>
                    <a:lstStyle/>
                    <a:p>
                      <a:pPr algn="l" rtl="0" fontAlgn="ctr"/>
                      <a:r>
                        <a:rPr lang="en-US" sz="1800" u="none" strike="noStrike" dirty="0">
                          <a:effectLst/>
                        </a:rPr>
                        <a:t>  Billings made during the year</a:t>
                      </a:r>
                      <a:endParaRPr lang="en-US" sz="1800" b="0"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r" rtl="0" fontAlgn="ctr"/>
                      <a:r>
                        <a:rPr lang="en-US" sz="1800" u="none" strike="noStrike" dirty="0">
                          <a:effectLst/>
                        </a:rPr>
                        <a:t>$1,200,000 </a:t>
                      </a:r>
                      <a:endParaRPr lang="en-US" sz="1800" b="0"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r" rtl="0" fontAlgn="ctr"/>
                      <a:r>
                        <a:rPr lang="en-US" sz="1800" u="none" strike="noStrike" dirty="0">
                          <a:effectLst/>
                        </a:rPr>
                        <a:t>$2,000,000 </a:t>
                      </a:r>
                      <a:endParaRPr lang="en-US" sz="1800" b="0"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r" rtl="0" fontAlgn="ctr"/>
                      <a:r>
                        <a:rPr lang="en-US" sz="1800" u="none" strike="noStrike" dirty="0">
                          <a:effectLst/>
                        </a:rPr>
                        <a:t>$1,800,000 </a:t>
                      </a:r>
                      <a:endParaRPr lang="en-US" sz="1800" b="0" i="0" u="none" strike="noStrike" dirty="0">
                        <a:solidFill>
                          <a:srgbClr val="000000"/>
                        </a:solidFill>
                        <a:effectLst/>
                        <a:latin typeface="Times New Roman" panose="02020603050405020304" pitchFamily="18" charset="0"/>
                      </a:endParaRPr>
                    </a:p>
                  </a:txBody>
                  <a:tcPr marL="7620" marR="7620" marT="7620" marB="0" anchor="ctr"/>
                </a:tc>
                <a:extLst>
                  <a:ext uri="{0D108BD9-81ED-4DB2-BD59-A6C34878D82A}">
                    <a16:rowId xmlns:a16="http://schemas.microsoft.com/office/drawing/2014/main" val="10006"/>
                  </a:ext>
                </a:extLst>
              </a:tr>
              <a:tr h="190500">
                <a:tc>
                  <a:txBody>
                    <a:bodyPr/>
                    <a:lstStyle/>
                    <a:p>
                      <a:pPr algn="l" rtl="0" fontAlgn="ctr"/>
                      <a:r>
                        <a:rPr lang="en-US" sz="1800" u="none" strike="noStrike" dirty="0">
                          <a:effectLst/>
                        </a:rPr>
                        <a:t>  Cash collections during year</a:t>
                      </a:r>
                      <a:endParaRPr lang="en-US" sz="1800" b="0" i="0" u="none" strike="noStrike" dirty="0">
                        <a:solidFill>
                          <a:srgbClr val="000000"/>
                        </a:solidFill>
                        <a:effectLst/>
                        <a:latin typeface="Arial" panose="020B0604020202020204" pitchFamily="34" charset="0"/>
                      </a:endParaRPr>
                    </a:p>
                  </a:txBody>
                  <a:tcPr marL="7620" marR="7620" marT="7620" marB="0" anchor="ctr"/>
                </a:tc>
                <a:tc>
                  <a:txBody>
                    <a:bodyPr/>
                    <a:lstStyle/>
                    <a:p>
                      <a:pPr algn="r" rtl="0" fontAlgn="ctr"/>
                      <a:r>
                        <a:rPr lang="en-US" sz="1800" u="none" strike="noStrike" dirty="0">
                          <a:effectLst/>
                        </a:rPr>
                        <a:t>1,000,000</a:t>
                      </a:r>
                      <a:endParaRPr lang="en-US" sz="1800" b="0" i="0" u="none" strike="noStrike" dirty="0">
                        <a:solidFill>
                          <a:srgbClr val="000000"/>
                        </a:solidFill>
                        <a:effectLst/>
                        <a:latin typeface="Arial" panose="020B0604020202020204" pitchFamily="34" charset="0"/>
                      </a:endParaRPr>
                    </a:p>
                  </a:txBody>
                  <a:tcPr marL="7620" marR="7620" marT="7620" marB="0" anchor="ctr"/>
                </a:tc>
                <a:tc>
                  <a:txBody>
                    <a:bodyPr/>
                    <a:lstStyle/>
                    <a:p>
                      <a:pPr algn="r" rtl="0" fontAlgn="ctr"/>
                      <a:r>
                        <a:rPr lang="en-US" sz="1800" u="none" strike="noStrike" dirty="0">
                          <a:effectLst/>
                        </a:rPr>
                        <a:t>1,400,000</a:t>
                      </a:r>
                      <a:endParaRPr lang="en-US" sz="1800" b="0" i="0" u="none" strike="noStrike" dirty="0">
                        <a:solidFill>
                          <a:srgbClr val="000000"/>
                        </a:solidFill>
                        <a:effectLst/>
                        <a:latin typeface="Arial" panose="020B0604020202020204" pitchFamily="34" charset="0"/>
                      </a:endParaRPr>
                    </a:p>
                  </a:txBody>
                  <a:tcPr marL="7620" marR="7620" marT="7620" marB="0" anchor="ctr"/>
                </a:tc>
                <a:tc>
                  <a:txBody>
                    <a:bodyPr/>
                    <a:lstStyle/>
                    <a:p>
                      <a:pPr algn="r" rtl="0" fontAlgn="ctr"/>
                      <a:r>
                        <a:rPr lang="en-US" sz="1800" u="none" strike="noStrike" dirty="0">
                          <a:effectLst/>
                        </a:rPr>
                        <a:t>2,600,000</a:t>
                      </a:r>
                      <a:endParaRPr lang="en-US" sz="1800" b="0" i="0" u="none" strike="noStrike" dirty="0">
                        <a:solidFill>
                          <a:srgbClr val="000000"/>
                        </a:solidFill>
                        <a:effectLst/>
                        <a:latin typeface="Arial" panose="020B0604020202020204" pitchFamily="34" charset="0"/>
                      </a:endParaRPr>
                    </a:p>
                  </a:txBody>
                  <a:tcPr marL="7620" marR="7620" marT="7620" marB="0" anchor="ctr"/>
                </a:tc>
                <a:extLst>
                  <a:ext uri="{0D108BD9-81ED-4DB2-BD59-A6C34878D82A}">
                    <a16:rowId xmlns:a16="http://schemas.microsoft.com/office/drawing/2014/main" val="10007"/>
                  </a:ext>
                </a:extLst>
              </a:tr>
            </a:tbl>
          </a:graphicData>
        </a:graphic>
      </p:graphicFrame>
      <p:sp>
        <p:nvSpPr>
          <p:cNvPr id="2" name="Slide Number Placeholder 1"/>
          <p:cNvSpPr>
            <a:spLocks noGrp="1"/>
          </p:cNvSpPr>
          <p:nvPr>
            <p:ph type="sldNum" sz="quarter" idx="12"/>
          </p:nvPr>
        </p:nvSpPr>
        <p:spPr/>
        <p:txBody>
          <a:bodyPr/>
          <a:lstStyle/>
          <a:p>
            <a:pPr>
              <a:defRPr/>
            </a:pPr>
            <a:fld id="{B7E43A78-FE4F-424E-BDE6-5A9905F4C53A}" type="slidenum">
              <a:rPr lang="en-US" smtClean="0"/>
              <a:pPr>
                <a:defRPr/>
              </a:pPr>
              <a:t>10</a:t>
            </a:fld>
            <a:endParaRPr lang="en-US" dirty="0"/>
          </a:p>
        </p:txBody>
      </p:sp>
    </p:spTree>
    <p:extLst>
      <p:ext uri="{BB962C8B-B14F-4D97-AF65-F5344CB8AC3E}">
        <p14:creationId xmlns:p14="http://schemas.microsoft.com/office/powerpoint/2010/main" val="13384171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oup 36"/>
          <p:cNvGraphicFramePr>
            <a:graphicFrameLocks noGrp="1"/>
          </p:cNvGraphicFramePr>
          <p:nvPr>
            <p:extLst>
              <p:ext uri="{D42A27DB-BD31-4B8C-83A1-F6EECF244321}">
                <p14:modId xmlns:p14="http://schemas.microsoft.com/office/powerpoint/2010/main" val="3902267745"/>
              </p:ext>
            </p:extLst>
          </p:nvPr>
        </p:nvGraphicFramePr>
        <p:xfrm>
          <a:off x="1637554" y="1440601"/>
          <a:ext cx="8305800" cy="3854814"/>
        </p:xfrm>
        <a:graphic>
          <a:graphicData uri="http://schemas.openxmlformats.org/drawingml/2006/table">
            <a:tbl>
              <a:tblPr/>
              <a:tblGrid>
                <a:gridCol w="55626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tblGrid>
              <a:tr h="36307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Construction in Progress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1,500,000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52312">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     Various Accounts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1,500,000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866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1" u="none" strike="noStrike" cap="none" normalizeH="0" baseline="0" dirty="0" smtClean="0">
                          <a:ln>
                            <a:noFill/>
                          </a:ln>
                          <a:solidFill>
                            <a:schemeClr val="accent1">
                              <a:lumMod val="75000"/>
                            </a:schemeClr>
                          </a:solidFill>
                          <a:effectLst/>
                          <a:latin typeface="Arial" panose="020B0604020202020204" pitchFamily="34" charset="0"/>
                        </a:rPr>
                        <a:t>To record actual construction costs incurred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5051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5051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Accounts Receivable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1,200,000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5051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     Billings on Construction Contract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1,200,000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5051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1" u="none" strike="noStrike" cap="none" normalizeH="0" baseline="0" dirty="0" smtClean="0">
                          <a:ln>
                            <a:noFill/>
                          </a:ln>
                          <a:solidFill>
                            <a:schemeClr val="accent1">
                              <a:lumMod val="75000"/>
                            </a:schemeClr>
                          </a:solidFill>
                          <a:effectLst/>
                          <a:latin typeface="Arial" panose="020B0604020202020204" pitchFamily="34" charset="0"/>
                        </a:rPr>
                        <a:t>To record progress billings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5051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5051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Cash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1,000,000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5051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     Accounts Receivable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1,000,000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50519">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altLang="en-US" sz="1600" b="0" i="1" u="none" strike="noStrike" cap="none" normalizeH="0" baseline="0" dirty="0" smtClean="0">
                          <a:ln>
                            <a:noFill/>
                          </a:ln>
                          <a:solidFill>
                            <a:schemeClr val="accent1">
                              <a:lumMod val="75000"/>
                            </a:schemeClr>
                          </a:solidFill>
                          <a:effectLst/>
                          <a:latin typeface="Arial" panose="020B0604020202020204" pitchFamily="34" charset="0"/>
                        </a:rPr>
                        <a:t>To record cash collections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sp>
        <p:nvSpPr>
          <p:cNvPr id="4" name="Rectangle 5"/>
          <p:cNvSpPr txBox="1">
            <a:spLocks noChangeArrowheads="1"/>
          </p:cNvSpPr>
          <p:nvPr/>
        </p:nvSpPr>
        <p:spPr>
          <a:xfrm>
            <a:off x="0" y="417513"/>
            <a:ext cx="12192000" cy="1143000"/>
          </a:xfrm>
          <a:prstGeom prst="rect">
            <a:avLst/>
          </a:prstGeom>
        </p:spPr>
        <p:txBody>
          <a:bodyPr/>
          <a:lstStyle>
            <a:lvl1pPr algn="l" rtl="0" eaLnBrk="0" fontAlgn="base" hangingPunct="0">
              <a:lnSpc>
                <a:spcPct val="85000"/>
              </a:lnSpc>
              <a:spcBef>
                <a:spcPct val="0"/>
              </a:spcBef>
              <a:spcAft>
                <a:spcPct val="0"/>
              </a:spcAft>
              <a:defRPr sz="4800" kern="1200" spc="-50">
                <a:solidFill>
                  <a:srgbClr val="404040"/>
                </a:solidFill>
                <a:latin typeface="+mj-lt"/>
                <a:ea typeface="+mj-ea"/>
                <a:cs typeface="+mj-cs"/>
              </a:defRPr>
            </a:lvl1pPr>
            <a:lvl2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2pPr>
            <a:lvl3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3pPr>
            <a:lvl4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4pPr>
            <a:lvl5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defRPr>
            </a:lvl9pPr>
          </a:lstStyle>
          <a:p>
            <a:pPr algn="ctr">
              <a:defRPr/>
            </a:pPr>
            <a:r>
              <a:rPr lang="en-US" altLang="en-US" sz="3400" dirty="0" smtClean="0">
                <a:solidFill>
                  <a:srgbClr val="276F8B"/>
                </a:solidFill>
              </a:rPr>
              <a:t>PERCENTAGE OF COMPLETION METHOD </a:t>
            </a:r>
            <a:br>
              <a:rPr lang="en-US" altLang="en-US" sz="3400" dirty="0" smtClean="0">
                <a:solidFill>
                  <a:srgbClr val="276F8B"/>
                </a:solidFill>
              </a:rPr>
            </a:br>
            <a:r>
              <a:rPr lang="en-US" altLang="en-US" sz="3400" dirty="0" smtClean="0">
                <a:solidFill>
                  <a:srgbClr val="276F8B"/>
                </a:solidFill>
              </a:rPr>
              <a:t>Journal Entries – Costs, Billings &amp; Collections (2013)</a:t>
            </a:r>
            <a:endParaRPr lang="en-US" altLang="en-US" sz="3400" dirty="0">
              <a:solidFill>
                <a:srgbClr val="276F8B"/>
              </a:solidFill>
            </a:endParaRPr>
          </a:p>
        </p:txBody>
      </p:sp>
      <p:sp>
        <p:nvSpPr>
          <p:cNvPr id="7" name="TextBox 6"/>
          <p:cNvSpPr txBox="1"/>
          <p:nvPr/>
        </p:nvSpPr>
        <p:spPr>
          <a:xfrm>
            <a:off x="2187389" y="5450541"/>
            <a:ext cx="7279341" cy="769441"/>
          </a:xfrm>
          <a:prstGeom prst="rect">
            <a:avLst/>
          </a:prstGeom>
          <a:solidFill>
            <a:schemeClr val="accent2">
              <a:lumMod val="20000"/>
              <a:lumOff val="80000"/>
            </a:schemeClr>
          </a:solidFill>
          <a:effectLst/>
        </p:spPr>
        <p:txBody>
          <a:bodyPr wrap="square" rtlCol="0">
            <a:spAutoFit/>
          </a:bodyPr>
          <a:lstStyle/>
          <a:p>
            <a:r>
              <a:rPr lang="en-US" sz="2200" i="1" dirty="0" smtClean="0"/>
              <a:t>Repeat these entries for 2014 and 2015 using the appropriate data for each year.</a:t>
            </a:r>
            <a:endParaRPr lang="en-US" sz="2200" i="1" dirty="0"/>
          </a:p>
        </p:txBody>
      </p:sp>
      <p:sp>
        <p:nvSpPr>
          <p:cNvPr id="2" name="Slide Number Placeholder 1"/>
          <p:cNvSpPr>
            <a:spLocks noGrp="1"/>
          </p:cNvSpPr>
          <p:nvPr>
            <p:ph type="sldNum" sz="quarter" idx="12"/>
          </p:nvPr>
        </p:nvSpPr>
        <p:spPr/>
        <p:txBody>
          <a:bodyPr/>
          <a:lstStyle/>
          <a:p>
            <a:pPr>
              <a:defRPr/>
            </a:pPr>
            <a:fld id="{B7E43A78-FE4F-424E-BDE6-5A9905F4C53A}" type="slidenum">
              <a:rPr lang="en-US" smtClean="0"/>
              <a:pPr>
                <a:defRPr/>
              </a:pPr>
              <a:t>11</a:t>
            </a:fld>
            <a:endParaRPr lang="en-US" dirty="0"/>
          </a:p>
        </p:txBody>
      </p:sp>
    </p:spTree>
    <p:extLst>
      <p:ext uri="{BB962C8B-B14F-4D97-AF65-F5344CB8AC3E}">
        <p14:creationId xmlns:p14="http://schemas.microsoft.com/office/powerpoint/2010/main" val="38300346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oup 36"/>
          <p:cNvGraphicFramePr>
            <a:graphicFrameLocks noGrp="1"/>
          </p:cNvGraphicFramePr>
          <p:nvPr>
            <p:extLst>
              <p:ext uri="{D42A27DB-BD31-4B8C-83A1-F6EECF244321}">
                <p14:modId xmlns:p14="http://schemas.microsoft.com/office/powerpoint/2010/main" val="3188089011"/>
              </p:ext>
            </p:extLst>
          </p:nvPr>
        </p:nvGraphicFramePr>
        <p:xfrm>
          <a:off x="1583765" y="1473863"/>
          <a:ext cx="8305800" cy="1751700"/>
        </p:xfrm>
        <a:graphic>
          <a:graphicData uri="http://schemas.openxmlformats.org/drawingml/2006/table">
            <a:tbl>
              <a:tblPr/>
              <a:tblGrid>
                <a:gridCol w="55626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tblGrid>
              <a:tr h="36307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Construction in Progress </a:t>
                      </a:r>
                      <a:r>
                        <a:rPr kumimoji="0" lang="en-US" altLang="en-US" sz="1600" b="0" i="0" u="none" strike="noStrike" cap="none" normalizeH="0" baseline="0" dirty="0" smtClean="0">
                          <a:ln>
                            <a:noFill/>
                          </a:ln>
                          <a:solidFill>
                            <a:schemeClr val="accent2">
                              <a:lumMod val="75000"/>
                            </a:schemeClr>
                          </a:solidFill>
                          <a:effectLst/>
                          <a:latin typeface="Arial" panose="020B0604020202020204" pitchFamily="34" charset="0"/>
                        </a:rPr>
                        <a:t>(gross profit)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500,000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52312">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Cost of Construction </a:t>
                      </a:r>
                      <a:r>
                        <a:rPr kumimoji="0" lang="en-US" altLang="en-US" sz="1600" b="0" i="0" u="none" strike="noStrike" cap="none" normalizeH="0" baseline="0" dirty="0" smtClean="0">
                          <a:ln>
                            <a:noFill/>
                          </a:ln>
                          <a:solidFill>
                            <a:schemeClr val="accent2">
                              <a:lumMod val="75000"/>
                            </a:schemeClr>
                          </a:solidFill>
                          <a:effectLst/>
                          <a:latin typeface="Arial" panose="020B0604020202020204" pitchFamily="34" charset="0"/>
                        </a:rPr>
                        <a:t>(actual costs)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1,500,000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866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altLang="en-US" sz="1600" b="0" i="1" u="none" strike="noStrike" cap="none" normalizeH="0" baseline="0" dirty="0" smtClean="0">
                          <a:ln>
                            <a:noFill/>
                          </a:ln>
                          <a:solidFill>
                            <a:schemeClr val="accent1">
                              <a:lumMod val="75000"/>
                            </a:schemeClr>
                          </a:solidFill>
                          <a:effectLst/>
                          <a:latin typeface="Arial" panose="020B0604020202020204" pitchFamily="34" charset="0"/>
                        </a:rPr>
                        <a:t>     </a:t>
                      </a:r>
                      <a:r>
                        <a:rPr kumimoji="0" lang="en-US" altLang="en-US" sz="1600" b="0" i="0" u="none" strike="noStrike" cap="none" normalizeH="0" baseline="0" dirty="0" smtClean="0">
                          <a:ln>
                            <a:noFill/>
                          </a:ln>
                          <a:solidFill>
                            <a:schemeClr val="tx1"/>
                          </a:solidFill>
                          <a:effectLst/>
                          <a:latin typeface="Arial" panose="020B0604020202020204" pitchFamily="34" charset="0"/>
                        </a:rPr>
                        <a:t>Revenue from Long-term Contracts </a:t>
                      </a:r>
                      <a:r>
                        <a:rPr kumimoji="0" lang="en-US" altLang="en-US" sz="1600" b="0" i="0" u="none" strike="noStrike" cap="none" normalizeH="0" baseline="0" dirty="0" smtClean="0">
                          <a:ln>
                            <a:noFill/>
                          </a:ln>
                          <a:solidFill>
                            <a:schemeClr val="accent2">
                              <a:lumMod val="75000"/>
                            </a:schemeClr>
                          </a:solidFill>
                          <a:effectLst/>
                          <a:latin typeface="Arial" panose="020B0604020202020204" pitchFamily="34" charset="0"/>
                        </a:rPr>
                        <a:t>(costs + profit)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2,000,000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5051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1" u="none" strike="noStrike" cap="none" normalizeH="0" baseline="0" dirty="0" smtClean="0">
                          <a:ln>
                            <a:noFill/>
                          </a:ln>
                          <a:solidFill>
                            <a:schemeClr val="accent1">
                              <a:lumMod val="75000"/>
                            </a:schemeClr>
                          </a:solidFill>
                          <a:effectLst/>
                          <a:latin typeface="Arial" panose="020B0604020202020204" pitchFamily="34" charset="0"/>
                        </a:rPr>
                        <a:t>To record gross profit</a:t>
                      </a: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5051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4" name="Rectangle 5"/>
          <p:cNvSpPr txBox="1">
            <a:spLocks noChangeArrowheads="1"/>
          </p:cNvSpPr>
          <p:nvPr/>
        </p:nvSpPr>
        <p:spPr>
          <a:xfrm>
            <a:off x="0" y="417513"/>
            <a:ext cx="12192000" cy="1143000"/>
          </a:xfrm>
          <a:prstGeom prst="rect">
            <a:avLst/>
          </a:prstGeom>
        </p:spPr>
        <p:txBody>
          <a:bodyPr/>
          <a:lstStyle>
            <a:lvl1pPr algn="l" rtl="0" eaLnBrk="0" fontAlgn="base" hangingPunct="0">
              <a:lnSpc>
                <a:spcPct val="85000"/>
              </a:lnSpc>
              <a:spcBef>
                <a:spcPct val="0"/>
              </a:spcBef>
              <a:spcAft>
                <a:spcPct val="0"/>
              </a:spcAft>
              <a:defRPr sz="4800" kern="1200" spc="-50">
                <a:solidFill>
                  <a:srgbClr val="404040"/>
                </a:solidFill>
                <a:latin typeface="+mj-lt"/>
                <a:ea typeface="+mj-ea"/>
                <a:cs typeface="+mj-cs"/>
              </a:defRPr>
            </a:lvl1pPr>
            <a:lvl2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2pPr>
            <a:lvl3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3pPr>
            <a:lvl4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4pPr>
            <a:lvl5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defRPr>
            </a:lvl9pPr>
          </a:lstStyle>
          <a:p>
            <a:pPr algn="ctr">
              <a:defRPr/>
            </a:pPr>
            <a:r>
              <a:rPr lang="en-US" altLang="en-US" sz="3400" dirty="0" smtClean="0">
                <a:solidFill>
                  <a:srgbClr val="276F8B"/>
                </a:solidFill>
              </a:rPr>
              <a:t>PERCENTAGE OF COMPLETION METHOD </a:t>
            </a:r>
            <a:br>
              <a:rPr lang="en-US" altLang="en-US" sz="3400" dirty="0" smtClean="0">
                <a:solidFill>
                  <a:srgbClr val="276F8B"/>
                </a:solidFill>
              </a:rPr>
            </a:br>
            <a:r>
              <a:rPr lang="en-US" altLang="en-US" sz="3400" dirty="0" smtClean="0">
                <a:solidFill>
                  <a:srgbClr val="276F8B"/>
                </a:solidFill>
              </a:rPr>
              <a:t>Journal Entries – Gross Profit (2013)</a:t>
            </a:r>
            <a:endParaRPr lang="en-US" altLang="en-US" sz="3400" dirty="0">
              <a:solidFill>
                <a:srgbClr val="276F8B"/>
              </a:solidFill>
            </a:endParaRPr>
          </a:p>
        </p:txBody>
      </p:sp>
      <p:sp>
        <p:nvSpPr>
          <p:cNvPr id="5" name="Slide Number Placeholder 4"/>
          <p:cNvSpPr>
            <a:spLocks noGrp="1"/>
          </p:cNvSpPr>
          <p:nvPr>
            <p:ph type="sldNum" sz="quarter" idx="12"/>
          </p:nvPr>
        </p:nvSpPr>
        <p:spPr/>
        <p:txBody>
          <a:bodyPr/>
          <a:lstStyle/>
          <a:p>
            <a:pPr>
              <a:defRPr/>
            </a:pPr>
            <a:fld id="{B7E43A78-FE4F-424E-BDE6-5A9905F4C53A}" type="slidenum">
              <a:rPr lang="en-US" smtClean="0"/>
              <a:pPr>
                <a:defRPr/>
              </a:pPr>
              <a:t>12</a:t>
            </a:fld>
            <a:endParaRPr lang="en-US" dirty="0"/>
          </a:p>
        </p:txBody>
      </p:sp>
      <p:sp>
        <p:nvSpPr>
          <p:cNvPr id="8" name="Rounded Rectangle 7"/>
          <p:cNvSpPr/>
          <p:nvPr/>
        </p:nvSpPr>
        <p:spPr>
          <a:xfrm>
            <a:off x="10012998" y="1433484"/>
            <a:ext cx="1992189" cy="483805"/>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altLang="en-US" sz="1600" dirty="0" smtClean="0">
                <a:solidFill>
                  <a:schemeClr val="accent1">
                    <a:lumMod val="75000"/>
                  </a:schemeClr>
                </a:solidFill>
                <a:latin typeface="Arial" panose="020B0604020202020204" pitchFamily="34" charset="0"/>
              </a:rPr>
              <a:t>click </a:t>
            </a:r>
            <a:r>
              <a:rPr lang="en-US" altLang="en-US" sz="1600" dirty="0">
                <a:solidFill>
                  <a:schemeClr val="accent1">
                    <a:lumMod val="75000"/>
                  </a:schemeClr>
                </a:solidFill>
                <a:latin typeface="Arial" panose="020B0604020202020204" pitchFamily="34" charset="0"/>
              </a:rPr>
              <a:t>for </a:t>
            </a:r>
            <a:r>
              <a:rPr lang="en-US" altLang="en-US" sz="1600" dirty="0" smtClean="0">
                <a:solidFill>
                  <a:schemeClr val="accent1">
                    <a:lumMod val="75000"/>
                  </a:schemeClr>
                </a:solidFill>
                <a:latin typeface="Arial" panose="020B0604020202020204" pitchFamily="34" charset="0"/>
              </a:rPr>
              <a:t>gross profit calculation</a:t>
            </a:r>
            <a:endParaRPr lang="en-US" sz="1600" dirty="0">
              <a:solidFill>
                <a:schemeClr val="accent1">
                  <a:lumMod val="75000"/>
                </a:schemeClr>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213024319"/>
              </p:ext>
            </p:extLst>
          </p:nvPr>
        </p:nvGraphicFramePr>
        <p:xfrm>
          <a:off x="1354107" y="3601090"/>
          <a:ext cx="9654985" cy="2225040"/>
        </p:xfrm>
        <a:graphic>
          <a:graphicData uri="http://schemas.openxmlformats.org/drawingml/2006/table">
            <a:tbl>
              <a:tblPr firstRow="1" bandRow="1">
                <a:tableStyleId>{5940675A-B579-460E-94D1-54222C63F5DA}</a:tableStyleId>
              </a:tblPr>
              <a:tblGrid>
                <a:gridCol w="2698375">
                  <a:extLst>
                    <a:ext uri="{9D8B030D-6E8A-4147-A177-3AD203B41FA5}">
                      <a16:colId xmlns:a16="http://schemas.microsoft.com/office/drawing/2014/main" val="20000"/>
                    </a:ext>
                  </a:extLst>
                </a:gridCol>
                <a:gridCol w="4805082">
                  <a:extLst>
                    <a:ext uri="{9D8B030D-6E8A-4147-A177-3AD203B41FA5}">
                      <a16:colId xmlns:a16="http://schemas.microsoft.com/office/drawing/2014/main" val="20001"/>
                    </a:ext>
                  </a:extLst>
                </a:gridCol>
                <a:gridCol w="2151528">
                  <a:extLst>
                    <a:ext uri="{9D8B030D-6E8A-4147-A177-3AD203B41FA5}">
                      <a16:colId xmlns:a16="http://schemas.microsoft.com/office/drawing/2014/main" val="20002"/>
                    </a:ext>
                  </a:extLst>
                </a:gridCol>
              </a:tblGrid>
              <a:tr h="370840">
                <a:tc>
                  <a:txBody>
                    <a:bodyPr/>
                    <a:lstStyle/>
                    <a:p>
                      <a:r>
                        <a:rPr lang="en-US" i="1" dirty="0" smtClean="0"/>
                        <a:t>1) Estimated Gross</a:t>
                      </a:r>
                      <a:r>
                        <a:rPr lang="en-US" i="1" baseline="0" dirty="0" smtClean="0"/>
                        <a:t> Profit:</a:t>
                      </a:r>
                      <a:endParaRPr lang="en-US" i="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EF0F2"/>
                    </a:solidFill>
                  </a:tcPr>
                </a:tc>
                <a:tc gridSpan="2">
                  <a:txBody>
                    <a:bodyPr/>
                    <a:lstStyle/>
                    <a:p>
                      <a:r>
                        <a:rPr lang="en-US" i="1" dirty="0" smtClean="0"/>
                        <a:t>Contract Price – (Actual Costs to Date + Est Costs to Complete)</a:t>
                      </a:r>
                      <a:endParaRPr lang="en-US" i="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EF0F2"/>
                    </a:solidFill>
                  </a:tcPr>
                </a:tc>
                <a:tc hMerge="1">
                  <a:txBody>
                    <a:bodyPr/>
                    <a:lstStyle/>
                    <a:p>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EF0F2"/>
                    </a:solidFill>
                  </a:tcPr>
                </a:tc>
                <a:extLst>
                  <a:ext uri="{0D108BD9-81ED-4DB2-BD59-A6C34878D82A}">
                    <a16:rowId xmlns:a16="http://schemas.microsoft.com/office/drawing/2014/main" val="10000"/>
                  </a:ext>
                </a:extLst>
              </a:tr>
              <a:tr h="370840">
                <a:tc>
                  <a:txBody>
                    <a:bodyPr/>
                    <a:lstStyle/>
                    <a:p>
                      <a:endParaRPr lang="en-US" dirty="0"/>
                    </a:p>
                  </a:txBody>
                  <a:tcPr>
                    <a:lnL w="12700" cmpd="sng">
                      <a:noFill/>
                    </a:lnL>
                    <a:lnR w="12700" cmpd="sng">
                      <a:noFill/>
                    </a:lnR>
                    <a:lnT w="12700" cmpd="sng">
                      <a:noFill/>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rgbClr val="DEF0F2"/>
                    </a:solidFill>
                  </a:tcPr>
                </a:tc>
                <a:tc>
                  <a:txBody>
                    <a:bodyPr/>
                    <a:lstStyle/>
                    <a:p>
                      <a:pPr algn="ctr"/>
                      <a:r>
                        <a:rPr lang="en-US" dirty="0" smtClean="0">
                          <a:solidFill>
                            <a:schemeClr val="accent1">
                              <a:lumMod val="75000"/>
                            </a:schemeClr>
                          </a:solidFill>
                        </a:rPr>
                        <a:t>$5,000,000 – (1,500,000 + 2,250,000) =</a:t>
                      </a:r>
                      <a:endParaRPr lang="en-US" dirty="0">
                        <a:solidFill>
                          <a:schemeClr val="accent1">
                            <a:lumMod val="75000"/>
                          </a:schemeClr>
                        </a:solidFill>
                      </a:endParaRPr>
                    </a:p>
                  </a:txBody>
                  <a:tcPr>
                    <a:lnL w="12700" cmpd="sng">
                      <a:noFill/>
                    </a:lnL>
                    <a:lnR w="12700" cmpd="sng">
                      <a:noFill/>
                    </a:lnR>
                    <a:lnT w="12700" cmpd="sng">
                      <a:noFill/>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rgbClr val="DEF0F2"/>
                    </a:solidFill>
                  </a:tcPr>
                </a:tc>
                <a:tc>
                  <a:txBody>
                    <a:bodyPr/>
                    <a:lstStyle/>
                    <a:p>
                      <a:pPr algn="l"/>
                      <a:r>
                        <a:rPr lang="en-US" dirty="0" smtClean="0">
                          <a:solidFill>
                            <a:schemeClr val="accent1">
                              <a:lumMod val="75000"/>
                            </a:schemeClr>
                          </a:solidFill>
                        </a:rPr>
                        <a:t>$1,250,000</a:t>
                      </a:r>
                      <a:endParaRPr lang="en-US" dirty="0">
                        <a:solidFill>
                          <a:schemeClr val="accent1">
                            <a:lumMod val="75000"/>
                          </a:schemeClr>
                        </a:solidFill>
                      </a:endParaRPr>
                    </a:p>
                  </a:txBody>
                  <a:tcPr>
                    <a:lnL w="12700" cmpd="sng">
                      <a:noFill/>
                    </a:lnL>
                    <a:lnR w="12700" cmpd="sng">
                      <a:noFill/>
                    </a:lnR>
                    <a:lnT w="12700" cmpd="sng">
                      <a:noFill/>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rgbClr val="DEF0F2"/>
                    </a:solidFill>
                  </a:tcPr>
                </a:tc>
                <a:extLst>
                  <a:ext uri="{0D108BD9-81ED-4DB2-BD59-A6C34878D82A}">
                    <a16:rowId xmlns:a16="http://schemas.microsoft.com/office/drawing/2014/main" val="10001"/>
                  </a:ext>
                </a:extLst>
              </a:tr>
              <a:tr h="370840">
                <a:tc>
                  <a:txBody>
                    <a:bodyPr/>
                    <a:lstStyle/>
                    <a:p>
                      <a:r>
                        <a:rPr lang="en-US" i="1" dirty="0" smtClean="0"/>
                        <a:t>2) Percent Complete</a:t>
                      </a:r>
                      <a:endParaRPr lang="en-US" i="1" dirty="0"/>
                    </a:p>
                  </a:txBody>
                  <a:tcPr>
                    <a:lnL w="12700" cmpd="sng">
                      <a:noFill/>
                    </a:lnL>
                    <a:lnR w="12700" cmpd="sng">
                      <a:noFill/>
                    </a:lnR>
                    <a:lnT w="12700" cap="flat" cmpd="sng" algn="ctr">
                      <a:solidFill>
                        <a:schemeClr val="accent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DEF0F2"/>
                    </a:solidFill>
                  </a:tcPr>
                </a:tc>
                <a:tc gridSpan="2">
                  <a:txBody>
                    <a:bodyPr/>
                    <a:lstStyle/>
                    <a:p>
                      <a:r>
                        <a:rPr lang="en-US" i="1" dirty="0" smtClean="0"/>
                        <a:t>Actual Costs Incurred / (Actual Costs + Est Costs to Complete)</a:t>
                      </a:r>
                      <a:endParaRPr lang="en-US" i="1" dirty="0"/>
                    </a:p>
                  </a:txBody>
                  <a:tcPr>
                    <a:lnL w="12700" cmpd="sng">
                      <a:noFill/>
                    </a:lnL>
                    <a:lnR w="12700" cmpd="sng">
                      <a:noFill/>
                    </a:lnR>
                    <a:lnT w="12700" cap="flat" cmpd="sng" algn="ctr">
                      <a:solidFill>
                        <a:schemeClr val="accent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DEF0F2"/>
                    </a:solidFill>
                  </a:tcPr>
                </a:tc>
                <a:tc hMerge="1">
                  <a:txBody>
                    <a:bodyPr/>
                    <a:lstStyle/>
                    <a:p>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EF0F2"/>
                    </a:solidFill>
                  </a:tcPr>
                </a:tc>
                <a:extLst>
                  <a:ext uri="{0D108BD9-81ED-4DB2-BD59-A6C34878D82A}">
                    <a16:rowId xmlns:a16="http://schemas.microsoft.com/office/drawing/2014/main" val="10002"/>
                  </a:ext>
                </a:extLst>
              </a:tr>
              <a:tr h="370840">
                <a:tc>
                  <a:txBody>
                    <a:bodyPr/>
                    <a:lstStyle/>
                    <a:p>
                      <a:endParaRPr lang="en-US" dirty="0"/>
                    </a:p>
                  </a:txBody>
                  <a:tcPr>
                    <a:lnL w="12700" cmpd="sng">
                      <a:noFill/>
                    </a:lnL>
                    <a:lnR w="12700" cmpd="sng">
                      <a:noFill/>
                    </a:lnR>
                    <a:lnT w="12700" cmpd="sng">
                      <a:noFill/>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rgbClr val="DEF0F2"/>
                    </a:solidFill>
                  </a:tcPr>
                </a:tc>
                <a:tc>
                  <a:txBody>
                    <a:bodyPr/>
                    <a:lstStyle/>
                    <a:p>
                      <a:pPr algn="ctr"/>
                      <a:r>
                        <a:rPr lang="en-US" dirty="0" smtClean="0">
                          <a:solidFill>
                            <a:schemeClr val="accent1">
                              <a:lumMod val="75000"/>
                            </a:schemeClr>
                          </a:solidFill>
                        </a:rPr>
                        <a:t>$1,500,000 / (1,500,000 + 2,250,000) =</a:t>
                      </a:r>
                      <a:endParaRPr lang="en-US" dirty="0">
                        <a:solidFill>
                          <a:schemeClr val="accent1">
                            <a:lumMod val="75000"/>
                          </a:schemeClr>
                        </a:solidFill>
                      </a:endParaRPr>
                    </a:p>
                  </a:txBody>
                  <a:tcPr>
                    <a:lnL w="12700" cmpd="sng">
                      <a:noFill/>
                    </a:lnL>
                    <a:lnR w="12700" cmpd="sng">
                      <a:noFill/>
                    </a:lnR>
                    <a:lnT w="12700" cmpd="sng">
                      <a:noFill/>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rgbClr val="DEF0F2"/>
                    </a:solidFill>
                  </a:tcPr>
                </a:tc>
                <a:tc>
                  <a:txBody>
                    <a:bodyPr/>
                    <a:lstStyle/>
                    <a:p>
                      <a:r>
                        <a:rPr lang="en-US" dirty="0" smtClean="0">
                          <a:solidFill>
                            <a:schemeClr val="accent1">
                              <a:lumMod val="75000"/>
                            </a:schemeClr>
                          </a:solidFill>
                        </a:rPr>
                        <a:t>40%</a:t>
                      </a:r>
                      <a:endParaRPr lang="en-US" dirty="0">
                        <a:solidFill>
                          <a:schemeClr val="accent1">
                            <a:lumMod val="75000"/>
                          </a:schemeClr>
                        </a:solidFill>
                      </a:endParaRPr>
                    </a:p>
                  </a:txBody>
                  <a:tcPr>
                    <a:lnL w="12700" cmpd="sng">
                      <a:noFill/>
                    </a:lnL>
                    <a:lnR w="12700" cmpd="sng">
                      <a:noFill/>
                    </a:lnR>
                    <a:lnT w="12700" cmpd="sng">
                      <a:noFill/>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rgbClr val="DEF0F2"/>
                    </a:solidFill>
                  </a:tcPr>
                </a:tc>
                <a:extLst>
                  <a:ext uri="{0D108BD9-81ED-4DB2-BD59-A6C34878D82A}">
                    <a16:rowId xmlns:a16="http://schemas.microsoft.com/office/drawing/2014/main" val="10003"/>
                  </a:ext>
                </a:extLst>
              </a:tr>
              <a:tr h="370840">
                <a:tc>
                  <a:txBody>
                    <a:bodyPr/>
                    <a:lstStyle/>
                    <a:p>
                      <a:r>
                        <a:rPr lang="en-US" i="1" dirty="0" smtClean="0"/>
                        <a:t>3) Gross Profit Recognized:</a:t>
                      </a:r>
                      <a:endParaRPr lang="en-US" i="1" dirty="0"/>
                    </a:p>
                  </a:txBody>
                  <a:tcPr>
                    <a:lnL w="12700" cmpd="sng">
                      <a:noFill/>
                    </a:lnL>
                    <a:lnR w="12700" cmpd="sng">
                      <a:noFill/>
                    </a:lnR>
                    <a:lnT w="12700" cap="flat" cmpd="sng" algn="ctr">
                      <a:solidFill>
                        <a:schemeClr val="accent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DEF0F2"/>
                    </a:solidFill>
                  </a:tcPr>
                </a:tc>
                <a:tc gridSpan="2">
                  <a:txBody>
                    <a:bodyPr/>
                    <a:lstStyle/>
                    <a:p>
                      <a:r>
                        <a:rPr lang="en-US" sz="1700" i="1" dirty="0" smtClean="0"/>
                        <a:t>(Est</a:t>
                      </a:r>
                      <a:r>
                        <a:rPr lang="en-US" sz="1700" i="1" baseline="0" dirty="0" smtClean="0"/>
                        <a:t> Gross Profit X Percent Complete) – Gross Profit </a:t>
                      </a:r>
                      <a:r>
                        <a:rPr lang="en-US" sz="1700" i="1" baseline="0" dirty="0" err="1" smtClean="0"/>
                        <a:t>Recog</a:t>
                      </a:r>
                      <a:r>
                        <a:rPr lang="en-US" sz="1700" i="1" baseline="0" dirty="0" smtClean="0"/>
                        <a:t> in Prior Periods</a:t>
                      </a:r>
                      <a:endParaRPr lang="en-US" sz="1700" i="1" dirty="0"/>
                    </a:p>
                  </a:txBody>
                  <a:tcPr>
                    <a:lnL w="12700" cmpd="sng">
                      <a:noFill/>
                    </a:lnL>
                    <a:lnR w="12700" cmpd="sng">
                      <a:noFill/>
                    </a:lnR>
                    <a:lnT w="12700" cap="flat" cmpd="sng" algn="ctr">
                      <a:solidFill>
                        <a:schemeClr val="accent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DEF0F2"/>
                    </a:solidFill>
                  </a:tcPr>
                </a:tc>
                <a:tc hMerge="1">
                  <a:txBody>
                    <a:bodyPr/>
                    <a:lstStyle/>
                    <a:p>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EF0F2"/>
                    </a:solidFill>
                  </a:tcPr>
                </a:tc>
                <a:extLst>
                  <a:ext uri="{0D108BD9-81ED-4DB2-BD59-A6C34878D82A}">
                    <a16:rowId xmlns:a16="http://schemas.microsoft.com/office/drawing/2014/main" val="10004"/>
                  </a:ext>
                </a:extLst>
              </a:tr>
              <a:tr h="370840">
                <a:tc>
                  <a:txBody>
                    <a:bodyPr/>
                    <a:lstStyle/>
                    <a:p>
                      <a:endParaRPr lang="en-US"/>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EF0F2"/>
                    </a:solidFill>
                  </a:tcPr>
                </a:tc>
                <a:tc>
                  <a:txBody>
                    <a:bodyPr/>
                    <a:lstStyle/>
                    <a:p>
                      <a:pPr algn="ctr"/>
                      <a:r>
                        <a:rPr lang="en-US" dirty="0" smtClean="0">
                          <a:solidFill>
                            <a:schemeClr val="accent1">
                              <a:lumMod val="75000"/>
                            </a:schemeClr>
                          </a:solidFill>
                        </a:rPr>
                        <a:t>$1,250,000 X 40% =</a:t>
                      </a:r>
                      <a:endParaRPr lang="en-US" dirty="0">
                        <a:solidFill>
                          <a:schemeClr val="accent1">
                            <a:lumMod val="75000"/>
                          </a:schemeClr>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EF0F2"/>
                    </a:solidFill>
                  </a:tcPr>
                </a:tc>
                <a:tc>
                  <a:txBody>
                    <a:bodyPr/>
                    <a:lstStyle/>
                    <a:p>
                      <a:r>
                        <a:rPr lang="en-US" dirty="0" smtClean="0">
                          <a:solidFill>
                            <a:schemeClr val="accent1">
                              <a:lumMod val="75000"/>
                            </a:schemeClr>
                          </a:solidFill>
                        </a:rPr>
                        <a:t>$500,000</a:t>
                      </a:r>
                      <a:endParaRPr lang="en-US" dirty="0">
                        <a:solidFill>
                          <a:schemeClr val="accent1">
                            <a:lumMod val="75000"/>
                          </a:schemeClr>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EF0F2"/>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106860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0" restart="whenNotActive" fill="hold" evtFilter="cancelBubble" nodeType="interactiveSeq">
                <p:stCondLst>
                  <p:cond evt="onClick" delay="0">
                    <p:tgtEl>
                      <p:spTgt spid="8"/>
                    </p:tgtEl>
                  </p:cond>
                </p:stCondLst>
                <p:endSync evt="end" delay="0">
                  <p:rtn val="all"/>
                </p:endSync>
                <p:childTnLst>
                  <p:par>
                    <p:cTn id="11" fill="hold">
                      <p:stCondLst>
                        <p:cond delay="0"/>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down)">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xit" presetSubtype="0" fill="hold" nodeType="clickEffect">
                                  <p:stCondLst>
                                    <p:cond delay="0"/>
                                  </p:stCondLst>
                                  <p:childTnLst>
                                    <p:set>
                                      <p:cBhvr>
                                        <p:cTn id="19" dur="1" fill="hold">
                                          <p:stCondLst>
                                            <p:cond delay="0"/>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8"/>
                  </p:tgtEl>
                </p:cond>
              </p:nextCondLst>
            </p:seq>
          </p:childTnLst>
        </p:cTn>
      </p:par>
    </p:tnLst>
    <p:bldLst>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oup 36"/>
          <p:cNvGraphicFramePr>
            <a:graphicFrameLocks noGrp="1"/>
          </p:cNvGraphicFramePr>
          <p:nvPr>
            <p:extLst>
              <p:ext uri="{D42A27DB-BD31-4B8C-83A1-F6EECF244321}">
                <p14:modId xmlns:p14="http://schemas.microsoft.com/office/powerpoint/2010/main" val="3414496990"/>
              </p:ext>
            </p:extLst>
          </p:nvPr>
        </p:nvGraphicFramePr>
        <p:xfrm>
          <a:off x="1583765" y="1473863"/>
          <a:ext cx="8305800" cy="1751700"/>
        </p:xfrm>
        <a:graphic>
          <a:graphicData uri="http://schemas.openxmlformats.org/drawingml/2006/table">
            <a:tbl>
              <a:tblPr/>
              <a:tblGrid>
                <a:gridCol w="55626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tblGrid>
              <a:tr h="36307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Construction in Progress </a:t>
                      </a:r>
                      <a:r>
                        <a:rPr kumimoji="0" lang="en-US" altLang="en-US" sz="1600" b="0" i="0" u="none" strike="noStrike" cap="none" normalizeH="0" baseline="0" dirty="0" smtClean="0">
                          <a:ln>
                            <a:noFill/>
                          </a:ln>
                          <a:solidFill>
                            <a:schemeClr val="accent2">
                              <a:lumMod val="75000"/>
                            </a:schemeClr>
                          </a:solidFill>
                          <a:effectLst/>
                          <a:latin typeface="Arial" panose="020B0604020202020204" pitchFamily="34" charset="0"/>
                        </a:rPr>
                        <a:t>(gross profit)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125,000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52312">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Cost of Construction </a:t>
                      </a:r>
                      <a:r>
                        <a:rPr kumimoji="0" lang="en-US" altLang="en-US" sz="1600" b="0" i="0" u="none" strike="noStrike" cap="none" normalizeH="0" baseline="0" dirty="0" smtClean="0">
                          <a:ln>
                            <a:noFill/>
                          </a:ln>
                          <a:solidFill>
                            <a:schemeClr val="accent2">
                              <a:lumMod val="75000"/>
                            </a:schemeClr>
                          </a:solidFill>
                          <a:effectLst/>
                          <a:latin typeface="Arial" panose="020B0604020202020204" pitchFamily="34" charset="0"/>
                        </a:rPr>
                        <a:t>(actual costs)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1,000,000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866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altLang="en-US" sz="1600" b="0" i="1" u="none" strike="noStrike" cap="none" normalizeH="0" baseline="0" dirty="0" smtClean="0">
                          <a:ln>
                            <a:noFill/>
                          </a:ln>
                          <a:solidFill>
                            <a:schemeClr val="accent1">
                              <a:lumMod val="75000"/>
                            </a:schemeClr>
                          </a:solidFill>
                          <a:effectLst/>
                          <a:latin typeface="Arial" panose="020B0604020202020204" pitchFamily="34" charset="0"/>
                        </a:rPr>
                        <a:t>     </a:t>
                      </a:r>
                      <a:r>
                        <a:rPr kumimoji="0" lang="en-US" altLang="en-US" sz="1600" b="0" i="0" u="none" strike="noStrike" cap="none" normalizeH="0" baseline="0" dirty="0" smtClean="0">
                          <a:ln>
                            <a:noFill/>
                          </a:ln>
                          <a:solidFill>
                            <a:schemeClr val="tx1"/>
                          </a:solidFill>
                          <a:effectLst/>
                          <a:latin typeface="Arial" panose="020B0604020202020204" pitchFamily="34" charset="0"/>
                        </a:rPr>
                        <a:t>Revenue from Long-term Contracts </a:t>
                      </a:r>
                      <a:r>
                        <a:rPr kumimoji="0" lang="en-US" altLang="en-US" sz="1600" b="0" i="0" u="none" strike="noStrike" cap="none" normalizeH="0" baseline="0" dirty="0" smtClean="0">
                          <a:ln>
                            <a:noFill/>
                          </a:ln>
                          <a:solidFill>
                            <a:schemeClr val="accent2">
                              <a:lumMod val="75000"/>
                            </a:schemeClr>
                          </a:solidFill>
                          <a:effectLst/>
                          <a:latin typeface="Arial" panose="020B0604020202020204" pitchFamily="34" charset="0"/>
                        </a:rPr>
                        <a:t>(costs + profit)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1,125,000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5051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1" u="none" strike="noStrike" cap="none" normalizeH="0" baseline="0" dirty="0" smtClean="0">
                          <a:ln>
                            <a:noFill/>
                          </a:ln>
                          <a:solidFill>
                            <a:schemeClr val="accent1">
                              <a:lumMod val="75000"/>
                            </a:schemeClr>
                          </a:solidFill>
                          <a:effectLst/>
                          <a:latin typeface="Arial" panose="020B0604020202020204" pitchFamily="34" charset="0"/>
                        </a:rPr>
                        <a:t>To record gross profit</a:t>
                      </a: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5051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4" name="Rectangle 5"/>
          <p:cNvSpPr txBox="1">
            <a:spLocks noChangeArrowheads="1"/>
          </p:cNvSpPr>
          <p:nvPr/>
        </p:nvSpPr>
        <p:spPr>
          <a:xfrm>
            <a:off x="0" y="417513"/>
            <a:ext cx="12192000" cy="1143000"/>
          </a:xfrm>
          <a:prstGeom prst="rect">
            <a:avLst/>
          </a:prstGeom>
        </p:spPr>
        <p:txBody>
          <a:bodyPr/>
          <a:lstStyle>
            <a:lvl1pPr algn="l" rtl="0" eaLnBrk="0" fontAlgn="base" hangingPunct="0">
              <a:lnSpc>
                <a:spcPct val="85000"/>
              </a:lnSpc>
              <a:spcBef>
                <a:spcPct val="0"/>
              </a:spcBef>
              <a:spcAft>
                <a:spcPct val="0"/>
              </a:spcAft>
              <a:defRPr sz="4800" kern="1200" spc="-50">
                <a:solidFill>
                  <a:srgbClr val="404040"/>
                </a:solidFill>
                <a:latin typeface="+mj-lt"/>
                <a:ea typeface="+mj-ea"/>
                <a:cs typeface="+mj-cs"/>
              </a:defRPr>
            </a:lvl1pPr>
            <a:lvl2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2pPr>
            <a:lvl3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3pPr>
            <a:lvl4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4pPr>
            <a:lvl5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defRPr>
            </a:lvl9pPr>
          </a:lstStyle>
          <a:p>
            <a:pPr algn="ctr">
              <a:defRPr/>
            </a:pPr>
            <a:r>
              <a:rPr lang="en-US" altLang="en-US" sz="3400" dirty="0" smtClean="0">
                <a:solidFill>
                  <a:srgbClr val="276F8B"/>
                </a:solidFill>
              </a:rPr>
              <a:t>PERCENTAGE OF COMPLETION METHOD </a:t>
            </a:r>
            <a:br>
              <a:rPr lang="en-US" altLang="en-US" sz="3400" dirty="0" smtClean="0">
                <a:solidFill>
                  <a:srgbClr val="276F8B"/>
                </a:solidFill>
              </a:rPr>
            </a:br>
            <a:r>
              <a:rPr lang="en-US" altLang="en-US" sz="3400" dirty="0" smtClean="0">
                <a:solidFill>
                  <a:srgbClr val="276F8B"/>
                </a:solidFill>
              </a:rPr>
              <a:t>Journal Entries – Gross Profit (2014)</a:t>
            </a:r>
            <a:endParaRPr lang="en-US" altLang="en-US" sz="3400" dirty="0">
              <a:solidFill>
                <a:srgbClr val="276F8B"/>
              </a:solidFill>
            </a:endParaRPr>
          </a:p>
        </p:txBody>
      </p:sp>
      <p:sp>
        <p:nvSpPr>
          <p:cNvPr id="5" name="Slide Number Placeholder 4"/>
          <p:cNvSpPr>
            <a:spLocks noGrp="1"/>
          </p:cNvSpPr>
          <p:nvPr>
            <p:ph type="sldNum" sz="quarter" idx="12"/>
          </p:nvPr>
        </p:nvSpPr>
        <p:spPr/>
        <p:txBody>
          <a:bodyPr/>
          <a:lstStyle/>
          <a:p>
            <a:pPr>
              <a:defRPr/>
            </a:pPr>
            <a:fld id="{B7E43A78-FE4F-424E-BDE6-5A9905F4C53A}" type="slidenum">
              <a:rPr lang="en-US" smtClean="0"/>
              <a:pPr>
                <a:defRPr/>
              </a:pPr>
              <a:t>13</a:t>
            </a:fld>
            <a:endParaRPr lang="en-US"/>
          </a:p>
        </p:txBody>
      </p:sp>
      <p:sp>
        <p:nvSpPr>
          <p:cNvPr id="8" name="Rounded Rectangle 7"/>
          <p:cNvSpPr/>
          <p:nvPr/>
        </p:nvSpPr>
        <p:spPr>
          <a:xfrm>
            <a:off x="10012998" y="1433484"/>
            <a:ext cx="1992189" cy="483805"/>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altLang="en-US" sz="1600" dirty="0" smtClean="0">
                <a:solidFill>
                  <a:schemeClr val="accent1">
                    <a:lumMod val="75000"/>
                  </a:schemeClr>
                </a:solidFill>
                <a:latin typeface="Arial" panose="020B0604020202020204" pitchFamily="34" charset="0"/>
              </a:rPr>
              <a:t>click </a:t>
            </a:r>
            <a:r>
              <a:rPr lang="en-US" altLang="en-US" sz="1600" dirty="0">
                <a:solidFill>
                  <a:schemeClr val="accent1">
                    <a:lumMod val="75000"/>
                  </a:schemeClr>
                </a:solidFill>
                <a:latin typeface="Arial" panose="020B0604020202020204" pitchFamily="34" charset="0"/>
              </a:rPr>
              <a:t>for </a:t>
            </a:r>
            <a:r>
              <a:rPr lang="en-US" altLang="en-US" sz="1600" dirty="0" smtClean="0">
                <a:solidFill>
                  <a:schemeClr val="accent1">
                    <a:lumMod val="75000"/>
                  </a:schemeClr>
                </a:solidFill>
                <a:latin typeface="Arial" panose="020B0604020202020204" pitchFamily="34" charset="0"/>
              </a:rPr>
              <a:t>gross profit calculation</a:t>
            </a:r>
            <a:endParaRPr lang="en-US" sz="1600" dirty="0">
              <a:solidFill>
                <a:schemeClr val="accent1">
                  <a:lumMod val="75000"/>
                </a:schemeClr>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13780716"/>
              </p:ext>
            </p:extLst>
          </p:nvPr>
        </p:nvGraphicFramePr>
        <p:xfrm>
          <a:off x="1354107" y="3601090"/>
          <a:ext cx="9654985" cy="2225040"/>
        </p:xfrm>
        <a:graphic>
          <a:graphicData uri="http://schemas.openxmlformats.org/drawingml/2006/table">
            <a:tbl>
              <a:tblPr firstRow="1" bandRow="1">
                <a:tableStyleId>{5940675A-B579-460E-94D1-54222C63F5DA}</a:tableStyleId>
              </a:tblPr>
              <a:tblGrid>
                <a:gridCol w="2698375">
                  <a:extLst>
                    <a:ext uri="{9D8B030D-6E8A-4147-A177-3AD203B41FA5}">
                      <a16:colId xmlns:a16="http://schemas.microsoft.com/office/drawing/2014/main" val="20000"/>
                    </a:ext>
                  </a:extLst>
                </a:gridCol>
                <a:gridCol w="4805082">
                  <a:extLst>
                    <a:ext uri="{9D8B030D-6E8A-4147-A177-3AD203B41FA5}">
                      <a16:colId xmlns:a16="http://schemas.microsoft.com/office/drawing/2014/main" val="20001"/>
                    </a:ext>
                  </a:extLst>
                </a:gridCol>
                <a:gridCol w="2151528">
                  <a:extLst>
                    <a:ext uri="{9D8B030D-6E8A-4147-A177-3AD203B41FA5}">
                      <a16:colId xmlns:a16="http://schemas.microsoft.com/office/drawing/2014/main" val="20002"/>
                    </a:ext>
                  </a:extLst>
                </a:gridCol>
              </a:tblGrid>
              <a:tr h="370840">
                <a:tc>
                  <a:txBody>
                    <a:bodyPr/>
                    <a:lstStyle/>
                    <a:p>
                      <a:r>
                        <a:rPr lang="en-US" i="1" dirty="0" smtClean="0"/>
                        <a:t>1) Estimated Gross</a:t>
                      </a:r>
                      <a:r>
                        <a:rPr lang="en-US" i="1" baseline="0" dirty="0" smtClean="0"/>
                        <a:t> Profit:</a:t>
                      </a:r>
                      <a:endParaRPr lang="en-US" i="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EF0F2"/>
                    </a:solidFill>
                  </a:tcPr>
                </a:tc>
                <a:tc gridSpan="2">
                  <a:txBody>
                    <a:bodyPr/>
                    <a:lstStyle/>
                    <a:p>
                      <a:r>
                        <a:rPr lang="en-US" i="1" dirty="0" smtClean="0"/>
                        <a:t>Contract Price – (Actual Costs to Date + Est Costs to Complete)</a:t>
                      </a:r>
                      <a:endParaRPr lang="en-US" i="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EF0F2"/>
                    </a:solidFill>
                  </a:tcPr>
                </a:tc>
                <a:tc hMerge="1">
                  <a:txBody>
                    <a:bodyPr/>
                    <a:lstStyle/>
                    <a:p>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EF0F2"/>
                    </a:solidFill>
                  </a:tcPr>
                </a:tc>
                <a:extLst>
                  <a:ext uri="{0D108BD9-81ED-4DB2-BD59-A6C34878D82A}">
                    <a16:rowId xmlns:a16="http://schemas.microsoft.com/office/drawing/2014/main" val="10000"/>
                  </a:ext>
                </a:extLst>
              </a:tr>
              <a:tr h="370840">
                <a:tc>
                  <a:txBody>
                    <a:bodyPr/>
                    <a:lstStyle/>
                    <a:p>
                      <a:endParaRPr lang="en-US" dirty="0"/>
                    </a:p>
                  </a:txBody>
                  <a:tcPr>
                    <a:lnL w="12700" cmpd="sng">
                      <a:noFill/>
                    </a:lnL>
                    <a:lnR w="12700" cmpd="sng">
                      <a:noFill/>
                    </a:lnR>
                    <a:lnT w="12700" cmpd="sng">
                      <a:noFill/>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rgbClr val="DEF0F2"/>
                    </a:solidFill>
                  </a:tcPr>
                </a:tc>
                <a:tc>
                  <a:txBody>
                    <a:bodyPr/>
                    <a:lstStyle/>
                    <a:p>
                      <a:pPr algn="ctr"/>
                      <a:r>
                        <a:rPr lang="en-US" dirty="0" smtClean="0">
                          <a:solidFill>
                            <a:schemeClr val="accent1">
                              <a:lumMod val="75000"/>
                            </a:schemeClr>
                          </a:solidFill>
                        </a:rPr>
                        <a:t>$5,000,000 – (2,500,000 + 1,500,000) =</a:t>
                      </a:r>
                      <a:endParaRPr lang="en-US" dirty="0">
                        <a:solidFill>
                          <a:schemeClr val="accent1">
                            <a:lumMod val="75000"/>
                          </a:schemeClr>
                        </a:solidFill>
                      </a:endParaRPr>
                    </a:p>
                  </a:txBody>
                  <a:tcPr>
                    <a:lnL w="12700" cmpd="sng">
                      <a:noFill/>
                    </a:lnL>
                    <a:lnR w="12700" cmpd="sng">
                      <a:noFill/>
                    </a:lnR>
                    <a:lnT w="12700" cmpd="sng">
                      <a:noFill/>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rgbClr val="DEF0F2"/>
                    </a:solidFill>
                  </a:tcPr>
                </a:tc>
                <a:tc>
                  <a:txBody>
                    <a:bodyPr/>
                    <a:lstStyle/>
                    <a:p>
                      <a:pPr algn="l"/>
                      <a:r>
                        <a:rPr lang="en-US" dirty="0" smtClean="0">
                          <a:solidFill>
                            <a:schemeClr val="accent1">
                              <a:lumMod val="75000"/>
                            </a:schemeClr>
                          </a:solidFill>
                        </a:rPr>
                        <a:t>$1,000,000</a:t>
                      </a:r>
                      <a:endParaRPr lang="en-US" dirty="0">
                        <a:solidFill>
                          <a:schemeClr val="accent1">
                            <a:lumMod val="75000"/>
                          </a:schemeClr>
                        </a:solidFill>
                      </a:endParaRPr>
                    </a:p>
                  </a:txBody>
                  <a:tcPr>
                    <a:lnL w="12700" cmpd="sng">
                      <a:noFill/>
                    </a:lnL>
                    <a:lnR w="12700" cmpd="sng">
                      <a:noFill/>
                    </a:lnR>
                    <a:lnT w="12700" cmpd="sng">
                      <a:noFill/>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rgbClr val="DEF0F2"/>
                    </a:solidFill>
                  </a:tcPr>
                </a:tc>
                <a:extLst>
                  <a:ext uri="{0D108BD9-81ED-4DB2-BD59-A6C34878D82A}">
                    <a16:rowId xmlns:a16="http://schemas.microsoft.com/office/drawing/2014/main" val="10001"/>
                  </a:ext>
                </a:extLst>
              </a:tr>
              <a:tr h="370840">
                <a:tc>
                  <a:txBody>
                    <a:bodyPr/>
                    <a:lstStyle/>
                    <a:p>
                      <a:r>
                        <a:rPr lang="en-US" i="1" dirty="0" smtClean="0"/>
                        <a:t>2) Percent Complete</a:t>
                      </a:r>
                      <a:endParaRPr lang="en-US" i="1" dirty="0"/>
                    </a:p>
                  </a:txBody>
                  <a:tcPr>
                    <a:lnL w="12700" cmpd="sng">
                      <a:noFill/>
                    </a:lnL>
                    <a:lnR w="12700" cmpd="sng">
                      <a:noFill/>
                    </a:lnR>
                    <a:lnT w="12700" cap="flat" cmpd="sng" algn="ctr">
                      <a:solidFill>
                        <a:schemeClr val="accent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DEF0F2"/>
                    </a:solidFill>
                  </a:tcPr>
                </a:tc>
                <a:tc gridSpan="2">
                  <a:txBody>
                    <a:bodyPr/>
                    <a:lstStyle/>
                    <a:p>
                      <a:r>
                        <a:rPr lang="en-US" i="1" dirty="0" smtClean="0"/>
                        <a:t>Actual Costs Incurred / (Actual Costs + Est Costs to Complete)</a:t>
                      </a:r>
                      <a:endParaRPr lang="en-US" i="1" dirty="0"/>
                    </a:p>
                  </a:txBody>
                  <a:tcPr>
                    <a:lnL w="12700" cmpd="sng">
                      <a:noFill/>
                    </a:lnL>
                    <a:lnR w="12700" cmpd="sng">
                      <a:noFill/>
                    </a:lnR>
                    <a:lnT w="12700" cap="flat" cmpd="sng" algn="ctr">
                      <a:solidFill>
                        <a:schemeClr val="accent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DEF0F2"/>
                    </a:solidFill>
                  </a:tcPr>
                </a:tc>
                <a:tc hMerge="1">
                  <a:txBody>
                    <a:bodyPr/>
                    <a:lstStyle/>
                    <a:p>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EF0F2"/>
                    </a:solidFill>
                  </a:tcPr>
                </a:tc>
                <a:extLst>
                  <a:ext uri="{0D108BD9-81ED-4DB2-BD59-A6C34878D82A}">
                    <a16:rowId xmlns:a16="http://schemas.microsoft.com/office/drawing/2014/main" val="10002"/>
                  </a:ext>
                </a:extLst>
              </a:tr>
              <a:tr h="370840">
                <a:tc>
                  <a:txBody>
                    <a:bodyPr/>
                    <a:lstStyle/>
                    <a:p>
                      <a:endParaRPr lang="en-US" dirty="0"/>
                    </a:p>
                  </a:txBody>
                  <a:tcPr>
                    <a:lnL w="12700" cmpd="sng">
                      <a:noFill/>
                    </a:lnL>
                    <a:lnR w="12700" cmpd="sng">
                      <a:noFill/>
                    </a:lnR>
                    <a:lnT w="12700" cmpd="sng">
                      <a:noFill/>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rgbClr val="DEF0F2"/>
                    </a:solidFill>
                  </a:tcPr>
                </a:tc>
                <a:tc>
                  <a:txBody>
                    <a:bodyPr/>
                    <a:lstStyle/>
                    <a:p>
                      <a:pPr algn="ctr"/>
                      <a:r>
                        <a:rPr lang="en-US" dirty="0" smtClean="0">
                          <a:solidFill>
                            <a:schemeClr val="accent1">
                              <a:lumMod val="75000"/>
                            </a:schemeClr>
                          </a:solidFill>
                        </a:rPr>
                        <a:t>            $2,500,000 / (2,500,000 + 1,500,000) =</a:t>
                      </a:r>
                      <a:endParaRPr lang="en-US" dirty="0">
                        <a:solidFill>
                          <a:schemeClr val="accent1">
                            <a:lumMod val="75000"/>
                          </a:schemeClr>
                        </a:solidFill>
                      </a:endParaRPr>
                    </a:p>
                  </a:txBody>
                  <a:tcPr>
                    <a:lnL w="12700" cmpd="sng">
                      <a:noFill/>
                    </a:lnL>
                    <a:lnR w="12700" cmpd="sng">
                      <a:noFill/>
                    </a:lnR>
                    <a:lnT w="12700" cmpd="sng">
                      <a:noFill/>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rgbClr val="DEF0F2"/>
                    </a:solidFill>
                  </a:tcPr>
                </a:tc>
                <a:tc>
                  <a:txBody>
                    <a:bodyPr/>
                    <a:lstStyle/>
                    <a:p>
                      <a:r>
                        <a:rPr lang="en-US" dirty="0" smtClean="0">
                          <a:solidFill>
                            <a:schemeClr val="accent1">
                              <a:lumMod val="75000"/>
                            </a:schemeClr>
                          </a:solidFill>
                        </a:rPr>
                        <a:t>62.5%</a:t>
                      </a:r>
                      <a:endParaRPr lang="en-US" dirty="0">
                        <a:solidFill>
                          <a:schemeClr val="accent1">
                            <a:lumMod val="75000"/>
                          </a:schemeClr>
                        </a:solidFill>
                      </a:endParaRPr>
                    </a:p>
                  </a:txBody>
                  <a:tcPr>
                    <a:lnL w="12700" cmpd="sng">
                      <a:noFill/>
                    </a:lnL>
                    <a:lnR w="12700" cmpd="sng">
                      <a:noFill/>
                    </a:lnR>
                    <a:lnT w="12700" cmpd="sng">
                      <a:noFill/>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rgbClr val="DEF0F2"/>
                    </a:solidFill>
                  </a:tcPr>
                </a:tc>
                <a:extLst>
                  <a:ext uri="{0D108BD9-81ED-4DB2-BD59-A6C34878D82A}">
                    <a16:rowId xmlns:a16="http://schemas.microsoft.com/office/drawing/2014/main" val="10003"/>
                  </a:ext>
                </a:extLst>
              </a:tr>
              <a:tr h="370840">
                <a:tc>
                  <a:txBody>
                    <a:bodyPr/>
                    <a:lstStyle/>
                    <a:p>
                      <a:r>
                        <a:rPr lang="en-US" i="1" dirty="0" smtClean="0"/>
                        <a:t>3) Gross Profit Recognized:</a:t>
                      </a:r>
                      <a:endParaRPr lang="en-US" i="1" dirty="0"/>
                    </a:p>
                  </a:txBody>
                  <a:tcPr>
                    <a:lnL w="12700" cmpd="sng">
                      <a:noFill/>
                    </a:lnL>
                    <a:lnR w="12700" cmpd="sng">
                      <a:noFill/>
                    </a:lnR>
                    <a:lnT w="12700" cap="flat" cmpd="sng" algn="ctr">
                      <a:solidFill>
                        <a:schemeClr val="accent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DEF0F2"/>
                    </a:solidFill>
                  </a:tcPr>
                </a:tc>
                <a:tc gridSpan="2">
                  <a:txBody>
                    <a:bodyPr/>
                    <a:lstStyle/>
                    <a:p>
                      <a:r>
                        <a:rPr lang="en-US" sz="1700" i="1" dirty="0" smtClean="0"/>
                        <a:t>(Est</a:t>
                      </a:r>
                      <a:r>
                        <a:rPr lang="en-US" sz="1700" i="1" baseline="0" dirty="0" smtClean="0"/>
                        <a:t> Gross Profit X Percent Complete) – Gross Profit </a:t>
                      </a:r>
                      <a:r>
                        <a:rPr lang="en-US" sz="1700" i="1" baseline="0" dirty="0" err="1" smtClean="0"/>
                        <a:t>Recog</a:t>
                      </a:r>
                      <a:r>
                        <a:rPr lang="en-US" sz="1700" i="1" baseline="0" dirty="0" smtClean="0"/>
                        <a:t> in Prior Periods</a:t>
                      </a:r>
                      <a:endParaRPr lang="en-US" sz="1700" i="1" dirty="0"/>
                    </a:p>
                  </a:txBody>
                  <a:tcPr>
                    <a:lnL w="12700" cmpd="sng">
                      <a:noFill/>
                    </a:lnL>
                    <a:lnR w="12700" cmpd="sng">
                      <a:noFill/>
                    </a:lnR>
                    <a:lnT w="12700" cap="flat" cmpd="sng" algn="ctr">
                      <a:solidFill>
                        <a:schemeClr val="accent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DEF0F2"/>
                    </a:solidFill>
                  </a:tcPr>
                </a:tc>
                <a:tc hMerge="1">
                  <a:txBody>
                    <a:bodyPr/>
                    <a:lstStyle/>
                    <a:p>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EF0F2"/>
                    </a:solidFill>
                  </a:tcPr>
                </a:tc>
                <a:extLst>
                  <a:ext uri="{0D108BD9-81ED-4DB2-BD59-A6C34878D82A}">
                    <a16:rowId xmlns:a16="http://schemas.microsoft.com/office/drawing/2014/main" val="10004"/>
                  </a:ext>
                </a:extLst>
              </a:tr>
              <a:tr h="370840">
                <a:tc>
                  <a:txBody>
                    <a:bodyPr/>
                    <a:lstStyle/>
                    <a:p>
                      <a:endParaRPr lang="en-US"/>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EF0F2"/>
                    </a:solidFill>
                  </a:tcPr>
                </a:tc>
                <a:tc>
                  <a:txBody>
                    <a:bodyPr/>
                    <a:lstStyle/>
                    <a:p>
                      <a:pPr algn="ctr"/>
                      <a:r>
                        <a:rPr lang="en-US" dirty="0" smtClean="0">
                          <a:solidFill>
                            <a:schemeClr val="accent1">
                              <a:lumMod val="75000"/>
                            </a:schemeClr>
                          </a:solidFill>
                        </a:rPr>
                        <a:t>         $1,000,000 X 62.5% = $625,000 - $500,000 =</a:t>
                      </a:r>
                      <a:endParaRPr lang="en-US" dirty="0">
                        <a:solidFill>
                          <a:schemeClr val="accent1">
                            <a:lumMod val="75000"/>
                          </a:schemeClr>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EF0F2"/>
                    </a:solidFill>
                  </a:tcPr>
                </a:tc>
                <a:tc>
                  <a:txBody>
                    <a:bodyPr/>
                    <a:lstStyle/>
                    <a:p>
                      <a:r>
                        <a:rPr lang="en-US" dirty="0" smtClean="0">
                          <a:solidFill>
                            <a:schemeClr val="accent1">
                              <a:lumMod val="75000"/>
                            </a:schemeClr>
                          </a:solidFill>
                        </a:rPr>
                        <a:t>$125,000</a:t>
                      </a:r>
                      <a:endParaRPr lang="en-US" dirty="0">
                        <a:solidFill>
                          <a:schemeClr val="accent1">
                            <a:lumMod val="75000"/>
                          </a:schemeClr>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EF0F2"/>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874605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0" restart="whenNotActive" fill="hold" evtFilter="cancelBubble" nodeType="interactiveSeq">
                <p:stCondLst>
                  <p:cond evt="onClick" delay="0">
                    <p:tgtEl>
                      <p:spTgt spid="8"/>
                    </p:tgtEl>
                  </p:cond>
                </p:stCondLst>
                <p:endSync evt="end" delay="0">
                  <p:rtn val="all"/>
                </p:endSync>
                <p:childTnLst>
                  <p:par>
                    <p:cTn id="11" fill="hold">
                      <p:stCondLst>
                        <p:cond delay="0"/>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down)">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xit" presetSubtype="0" fill="hold" nodeType="clickEffect">
                                  <p:stCondLst>
                                    <p:cond delay="0"/>
                                  </p:stCondLst>
                                  <p:childTnLst>
                                    <p:set>
                                      <p:cBhvr>
                                        <p:cTn id="19" dur="1" fill="hold">
                                          <p:stCondLst>
                                            <p:cond delay="0"/>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8"/>
                  </p:tgtEl>
                </p:cond>
              </p:nextCondLst>
            </p:seq>
          </p:childTnLst>
        </p:cTn>
      </p:par>
    </p:tnLst>
    <p:bldLst>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oup 36"/>
          <p:cNvGraphicFramePr>
            <a:graphicFrameLocks noGrp="1"/>
          </p:cNvGraphicFramePr>
          <p:nvPr>
            <p:extLst>
              <p:ext uri="{D42A27DB-BD31-4B8C-83A1-F6EECF244321}">
                <p14:modId xmlns:p14="http://schemas.microsoft.com/office/powerpoint/2010/main" val="2092487813"/>
              </p:ext>
            </p:extLst>
          </p:nvPr>
        </p:nvGraphicFramePr>
        <p:xfrm>
          <a:off x="1583765" y="1473863"/>
          <a:ext cx="8305800" cy="2803257"/>
        </p:xfrm>
        <a:graphic>
          <a:graphicData uri="http://schemas.openxmlformats.org/drawingml/2006/table">
            <a:tbl>
              <a:tblPr/>
              <a:tblGrid>
                <a:gridCol w="55626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tblGrid>
              <a:tr h="36307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Construction in Progress </a:t>
                      </a:r>
                      <a:r>
                        <a:rPr kumimoji="0" lang="en-US" altLang="en-US" sz="1600" b="0" i="0" u="none" strike="noStrike" cap="none" normalizeH="0" baseline="0" dirty="0" smtClean="0">
                          <a:ln>
                            <a:noFill/>
                          </a:ln>
                          <a:solidFill>
                            <a:schemeClr val="accent2">
                              <a:lumMod val="75000"/>
                            </a:schemeClr>
                          </a:solidFill>
                          <a:effectLst/>
                          <a:latin typeface="Arial" panose="020B0604020202020204" pitchFamily="34" charset="0"/>
                        </a:rPr>
                        <a:t>(gross profit)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275,000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52312">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Cost of Construction </a:t>
                      </a:r>
                      <a:r>
                        <a:rPr kumimoji="0" lang="en-US" altLang="en-US" sz="1600" b="0" i="0" u="none" strike="noStrike" cap="none" normalizeH="0" baseline="0" dirty="0" smtClean="0">
                          <a:ln>
                            <a:noFill/>
                          </a:ln>
                          <a:solidFill>
                            <a:schemeClr val="accent2">
                              <a:lumMod val="75000"/>
                            </a:schemeClr>
                          </a:solidFill>
                          <a:effectLst/>
                          <a:latin typeface="Arial" panose="020B0604020202020204" pitchFamily="34" charset="0"/>
                        </a:rPr>
                        <a:t>(actual costs)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1,600,000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866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altLang="en-US" sz="1600" b="0" i="1" u="none" strike="noStrike" cap="none" normalizeH="0" baseline="0" dirty="0" smtClean="0">
                          <a:ln>
                            <a:noFill/>
                          </a:ln>
                          <a:solidFill>
                            <a:schemeClr val="accent1">
                              <a:lumMod val="75000"/>
                            </a:schemeClr>
                          </a:solidFill>
                          <a:effectLst/>
                          <a:latin typeface="Arial" panose="020B0604020202020204" pitchFamily="34" charset="0"/>
                        </a:rPr>
                        <a:t>     </a:t>
                      </a:r>
                      <a:r>
                        <a:rPr kumimoji="0" lang="en-US" altLang="en-US" sz="1600" b="0" i="0" u="none" strike="noStrike" cap="none" normalizeH="0" baseline="0" dirty="0" smtClean="0">
                          <a:ln>
                            <a:noFill/>
                          </a:ln>
                          <a:solidFill>
                            <a:schemeClr val="tx1"/>
                          </a:solidFill>
                          <a:effectLst/>
                          <a:latin typeface="Arial" panose="020B0604020202020204" pitchFamily="34" charset="0"/>
                        </a:rPr>
                        <a:t>Revenue from Long-term Contracts </a:t>
                      </a:r>
                      <a:r>
                        <a:rPr kumimoji="0" lang="en-US" altLang="en-US" sz="1600" b="0" i="0" u="none" strike="noStrike" cap="none" normalizeH="0" baseline="0" dirty="0" smtClean="0">
                          <a:ln>
                            <a:noFill/>
                          </a:ln>
                          <a:solidFill>
                            <a:schemeClr val="accent2">
                              <a:lumMod val="75000"/>
                            </a:schemeClr>
                          </a:solidFill>
                          <a:effectLst/>
                          <a:latin typeface="Arial" panose="020B0604020202020204" pitchFamily="34" charset="0"/>
                        </a:rPr>
                        <a:t>(costs + profit)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1,875,000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5051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1" u="none" strike="noStrike" cap="none" normalizeH="0" baseline="0" dirty="0" smtClean="0">
                          <a:ln>
                            <a:noFill/>
                          </a:ln>
                          <a:solidFill>
                            <a:schemeClr val="accent1">
                              <a:lumMod val="75000"/>
                            </a:schemeClr>
                          </a:solidFill>
                          <a:effectLst/>
                          <a:latin typeface="Arial" panose="020B0604020202020204" pitchFamily="34" charset="0"/>
                        </a:rPr>
                        <a:t>To record gross profit</a:t>
                      </a: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5051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5051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Billings on Construction Contract </a:t>
                      </a:r>
                      <a:r>
                        <a:rPr kumimoji="0" lang="en-US" altLang="en-US" sz="1600" b="0" i="0" u="none" strike="noStrike" kern="1200" cap="none" normalizeH="0" baseline="0" dirty="0" smtClean="0">
                          <a:ln>
                            <a:noFill/>
                          </a:ln>
                          <a:solidFill>
                            <a:schemeClr val="accent2">
                              <a:lumMod val="75000"/>
                            </a:schemeClr>
                          </a:solidFill>
                          <a:effectLst/>
                          <a:latin typeface="Arial" panose="020B0604020202020204" pitchFamily="34" charset="0"/>
                          <a:ea typeface="+mn-ea"/>
                          <a:cs typeface="+mn-cs"/>
                        </a:rPr>
                        <a:t>(account balance)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5,000,000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50519">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altLang="en-US" sz="1600" b="0" i="0" u="none" strike="noStrike" cap="none" normalizeH="0" baseline="0" dirty="0" smtClean="0">
                          <a:ln>
                            <a:noFill/>
                          </a:ln>
                          <a:solidFill>
                            <a:schemeClr val="tx1"/>
                          </a:solidFill>
                          <a:effectLst/>
                          <a:latin typeface="Arial" panose="020B0604020202020204" pitchFamily="34" charset="0"/>
                        </a:rPr>
                        <a:t>     Construction in Progress </a:t>
                      </a:r>
                      <a:r>
                        <a:rPr kumimoji="0" lang="en-US" altLang="en-US" sz="1600" b="0" i="0" u="none" strike="noStrike" kern="1200" cap="none" normalizeH="0" baseline="0" dirty="0" smtClean="0">
                          <a:ln>
                            <a:noFill/>
                          </a:ln>
                          <a:solidFill>
                            <a:schemeClr val="accent2">
                              <a:lumMod val="75000"/>
                            </a:schemeClr>
                          </a:solidFill>
                          <a:effectLst/>
                          <a:latin typeface="Arial" panose="020B0604020202020204" pitchFamily="34" charset="0"/>
                          <a:ea typeface="+mn-ea"/>
                          <a:cs typeface="+mn-cs"/>
                        </a:rPr>
                        <a:t>(account balance)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5,000,000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5051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4" name="Rectangle 5"/>
          <p:cNvSpPr txBox="1">
            <a:spLocks noChangeArrowheads="1"/>
          </p:cNvSpPr>
          <p:nvPr/>
        </p:nvSpPr>
        <p:spPr>
          <a:xfrm>
            <a:off x="0" y="417513"/>
            <a:ext cx="12192000" cy="1143000"/>
          </a:xfrm>
          <a:prstGeom prst="rect">
            <a:avLst/>
          </a:prstGeom>
        </p:spPr>
        <p:txBody>
          <a:bodyPr/>
          <a:lstStyle>
            <a:lvl1pPr algn="l" rtl="0" eaLnBrk="0" fontAlgn="base" hangingPunct="0">
              <a:lnSpc>
                <a:spcPct val="85000"/>
              </a:lnSpc>
              <a:spcBef>
                <a:spcPct val="0"/>
              </a:spcBef>
              <a:spcAft>
                <a:spcPct val="0"/>
              </a:spcAft>
              <a:defRPr sz="4800" kern="1200" spc="-50">
                <a:solidFill>
                  <a:srgbClr val="404040"/>
                </a:solidFill>
                <a:latin typeface="+mj-lt"/>
                <a:ea typeface="+mj-ea"/>
                <a:cs typeface="+mj-cs"/>
              </a:defRPr>
            </a:lvl1pPr>
            <a:lvl2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2pPr>
            <a:lvl3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3pPr>
            <a:lvl4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4pPr>
            <a:lvl5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defRPr>
            </a:lvl9pPr>
          </a:lstStyle>
          <a:p>
            <a:pPr algn="ctr">
              <a:defRPr/>
            </a:pPr>
            <a:r>
              <a:rPr lang="en-US" altLang="en-US" sz="3400" dirty="0" smtClean="0">
                <a:solidFill>
                  <a:srgbClr val="276F8B"/>
                </a:solidFill>
              </a:rPr>
              <a:t>PERCENTAGE OF COMPLETION METHOD </a:t>
            </a:r>
            <a:br>
              <a:rPr lang="en-US" altLang="en-US" sz="3400" dirty="0" smtClean="0">
                <a:solidFill>
                  <a:srgbClr val="276F8B"/>
                </a:solidFill>
              </a:rPr>
            </a:br>
            <a:r>
              <a:rPr lang="en-US" altLang="en-US" sz="3400" dirty="0" smtClean="0">
                <a:solidFill>
                  <a:srgbClr val="276F8B"/>
                </a:solidFill>
              </a:rPr>
              <a:t>Journal Entries – 2015</a:t>
            </a:r>
            <a:endParaRPr lang="en-US" altLang="en-US" sz="3400" dirty="0">
              <a:solidFill>
                <a:srgbClr val="276F8B"/>
              </a:solidFill>
            </a:endParaRPr>
          </a:p>
        </p:txBody>
      </p:sp>
      <p:sp>
        <p:nvSpPr>
          <p:cNvPr id="5" name="Slide Number Placeholder 4"/>
          <p:cNvSpPr>
            <a:spLocks noGrp="1"/>
          </p:cNvSpPr>
          <p:nvPr>
            <p:ph type="sldNum" sz="quarter" idx="12"/>
          </p:nvPr>
        </p:nvSpPr>
        <p:spPr/>
        <p:txBody>
          <a:bodyPr/>
          <a:lstStyle/>
          <a:p>
            <a:pPr>
              <a:defRPr/>
            </a:pPr>
            <a:fld id="{B7E43A78-FE4F-424E-BDE6-5A9905F4C53A}" type="slidenum">
              <a:rPr lang="en-US" smtClean="0"/>
              <a:pPr>
                <a:defRPr/>
              </a:pPr>
              <a:t>14</a:t>
            </a:fld>
            <a:endParaRPr lang="en-US"/>
          </a:p>
        </p:txBody>
      </p:sp>
      <p:sp>
        <p:nvSpPr>
          <p:cNvPr id="8" name="Rounded Rectangle 7"/>
          <p:cNvSpPr/>
          <p:nvPr/>
        </p:nvSpPr>
        <p:spPr>
          <a:xfrm>
            <a:off x="10012998" y="1433484"/>
            <a:ext cx="1992189" cy="483805"/>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altLang="en-US" sz="1600" dirty="0" smtClean="0">
                <a:solidFill>
                  <a:schemeClr val="accent1">
                    <a:lumMod val="75000"/>
                  </a:schemeClr>
                </a:solidFill>
                <a:latin typeface="Arial" panose="020B0604020202020204" pitchFamily="34" charset="0"/>
              </a:rPr>
              <a:t>click </a:t>
            </a:r>
            <a:r>
              <a:rPr lang="en-US" altLang="en-US" sz="1600" dirty="0">
                <a:solidFill>
                  <a:schemeClr val="accent1">
                    <a:lumMod val="75000"/>
                  </a:schemeClr>
                </a:solidFill>
                <a:latin typeface="Arial" panose="020B0604020202020204" pitchFamily="34" charset="0"/>
              </a:rPr>
              <a:t>for </a:t>
            </a:r>
            <a:r>
              <a:rPr lang="en-US" altLang="en-US" sz="1600" dirty="0" smtClean="0">
                <a:solidFill>
                  <a:schemeClr val="accent1">
                    <a:lumMod val="75000"/>
                  </a:schemeClr>
                </a:solidFill>
                <a:latin typeface="Arial" panose="020B0604020202020204" pitchFamily="34" charset="0"/>
              </a:rPr>
              <a:t>gross profit calculation</a:t>
            </a:r>
            <a:endParaRPr lang="en-US" sz="1600" dirty="0">
              <a:solidFill>
                <a:schemeClr val="accent1">
                  <a:lumMod val="75000"/>
                </a:schemeClr>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4194676113"/>
              </p:ext>
            </p:extLst>
          </p:nvPr>
        </p:nvGraphicFramePr>
        <p:xfrm>
          <a:off x="1344274" y="4397503"/>
          <a:ext cx="9654985" cy="2225040"/>
        </p:xfrm>
        <a:graphic>
          <a:graphicData uri="http://schemas.openxmlformats.org/drawingml/2006/table">
            <a:tbl>
              <a:tblPr firstRow="1" bandRow="1">
                <a:tableStyleId>{5940675A-B579-460E-94D1-54222C63F5DA}</a:tableStyleId>
              </a:tblPr>
              <a:tblGrid>
                <a:gridCol w="2698375">
                  <a:extLst>
                    <a:ext uri="{9D8B030D-6E8A-4147-A177-3AD203B41FA5}">
                      <a16:colId xmlns:a16="http://schemas.microsoft.com/office/drawing/2014/main" val="20000"/>
                    </a:ext>
                  </a:extLst>
                </a:gridCol>
                <a:gridCol w="4805082">
                  <a:extLst>
                    <a:ext uri="{9D8B030D-6E8A-4147-A177-3AD203B41FA5}">
                      <a16:colId xmlns:a16="http://schemas.microsoft.com/office/drawing/2014/main" val="20001"/>
                    </a:ext>
                  </a:extLst>
                </a:gridCol>
                <a:gridCol w="2151528">
                  <a:extLst>
                    <a:ext uri="{9D8B030D-6E8A-4147-A177-3AD203B41FA5}">
                      <a16:colId xmlns:a16="http://schemas.microsoft.com/office/drawing/2014/main" val="20002"/>
                    </a:ext>
                  </a:extLst>
                </a:gridCol>
              </a:tblGrid>
              <a:tr h="370840">
                <a:tc>
                  <a:txBody>
                    <a:bodyPr/>
                    <a:lstStyle/>
                    <a:p>
                      <a:r>
                        <a:rPr lang="en-US" i="1" dirty="0" smtClean="0"/>
                        <a:t>1) Estimated Gross</a:t>
                      </a:r>
                      <a:r>
                        <a:rPr lang="en-US" i="1" baseline="0" dirty="0" smtClean="0"/>
                        <a:t> Profit:</a:t>
                      </a:r>
                      <a:endParaRPr lang="en-US" i="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EF0F2"/>
                    </a:solidFill>
                  </a:tcPr>
                </a:tc>
                <a:tc gridSpan="2">
                  <a:txBody>
                    <a:bodyPr/>
                    <a:lstStyle/>
                    <a:p>
                      <a:r>
                        <a:rPr lang="en-US" i="1" dirty="0" smtClean="0"/>
                        <a:t>Contract Price – (Actual Costs to Date + Est Costs to Complete)</a:t>
                      </a:r>
                      <a:endParaRPr lang="en-US" i="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EF0F2"/>
                    </a:solidFill>
                  </a:tcPr>
                </a:tc>
                <a:tc hMerge="1">
                  <a:txBody>
                    <a:bodyPr/>
                    <a:lstStyle/>
                    <a:p>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EF0F2"/>
                    </a:solidFill>
                  </a:tcPr>
                </a:tc>
                <a:extLst>
                  <a:ext uri="{0D108BD9-81ED-4DB2-BD59-A6C34878D82A}">
                    <a16:rowId xmlns:a16="http://schemas.microsoft.com/office/drawing/2014/main" val="10000"/>
                  </a:ext>
                </a:extLst>
              </a:tr>
              <a:tr h="370840">
                <a:tc>
                  <a:txBody>
                    <a:bodyPr/>
                    <a:lstStyle/>
                    <a:p>
                      <a:endParaRPr lang="en-US" dirty="0"/>
                    </a:p>
                  </a:txBody>
                  <a:tcPr>
                    <a:lnL w="12700" cmpd="sng">
                      <a:noFill/>
                    </a:lnL>
                    <a:lnR w="12700" cmpd="sng">
                      <a:noFill/>
                    </a:lnR>
                    <a:lnT w="12700" cmpd="sng">
                      <a:noFill/>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rgbClr val="DEF0F2"/>
                    </a:solidFill>
                  </a:tcPr>
                </a:tc>
                <a:tc>
                  <a:txBody>
                    <a:bodyPr/>
                    <a:lstStyle/>
                    <a:p>
                      <a:pPr algn="ctr"/>
                      <a:r>
                        <a:rPr lang="en-US" dirty="0" smtClean="0">
                          <a:solidFill>
                            <a:schemeClr val="accent1">
                              <a:lumMod val="75000"/>
                            </a:schemeClr>
                          </a:solidFill>
                        </a:rPr>
                        <a:t>$5,000,000 – (4,100,000 + 0) =</a:t>
                      </a:r>
                      <a:endParaRPr lang="en-US" dirty="0">
                        <a:solidFill>
                          <a:schemeClr val="accent1">
                            <a:lumMod val="75000"/>
                          </a:schemeClr>
                        </a:solidFill>
                      </a:endParaRPr>
                    </a:p>
                  </a:txBody>
                  <a:tcPr>
                    <a:lnL w="12700" cmpd="sng">
                      <a:noFill/>
                    </a:lnL>
                    <a:lnR w="12700" cmpd="sng">
                      <a:noFill/>
                    </a:lnR>
                    <a:lnT w="12700" cmpd="sng">
                      <a:noFill/>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rgbClr val="DEF0F2"/>
                    </a:solidFill>
                  </a:tcPr>
                </a:tc>
                <a:tc>
                  <a:txBody>
                    <a:bodyPr/>
                    <a:lstStyle/>
                    <a:p>
                      <a:pPr algn="l"/>
                      <a:r>
                        <a:rPr lang="en-US" dirty="0" smtClean="0">
                          <a:solidFill>
                            <a:schemeClr val="accent1">
                              <a:lumMod val="75000"/>
                            </a:schemeClr>
                          </a:solidFill>
                        </a:rPr>
                        <a:t>$900,000</a:t>
                      </a:r>
                      <a:endParaRPr lang="en-US" dirty="0">
                        <a:solidFill>
                          <a:schemeClr val="accent1">
                            <a:lumMod val="75000"/>
                          </a:schemeClr>
                        </a:solidFill>
                      </a:endParaRPr>
                    </a:p>
                  </a:txBody>
                  <a:tcPr>
                    <a:lnL w="12700" cmpd="sng">
                      <a:noFill/>
                    </a:lnL>
                    <a:lnR w="12700" cmpd="sng">
                      <a:noFill/>
                    </a:lnR>
                    <a:lnT w="12700" cmpd="sng">
                      <a:noFill/>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rgbClr val="DEF0F2"/>
                    </a:solidFill>
                  </a:tcPr>
                </a:tc>
                <a:extLst>
                  <a:ext uri="{0D108BD9-81ED-4DB2-BD59-A6C34878D82A}">
                    <a16:rowId xmlns:a16="http://schemas.microsoft.com/office/drawing/2014/main" val="10001"/>
                  </a:ext>
                </a:extLst>
              </a:tr>
              <a:tr h="370840">
                <a:tc>
                  <a:txBody>
                    <a:bodyPr/>
                    <a:lstStyle/>
                    <a:p>
                      <a:r>
                        <a:rPr lang="en-US" i="1" dirty="0" smtClean="0"/>
                        <a:t>2) Percent Complete</a:t>
                      </a:r>
                      <a:endParaRPr lang="en-US" i="1" dirty="0"/>
                    </a:p>
                  </a:txBody>
                  <a:tcPr>
                    <a:lnL w="12700" cmpd="sng">
                      <a:noFill/>
                    </a:lnL>
                    <a:lnR w="12700" cmpd="sng">
                      <a:noFill/>
                    </a:lnR>
                    <a:lnT w="12700" cap="flat" cmpd="sng" algn="ctr">
                      <a:solidFill>
                        <a:schemeClr val="accent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DEF0F2"/>
                    </a:solidFill>
                  </a:tcPr>
                </a:tc>
                <a:tc gridSpan="2">
                  <a:txBody>
                    <a:bodyPr/>
                    <a:lstStyle/>
                    <a:p>
                      <a:r>
                        <a:rPr lang="en-US" i="1" dirty="0" smtClean="0"/>
                        <a:t>Actual Costs Incurred / (Actual Costs + Est Costs to Complete)</a:t>
                      </a:r>
                      <a:endParaRPr lang="en-US" i="1" dirty="0"/>
                    </a:p>
                  </a:txBody>
                  <a:tcPr>
                    <a:lnL w="12700" cmpd="sng">
                      <a:noFill/>
                    </a:lnL>
                    <a:lnR w="12700" cmpd="sng">
                      <a:noFill/>
                    </a:lnR>
                    <a:lnT w="12700" cap="flat" cmpd="sng" algn="ctr">
                      <a:solidFill>
                        <a:schemeClr val="accent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DEF0F2"/>
                    </a:solidFill>
                  </a:tcPr>
                </a:tc>
                <a:tc hMerge="1">
                  <a:txBody>
                    <a:bodyPr/>
                    <a:lstStyle/>
                    <a:p>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EF0F2"/>
                    </a:solidFill>
                  </a:tcPr>
                </a:tc>
                <a:extLst>
                  <a:ext uri="{0D108BD9-81ED-4DB2-BD59-A6C34878D82A}">
                    <a16:rowId xmlns:a16="http://schemas.microsoft.com/office/drawing/2014/main" val="10002"/>
                  </a:ext>
                </a:extLst>
              </a:tr>
              <a:tr h="370840">
                <a:tc>
                  <a:txBody>
                    <a:bodyPr/>
                    <a:lstStyle/>
                    <a:p>
                      <a:endParaRPr lang="en-US" dirty="0"/>
                    </a:p>
                  </a:txBody>
                  <a:tcPr>
                    <a:lnL w="12700" cmpd="sng">
                      <a:noFill/>
                    </a:lnL>
                    <a:lnR w="12700" cmpd="sng">
                      <a:noFill/>
                    </a:lnR>
                    <a:lnT w="12700" cmpd="sng">
                      <a:noFill/>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rgbClr val="DEF0F2"/>
                    </a:solidFill>
                  </a:tcPr>
                </a:tc>
                <a:tc>
                  <a:txBody>
                    <a:bodyPr/>
                    <a:lstStyle/>
                    <a:p>
                      <a:pPr algn="ctr"/>
                      <a:r>
                        <a:rPr lang="en-US" dirty="0" smtClean="0">
                          <a:solidFill>
                            <a:schemeClr val="accent1">
                              <a:lumMod val="75000"/>
                            </a:schemeClr>
                          </a:solidFill>
                        </a:rPr>
                        <a:t>$4,100,000 / (4,100,000 + 0) =</a:t>
                      </a:r>
                      <a:endParaRPr lang="en-US" dirty="0">
                        <a:solidFill>
                          <a:schemeClr val="accent1">
                            <a:lumMod val="75000"/>
                          </a:schemeClr>
                        </a:solidFill>
                      </a:endParaRPr>
                    </a:p>
                  </a:txBody>
                  <a:tcPr>
                    <a:lnL w="12700" cmpd="sng">
                      <a:noFill/>
                    </a:lnL>
                    <a:lnR w="12700" cmpd="sng">
                      <a:noFill/>
                    </a:lnR>
                    <a:lnT w="12700" cmpd="sng">
                      <a:noFill/>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rgbClr val="DEF0F2"/>
                    </a:solidFill>
                  </a:tcPr>
                </a:tc>
                <a:tc>
                  <a:txBody>
                    <a:bodyPr/>
                    <a:lstStyle/>
                    <a:p>
                      <a:r>
                        <a:rPr lang="en-US" dirty="0" smtClean="0">
                          <a:solidFill>
                            <a:schemeClr val="accent1">
                              <a:lumMod val="75000"/>
                            </a:schemeClr>
                          </a:solidFill>
                        </a:rPr>
                        <a:t>100%</a:t>
                      </a:r>
                      <a:endParaRPr lang="en-US" dirty="0">
                        <a:solidFill>
                          <a:schemeClr val="accent1">
                            <a:lumMod val="75000"/>
                          </a:schemeClr>
                        </a:solidFill>
                      </a:endParaRPr>
                    </a:p>
                  </a:txBody>
                  <a:tcPr>
                    <a:lnL w="12700" cmpd="sng">
                      <a:noFill/>
                    </a:lnL>
                    <a:lnR w="12700" cmpd="sng">
                      <a:noFill/>
                    </a:lnR>
                    <a:lnT w="12700" cmpd="sng">
                      <a:noFill/>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rgbClr val="DEF0F2"/>
                    </a:solidFill>
                  </a:tcPr>
                </a:tc>
                <a:extLst>
                  <a:ext uri="{0D108BD9-81ED-4DB2-BD59-A6C34878D82A}">
                    <a16:rowId xmlns:a16="http://schemas.microsoft.com/office/drawing/2014/main" val="10003"/>
                  </a:ext>
                </a:extLst>
              </a:tr>
              <a:tr h="370840">
                <a:tc>
                  <a:txBody>
                    <a:bodyPr/>
                    <a:lstStyle/>
                    <a:p>
                      <a:r>
                        <a:rPr lang="en-US" i="1" dirty="0" smtClean="0"/>
                        <a:t>3) Gross Profit Recognized:</a:t>
                      </a:r>
                      <a:endParaRPr lang="en-US" i="1" dirty="0"/>
                    </a:p>
                  </a:txBody>
                  <a:tcPr>
                    <a:lnL w="12700" cmpd="sng">
                      <a:noFill/>
                    </a:lnL>
                    <a:lnR w="12700" cmpd="sng">
                      <a:noFill/>
                    </a:lnR>
                    <a:lnT w="12700" cap="flat" cmpd="sng" algn="ctr">
                      <a:solidFill>
                        <a:schemeClr val="accent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DEF0F2"/>
                    </a:solidFill>
                  </a:tcPr>
                </a:tc>
                <a:tc gridSpan="2">
                  <a:txBody>
                    <a:bodyPr/>
                    <a:lstStyle/>
                    <a:p>
                      <a:r>
                        <a:rPr lang="en-US" sz="1700" i="1" dirty="0" smtClean="0"/>
                        <a:t>(Est</a:t>
                      </a:r>
                      <a:r>
                        <a:rPr lang="en-US" sz="1700" i="1" baseline="0" dirty="0" smtClean="0"/>
                        <a:t> Gross Profit X Percent Complete) – Gross Profit </a:t>
                      </a:r>
                      <a:r>
                        <a:rPr lang="en-US" sz="1700" i="1" baseline="0" dirty="0" err="1" smtClean="0"/>
                        <a:t>Recog</a:t>
                      </a:r>
                      <a:r>
                        <a:rPr lang="en-US" sz="1700" i="1" baseline="0" dirty="0" smtClean="0"/>
                        <a:t> in Prior Periods</a:t>
                      </a:r>
                      <a:endParaRPr lang="en-US" sz="1700" i="1" dirty="0"/>
                    </a:p>
                  </a:txBody>
                  <a:tcPr>
                    <a:lnL w="12700" cmpd="sng">
                      <a:noFill/>
                    </a:lnL>
                    <a:lnR w="12700" cmpd="sng">
                      <a:noFill/>
                    </a:lnR>
                    <a:lnT w="12700" cap="flat" cmpd="sng" algn="ctr">
                      <a:solidFill>
                        <a:schemeClr val="accent1">
                          <a:lumMod val="75000"/>
                        </a:schemeClr>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DEF0F2"/>
                    </a:solidFill>
                  </a:tcPr>
                </a:tc>
                <a:tc hMerge="1">
                  <a:txBody>
                    <a:bodyPr/>
                    <a:lstStyle/>
                    <a:p>
                      <a:endParaRPr lang="en-US"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EF0F2"/>
                    </a:solidFill>
                  </a:tcPr>
                </a:tc>
                <a:extLst>
                  <a:ext uri="{0D108BD9-81ED-4DB2-BD59-A6C34878D82A}">
                    <a16:rowId xmlns:a16="http://schemas.microsoft.com/office/drawing/2014/main" val="10004"/>
                  </a:ext>
                </a:extLst>
              </a:tr>
              <a:tr h="370840">
                <a:tc>
                  <a:txBody>
                    <a:bodyPr/>
                    <a:lstStyle/>
                    <a:p>
                      <a:endParaRPr lang="en-US"/>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EF0F2"/>
                    </a:solidFill>
                  </a:tcPr>
                </a:tc>
                <a:tc>
                  <a:txBody>
                    <a:bodyPr/>
                    <a:lstStyle/>
                    <a:p>
                      <a:pPr algn="ctr"/>
                      <a:r>
                        <a:rPr lang="en-US" dirty="0" smtClean="0">
                          <a:solidFill>
                            <a:schemeClr val="accent1">
                              <a:lumMod val="75000"/>
                            </a:schemeClr>
                          </a:solidFill>
                        </a:rPr>
                        <a:t>$900,000 X 100% = $900,000 - $625,000</a:t>
                      </a:r>
                      <a:endParaRPr lang="en-US" dirty="0">
                        <a:solidFill>
                          <a:schemeClr val="accent1">
                            <a:lumMod val="75000"/>
                          </a:schemeClr>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EF0F2"/>
                    </a:solidFill>
                  </a:tcPr>
                </a:tc>
                <a:tc>
                  <a:txBody>
                    <a:bodyPr/>
                    <a:lstStyle/>
                    <a:p>
                      <a:r>
                        <a:rPr lang="en-US" dirty="0" smtClean="0">
                          <a:solidFill>
                            <a:schemeClr val="accent1">
                              <a:lumMod val="75000"/>
                            </a:schemeClr>
                          </a:solidFill>
                        </a:rPr>
                        <a:t>$275,000</a:t>
                      </a:r>
                      <a:endParaRPr lang="en-US" dirty="0">
                        <a:solidFill>
                          <a:schemeClr val="accent1">
                            <a:lumMod val="75000"/>
                          </a:schemeClr>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EF0F2"/>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459178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0" restart="whenNotActive" fill="hold" evtFilter="cancelBubble" nodeType="interactiveSeq">
                <p:stCondLst>
                  <p:cond evt="onClick" delay="0">
                    <p:tgtEl>
                      <p:spTgt spid="8"/>
                    </p:tgtEl>
                  </p:cond>
                </p:stCondLst>
                <p:endSync evt="end" delay="0">
                  <p:rtn val="all"/>
                </p:endSync>
                <p:childTnLst>
                  <p:par>
                    <p:cTn id="11" fill="hold">
                      <p:stCondLst>
                        <p:cond delay="0"/>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down)">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xit" presetSubtype="0" fill="hold" nodeType="clickEffect">
                                  <p:stCondLst>
                                    <p:cond delay="0"/>
                                  </p:stCondLst>
                                  <p:childTnLst>
                                    <p:set>
                                      <p:cBhvr>
                                        <p:cTn id="19" dur="1" fill="hold">
                                          <p:stCondLst>
                                            <p:cond delay="0"/>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8"/>
                  </p:tgtEl>
                </p:cond>
              </p:nextCondLst>
            </p:seq>
          </p:childTnLst>
        </p:cTn>
      </p:par>
    </p:tnLst>
    <p:bldLst>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oup 36"/>
          <p:cNvGraphicFramePr>
            <a:graphicFrameLocks noGrp="1"/>
          </p:cNvGraphicFramePr>
          <p:nvPr>
            <p:extLst>
              <p:ext uri="{D42A27DB-BD31-4B8C-83A1-F6EECF244321}">
                <p14:modId xmlns:p14="http://schemas.microsoft.com/office/powerpoint/2010/main" val="4247807954"/>
              </p:ext>
            </p:extLst>
          </p:nvPr>
        </p:nvGraphicFramePr>
        <p:xfrm>
          <a:off x="1583765" y="1473863"/>
          <a:ext cx="8305800" cy="1401181"/>
        </p:xfrm>
        <a:graphic>
          <a:graphicData uri="http://schemas.openxmlformats.org/drawingml/2006/table">
            <a:tbl>
              <a:tblPr/>
              <a:tblGrid>
                <a:gridCol w="55626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tblGrid>
              <a:tr h="36307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Revenue from Long-term Contracts</a:t>
                      </a:r>
                      <a:endParaRPr kumimoji="0" lang="en-US" altLang="en-US" sz="1600" b="0" i="0" u="none" strike="noStrike" cap="none" normalizeH="0" baseline="0" dirty="0" smtClean="0">
                        <a:ln>
                          <a:noFill/>
                        </a:ln>
                        <a:solidFill>
                          <a:schemeClr val="accent2">
                            <a:lumMod val="75000"/>
                          </a:schemeClr>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$2,000,000</a:t>
                      </a:r>
                    </a:p>
                  </a:txBody>
                  <a:tcPr horzOverflow="overflow">
                    <a:lnL w="12700" cap="flat" cmpd="sng" algn="ctr">
                      <a:solidFill>
                        <a:schemeClr val="bg1">
                          <a:lumMod val="50000"/>
                        </a:schemeClr>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52312">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Cost of Construction</a:t>
                      </a:r>
                      <a:endParaRPr kumimoji="0" lang="en-US" altLang="en-US" sz="1600" b="0" i="0" u="none" strike="noStrike" cap="none" normalizeH="0" baseline="0" dirty="0" smtClean="0">
                        <a:ln>
                          <a:noFill/>
                        </a:ln>
                        <a:solidFill>
                          <a:schemeClr val="accent2">
                            <a:lumMod val="75000"/>
                          </a:schemeClr>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1,500,000</a:t>
                      </a:r>
                    </a:p>
                  </a:txBody>
                  <a:tcPr horzOverflow="overflow">
                    <a:lnL w="12700" cap="flat" cmpd="sng" algn="ctr">
                      <a:solidFill>
                        <a:schemeClr val="bg1">
                          <a:lumMod val="50000"/>
                        </a:schemeClr>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866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altLang="en-US" sz="1600" b="0" i="0" u="none" strike="noStrike" kern="1200" cap="none" normalizeH="0" baseline="0" dirty="0" smtClean="0">
                          <a:ln>
                            <a:noFill/>
                          </a:ln>
                          <a:solidFill>
                            <a:schemeClr val="tx1"/>
                          </a:solidFill>
                          <a:effectLst/>
                          <a:latin typeface="Arial" panose="020B0604020202020204" pitchFamily="34" charset="0"/>
                          <a:ea typeface="+mn-ea"/>
                          <a:cs typeface="+mn-cs"/>
                        </a:rPr>
                        <a:t>Gross Profit</a:t>
                      </a:r>
                    </a:p>
                  </a:txBody>
                  <a:tcPr horzOverflow="overflow">
                    <a:lnL w="28575"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$500,000</a:t>
                      </a:r>
                    </a:p>
                  </a:txBody>
                  <a:tcPr horzOverflow="overflow">
                    <a:lnL w="12700" cap="flat" cmpd="sng" algn="ctr">
                      <a:solidFill>
                        <a:schemeClr val="bg1">
                          <a:lumMod val="50000"/>
                        </a:schemeClr>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5051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bg1">
                          <a:lumMod val="50000"/>
                        </a:schemeClr>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4" name="Rectangle 5"/>
          <p:cNvSpPr txBox="1">
            <a:spLocks noChangeArrowheads="1"/>
          </p:cNvSpPr>
          <p:nvPr/>
        </p:nvSpPr>
        <p:spPr>
          <a:xfrm>
            <a:off x="0" y="417513"/>
            <a:ext cx="12192000" cy="1143000"/>
          </a:xfrm>
          <a:prstGeom prst="rect">
            <a:avLst/>
          </a:prstGeom>
        </p:spPr>
        <p:txBody>
          <a:bodyPr/>
          <a:lstStyle>
            <a:lvl1pPr algn="l" rtl="0" eaLnBrk="0" fontAlgn="base" hangingPunct="0">
              <a:lnSpc>
                <a:spcPct val="85000"/>
              </a:lnSpc>
              <a:spcBef>
                <a:spcPct val="0"/>
              </a:spcBef>
              <a:spcAft>
                <a:spcPct val="0"/>
              </a:spcAft>
              <a:defRPr sz="4800" kern="1200" spc="-50">
                <a:solidFill>
                  <a:srgbClr val="404040"/>
                </a:solidFill>
                <a:latin typeface="+mj-lt"/>
                <a:ea typeface="+mj-ea"/>
                <a:cs typeface="+mj-cs"/>
              </a:defRPr>
            </a:lvl1pPr>
            <a:lvl2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2pPr>
            <a:lvl3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3pPr>
            <a:lvl4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4pPr>
            <a:lvl5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defRPr>
            </a:lvl9pPr>
          </a:lstStyle>
          <a:p>
            <a:pPr algn="ctr">
              <a:defRPr/>
            </a:pPr>
            <a:r>
              <a:rPr lang="en-US" altLang="en-US" sz="3400" dirty="0" smtClean="0">
                <a:solidFill>
                  <a:srgbClr val="276F8B"/>
                </a:solidFill>
              </a:rPr>
              <a:t>PERCENTAGE OF COMPLETION METHOD </a:t>
            </a:r>
            <a:br>
              <a:rPr lang="en-US" altLang="en-US" sz="3400" dirty="0" smtClean="0">
                <a:solidFill>
                  <a:srgbClr val="276F8B"/>
                </a:solidFill>
              </a:rPr>
            </a:br>
            <a:r>
              <a:rPr lang="en-US" altLang="en-US" sz="3400" dirty="0" smtClean="0">
                <a:solidFill>
                  <a:srgbClr val="276F8B"/>
                </a:solidFill>
              </a:rPr>
              <a:t>Income Statement Presentation - 2013</a:t>
            </a:r>
            <a:endParaRPr lang="en-US" altLang="en-US" sz="3400" dirty="0">
              <a:solidFill>
                <a:srgbClr val="276F8B"/>
              </a:solidFill>
            </a:endParaRPr>
          </a:p>
        </p:txBody>
      </p:sp>
      <p:sp>
        <p:nvSpPr>
          <p:cNvPr id="5" name="Slide Number Placeholder 4"/>
          <p:cNvSpPr>
            <a:spLocks noGrp="1"/>
          </p:cNvSpPr>
          <p:nvPr>
            <p:ph type="sldNum" sz="quarter" idx="12"/>
          </p:nvPr>
        </p:nvSpPr>
        <p:spPr/>
        <p:txBody>
          <a:bodyPr/>
          <a:lstStyle/>
          <a:p>
            <a:pPr>
              <a:defRPr/>
            </a:pPr>
            <a:fld id="{B7E43A78-FE4F-424E-BDE6-5A9905F4C53A}" type="slidenum">
              <a:rPr lang="en-US" smtClean="0"/>
              <a:pPr>
                <a:defRPr/>
              </a:pPr>
              <a:t>15</a:t>
            </a:fld>
            <a:endParaRPr lang="en-US"/>
          </a:p>
        </p:txBody>
      </p:sp>
      <p:sp>
        <p:nvSpPr>
          <p:cNvPr id="7" name="Folded Corner 6"/>
          <p:cNvSpPr/>
          <p:nvPr/>
        </p:nvSpPr>
        <p:spPr>
          <a:xfrm>
            <a:off x="1733765" y="3159950"/>
            <a:ext cx="3133204" cy="2513263"/>
          </a:xfrm>
          <a:prstGeom prst="foldedCorner">
            <a:avLst/>
          </a:prstGeom>
          <a:solidFill>
            <a:srgbClr val="DEF0F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200" i="1" dirty="0" smtClean="0">
              <a:solidFill>
                <a:srgbClr val="000000"/>
              </a:solidFill>
              <a:ea typeface="Times New Roman" panose="02020603050405020304" pitchFamily="18" charset="0"/>
            </a:endParaRPr>
          </a:p>
          <a:p>
            <a:r>
              <a:rPr lang="en-US" sz="2200" i="1" dirty="0" smtClean="0">
                <a:solidFill>
                  <a:srgbClr val="000000"/>
                </a:solidFill>
                <a:ea typeface="Times New Roman" panose="02020603050405020304" pitchFamily="18" charset="0"/>
              </a:rPr>
              <a:t>Note that the gross profit reported on the income statement is the same as that recorded in the journal for each reporting period.</a:t>
            </a:r>
            <a:endParaRPr lang="en-US" sz="2200" i="1" dirty="0"/>
          </a:p>
        </p:txBody>
      </p:sp>
    </p:spTree>
    <p:extLst>
      <p:ext uri="{BB962C8B-B14F-4D97-AF65-F5344CB8AC3E}">
        <p14:creationId xmlns:p14="http://schemas.microsoft.com/office/powerpoint/2010/main" val="2907619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2"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Scale>
                                      <p:cBhvr>
                                        <p:cTn id="12" dur="1000" decel="50000" fill="hold">
                                          <p:stCondLst>
                                            <p:cond delay="0"/>
                                          </p:stCondLst>
                                        </p:cTn>
                                        <p:tgtEl>
                                          <p:spTgt spid="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7"/>
                                        </p:tgtEl>
                                        <p:attrNameLst>
                                          <p:attrName>ppt_x</p:attrName>
                                          <p:attrName>ppt_y</p:attrName>
                                        </p:attrNameLst>
                                      </p:cBhvr>
                                    </p:animMotion>
                                    <p:animEffect transition="in" filter="fade">
                                      <p:cBhvr>
                                        <p:cTn id="14"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txBox="1">
            <a:spLocks noChangeArrowheads="1"/>
          </p:cNvSpPr>
          <p:nvPr/>
        </p:nvSpPr>
        <p:spPr>
          <a:xfrm>
            <a:off x="0" y="417513"/>
            <a:ext cx="12192000" cy="1143000"/>
          </a:xfrm>
          <a:prstGeom prst="rect">
            <a:avLst/>
          </a:prstGeom>
        </p:spPr>
        <p:txBody>
          <a:bodyPr/>
          <a:lstStyle>
            <a:lvl1pPr algn="l" rtl="0" eaLnBrk="0" fontAlgn="base" hangingPunct="0">
              <a:lnSpc>
                <a:spcPct val="85000"/>
              </a:lnSpc>
              <a:spcBef>
                <a:spcPct val="0"/>
              </a:spcBef>
              <a:spcAft>
                <a:spcPct val="0"/>
              </a:spcAft>
              <a:defRPr sz="4800" kern="1200" spc="-50">
                <a:solidFill>
                  <a:srgbClr val="404040"/>
                </a:solidFill>
                <a:latin typeface="+mj-lt"/>
                <a:ea typeface="+mj-ea"/>
                <a:cs typeface="+mj-cs"/>
              </a:defRPr>
            </a:lvl1pPr>
            <a:lvl2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2pPr>
            <a:lvl3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3pPr>
            <a:lvl4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4pPr>
            <a:lvl5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defRPr>
            </a:lvl9pPr>
          </a:lstStyle>
          <a:p>
            <a:pPr algn="ctr">
              <a:defRPr/>
            </a:pPr>
            <a:r>
              <a:rPr lang="en-US" altLang="en-US" sz="3400" dirty="0" smtClean="0">
                <a:solidFill>
                  <a:srgbClr val="276F8B"/>
                </a:solidFill>
              </a:rPr>
              <a:t>PERCENTAGE OF COMPLETION METHOD </a:t>
            </a:r>
            <a:br>
              <a:rPr lang="en-US" altLang="en-US" sz="3400" dirty="0" smtClean="0">
                <a:solidFill>
                  <a:srgbClr val="276F8B"/>
                </a:solidFill>
              </a:rPr>
            </a:br>
            <a:r>
              <a:rPr lang="en-US" altLang="en-US" sz="3400" dirty="0" smtClean="0">
                <a:solidFill>
                  <a:srgbClr val="276F8B"/>
                </a:solidFill>
              </a:rPr>
              <a:t>Balance Sheet Presentation - 2013</a:t>
            </a:r>
            <a:endParaRPr lang="en-US" altLang="en-US" sz="3400" dirty="0">
              <a:solidFill>
                <a:srgbClr val="276F8B"/>
              </a:solidFill>
            </a:endParaRPr>
          </a:p>
        </p:txBody>
      </p:sp>
      <p:sp>
        <p:nvSpPr>
          <p:cNvPr id="5" name="Slide Number Placeholder 4"/>
          <p:cNvSpPr>
            <a:spLocks noGrp="1"/>
          </p:cNvSpPr>
          <p:nvPr>
            <p:ph type="sldNum" sz="quarter" idx="12"/>
          </p:nvPr>
        </p:nvSpPr>
        <p:spPr/>
        <p:txBody>
          <a:bodyPr/>
          <a:lstStyle/>
          <a:p>
            <a:pPr>
              <a:defRPr/>
            </a:pPr>
            <a:fld id="{B7E43A78-FE4F-424E-BDE6-5A9905F4C53A}" type="slidenum">
              <a:rPr lang="en-US" smtClean="0"/>
              <a:pPr>
                <a:defRPr/>
              </a:pPr>
              <a:t>16</a:t>
            </a:fld>
            <a:endParaRPr lang="en-US"/>
          </a:p>
        </p:txBody>
      </p:sp>
      <p:sp>
        <p:nvSpPr>
          <p:cNvPr id="2" name="Rectangle 1"/>
          <p:cNvSpPr/>
          <p:nvPr/>
        </p:nvSpPr>
        <p:spPr>
          <a:xfrm>
            <a:off x="1081548" y="1560513"/>
            <a:ext cx="10038736" cy="3139321"/>
          </a:xfrm>
          <a:prstGeom prst="rect">
            <a:avLst/>
          </a:prstGeom>
        </p:spPr>
        <p:txBody>
          <a:bodyPr wrap="square">
            <a:spAutoFit/>
          </a:bodyPr>
          <a:lstStyle/>
          <a:p>
            <a:pPr marL="344488" marR="0" indent="-1588" algn="just">
              <a:lnSpc>
                <a:spcPts val="1800"/>
              </a:lnSpc>
              <a:spcBef>
                <a:spcPts val="0"/>
              </a:spcBef>
              <a:spcAft>
                <a:spcPts val="0"/>
              </a:spcAft>
            </a:pPr>
            <a:r>
              <a:rPr lang="en-US" sz="2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Construction </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in progress is compared to billings on construction contract. </a:t>
            </a:r>
            <a:endParaRPr lang="en-US" sz="2800" dirty="0">
              <a:solidFill>
                <a:srgbClr val="000000"/>
              </a:solidFill>
              <a:latin typeface="Palatino"/>
              <a:ea typeface="Times New Roman" panose="02020603050405020304" pitchFamily="18" charset="0"/>
              <a:cs typeface="Times New Roman" panose="02020603050405020304" pitchFamily="18" charset="0"/>
            </a:endParaRPr>
          </a:p>
          <a:p>
            <a:pPr marL="1079500" marR="0" indent="-457200" algn="just">
              <a:spcBef>
                <a:spcPts val="0"/>
              </a:spcBef>
              <a:spcAft>
                <a:spcPts val="0"/>
              </a:spcAft>
              <a:buFont typeface="Arial" panose="020B0604020202020204" pitchFamily="34" charset="0"/>
              <a:buChar char="•"/>
            </a:pPr>
            <a:r>
              <a:rPr lang="en-US" sz="2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 </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debit balance indicates costs (plus profits for the percentage-of-completion method) in excess of billings and is reported as an asset.</a:t>
            </a:r>
            <a:endParaRPr lang="en-US" sz="2800" dirty="0">
              <a:solidFill>
                <a:srgbClr val="000000"/>
              </a:solidFill>
              <a:latin typeface="Palatino"/>
              <a:ea typeface="Times New Roman" panose="02020603050405020304" pitchFamily="18" charset="0"/>
              <a:cs typeface="Times New Roman" panose="02020603050405020304" pitchFamily="18" charset="0"/>
            </a:endParaRPr>
          </a:p>
          <a:p>
            <a:pPr marL="1079500" marR="0" indent="-457200" algn="just">
              <a:spcBef>
                <a:spcPts val="0"/>
              </a:spcBef>
              <a:spcAft>
                <a:spcPts val="0"/>
              </a:spcAft>
              <a:buFont typeface="Arial" panose="020B0604020202020204" pitchFamily="34" charset="0"/>
              <a:buChar char="•"/>
            </a:pPr>
            <a:r>
              <a:rPr lang="en-US" sz="2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 </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credit balance indicates billings in excess of costs (plus profits for the percentage-of-completion method) and is reported as a liability. </a:t>
            </a:r>
            <a:endParaRPr lang="en-US" sz="2800" dirty="0">
              <a:solidFill>
                <a:srgbClr val="000000"/>
              </a:solidFill>
              <a:effectLst/>
              <a:latin typeface="Palatino"/>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36885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txBox="1">
            <a:spLocks noChangeArrowheads="1"/>
          </p:cNvSpPr>
          <p:nvPr/>
        </p:nvSpPr>
        <p:spPr>
          <a:xfrm>
            <a:off x="0" y="417513"/>
            <a:ext cx="12192000" cy="560895"/>
          </a:xfrm>
          <a:prstGeom prst="rect">
            <a:avLst/>
          </a:prstGeom>
        </p:spPr>
        <p:txBody>
          <a:bodyPr/>
          <a:lstStyle>
            <a:lvl1pPr algn="l" rtl="0" eaLnBrk="0" fontAlgn="base" hangingPunct="0">
              <a:lnSpc>
                <a:spcPct val="85000"/>
              </a:lnSpc>
              <a:spcBef>
                <a:spcPct val="0"/>
              </a:spcBef>
              <a:spcAft>
                <a:spcPct val="0"/>
              </a:spcAft>
              <a:defRPr sz="4800" kern="1200" spc="-50">
                <a:solidFill>
                  <a:srgbClr val="404040"/>
                </a:solidFill>
                <a:latin typeface="+mj-lt"/>
                <a:ea typeface="+mj-ea"/>
                <a:cs typeface="+mj-cs"/>
              </a:defRPr>
            </a:lvl1pPr>
            <a:lvl2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2pPr>
            <a:lvl3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3pPr>
            <a:lvl4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4pPr>
            <a:lvl5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defRPr>
            </a:lvl9pPr>
          </a:lstStyle>
          <a:p>
            <a:pPr algn="ctr">
              <a:defRPr/>
            </a:pPr>
            <a:r>
              <a:rPr lang="en-US" altLang="en-US" sz="3400" dirty="0" smtClean="0">
                <a:solidFill>
                  <a:srgbClr val="276F8B"/>
                </a:solidFill>
              </a:rPr>
              <a:t>LONG-TERM CONTRACT PERIODIC LOSS</a:t>
            </a:r>
            <a:endParaRPr lang="en-US" altLang="en-US" sz="3400" dirty="0">
              <a:solidFill>
                <a:srgbClr val="276F8B"/>
              </a:solidFill>
            </a:endParaRPr>
          </a:p>
        </p:txBody>
      </p:sp>
      <p:sp>
        <p:nvSpPr>
          <p:cNvPr id="5" name="Slide Number Placeholder 4"/>
          <p:cNvSpPr>
            <a:spLocks noGrp="1"/>
          </p:cNvSpPr>
          <p:nvPr>
            <p:ph type="sldNum" sz="quarter" idx="12"/>
          </p:nvPr>
        </p:nvSpPr>
        <p:spPr/>
        <p:txBody>
          <a:bodyPr/>
          <a:lstStyle/>
          <a:p>
            <a:pPr>
              <a:defRPr/>
            </a:pPr>
            <a:fld id="{B7E43A78-FE4F-424E-BDE6-5A9905F4C53A}" type="slidenum">
              <a:rPr lang="en-US" smtClean="0"/>
              <a:pPr>
                <a:defRPr/>
              </a:pPr>
              <a:t>17</a:t>
            </a:fld>
            <a:endParaRPr lang="en-US"/>
          </a:p>
        </p:txBody>
      </p:sp>
      <p:sp>
        <p:nvSpPr>
          <p:cNvPr id="2" name="Rectangle 1"/>
          <p:cNvSpPr/>
          <p:nvPr/>
        </p:nvSpPr>
        <p:spPr>
          <a:xfrm>
            <a:off x="1081548" y="1560513"/>
            <a:ext cx="10038736" cy="3970318"/>
          </a:xfrm>
          <a:prstGeom prst="rect">
            <a:avLst/>
          </a:prstGeom>
        </p:spPr>
        <p:txBody>
          <a:bodyPr wrap="square">
            <a:spAutoFit/>
          </a:bodyPr>
          <a:lstStyle/>
          <a:p>
            <a:pPr marL="344488" marR="0" indent="-1588" algn="just">
              <a:spcBef>
                <a:spcPts val="0"/>
              </a:spcBef>
              <a:spcAft>
                <a:spcPts val="0"/>
              </a:spcAft>
            </a:pPr>
            <a:r>
              <a:rPr lang="en-US" sz="2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Recall that total construction costs are only estimates until the contract is completed.  </a:t>
            </a:r>
            <a:endParaRPr lang="en-US" sz="2800" dirty="0">
              <a:solidFill>
                <a:srgbClr val="000000"/>
              </a:solidFill>
              <a:latin typeface="Palatino"/>
              <a:ea typeface="Times New Roman" panose="02020603050405020304" pitchFamily="18" charset="0"/>
              <a:cs typeface="Times New Roman" panose="02020603050405020304" pitchFamily="18" charset="0"/>
            </a:endParaRPr>
          </a:p>
          <a:p>
            <a:pPr marL="914400" lvl="0" indent="-457200">
              <a:buFont typeface="Arial" panose="020B0604020202020204" pitchFamily="34" charset="0"/>
              <a:buChar char="•"/>
            </a:pP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 loss could occur on a profitable project if the estimated costs to complete were underestimated in prior periods.</a:t>
            </a:r>
          </a:p>
          <a:p>
            <a:pPr marL="914400" lvl="0" indent="-457200">
              <a:buFont typeface="Arial" panose="020B0604020202020204" pitchFamily="34" charset="0"/>
              <a:buChar char="•"/>
            </a:pP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An estimated loss on a long-term contract is </a:t>
            </a:r>
            <a:r>
              <a:rPr lang="en-US" sz="2800" b="1" dirty="0">
                <a:solidFill>
                  <a:schemeClr val="accent1">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fully recognized </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in the first period that the loss is anticipated, regardless of the revenue recognition method used.  </a:t>
            </a:r>
          </a:p>
          <a:p>
            <a:pPr marL="914400" lvl="0" indent="-457200">
              <a:buFont typeface="Arial" panose="020B0604020202020204" pitchFamily="34" charset="0"/>
              <a:buChar char="•"/>
            </a:pP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Recognized losses on long-term contracts reduce the construction in progress account.</a:t>
            </a:r>
          </a:p>
        </p:txBody>
      </p:sp>
    </p:spTree>
    <p:extLst>
      <p:ext uri="{BB962C8B-B14F-4D97-AF65-F5344CB8AC3E}">
        <p14:creationId xmlns:p14="http://schemas.microsoft.com/office/powerpoint/2010/main" val="40692333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txBox="1">
            <a:spLocks noChangeArrowheads="1"/>
          </p:cNvSpPr>
          <p:nvPr/>
        </p:nvSpPr>
        <p:spPr>
          <a:xfrm>
            <a:off x="0" y="417513"/>
            <a:ext cx="12192000" cy="560895"/>
          </a:xfrm>
          <a:prstGeom prst="rect">
            <a:avLst/>
          </a:prstGeom>
        </p:spPr>
        <p:txBody>
          <a:bodyPr/>
          <a:lstStyle>
            <a:lvl1pPr algn="l" rtl="0" eaLnBrk="0" fontAlgn="base" hangingPunct="0">
              <a:lnSpc>
                <a:spcPct val="85000"/>
              </a:lnSpc>
              <a:spcBef>
                <a:spcPct val="0"/>
              </a:spcBef>
              <a:spcAft>
                <a:spcPct val="0"/>
              </a:spcAft>
              <a:defRPr sz="4800" kern="1200" spc="-50">
                <a:solidFill>
                  <a:srgbClr val="404040"/>
                </a:solidFill>
                <a:latin typeface="+mj-lt"/>
                <a:ea typeface="+mj-ea"/>
                <a:cs typeface="+mj-cs"/>
              </a:defRPr>
            </a:lvl1pPr>
            <a:lvl2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2pPr>
            <a:lvl3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3pPr>
            <a:lvl4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4pPr>
            <a:lvl5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defRPr>
            </a:lvl9pPr>
          </a:lstStyle>
          <a:p>
            <a:pPr algn="ctr">
              <a:defRPr/>
            </a:pPr>
            <a:r>
              <a:rPr lang="en-US" altLang="en-US" sz="3400" dirty="0" smtClean="0">
                <a:solidFill>
                  <a:srgbClr val="276F8B"/>
                </a:solidFill>
              </a:rPr>
              <a:t>LONG-TERM CONTRACT LOSS ON OVERALL PROJECT</a:t>
            </a:r>
            <a:endParaRPr lang="en-US" altLang="en-US" sz="3400" dirty="0">
              <a:solidFill>
                <a:srgbClr val="276F8B"/>
              </a:solidFill>
            </a:endParaRPr>
          </a:p>
        </p:txBody>
      </p:sp>
      <p:sp>
        <p:nvSpPr>
          <p:cNvPr id="5" name="Slide Number Placeholder 4"/>
          <p:cNvSpPr>
            <a:spLocks noGrp="1"/>
          </p:cNvSpPr>
          <p:nvPr>
            <p:ph type="sldNum" sz="quarter" idx="12"/>
          </p:nvPr>
        </p:nvSpPr>
        <p:spPr/>
        <p:txBody>
          <a:bodyPr/>
          <a:lstStyle/>
          <a:p>
            <a:pPr>
              <a:defRPr/>
            </a:pPr>
            <a:fld id="{B7E43A78-FE4F-424E-BDE6-5A9905F4C53A}" type="slidenum">
              <a:rPr lang="en-US" smtClean="0"/>
              <a:pPr>
                <a:defRPr/>
              </a:pPr>
              <a:t>18</a:t>
            </a:fld>
            <a:endParaRPr lang="en-US"/>
          </a:p>
        </p:txBody>
      </p:sp>
      <p:sp>
        <p:nvSpPr>
          <p:cNvPr id="2" name="Rectangle 1"/>
          <p:cNvSpPr/>
          <p:nvPr/>
        </p:nvSpPr>
        <p:spPr>
          <a:xfrm>
            <a:off x="1081548" y="1560513"/>
            <a:ext cx="10038736" cy="3108543"/>
          </a:xfrm>
          <a:prstGeom prst="rect">
            <a:avLst/>
          </a:prstGeom>
        </p:spPr>
        <p:txBody>
          <a:bodyPr wrap="square">
            <a:spAutoFit/>
          </a:bodyPr>
          <a:lstStyle/>
          <a:p>
            <a:pPr marL="344488" marR="0" indent="-1588" algn="just">
              <a:spcBef>
                <a:spcPts val="0"/>
              </a:spcBef>
              <a:spcAft>
                <a:spcPts val="0"/>
              </a:spcAft>
            </a:pPr>
            <a:r>
              <a:rPr lang="en-US" sz="2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An estimated loss on a long-term contract is fully recognized in the first period the loss is anticipated, regardless of whether revenue is recognized over time or upon completion.</a:t>
            </a:r>
          </a:p>
          <a:p>
            <a:pPr marL="344488" marR="0" indent="-1588" algn="just">
              <a:spcBef>
                <a:spcPts val="0"/>
              </a:spcBef>
              <a:spcAft>
                <a:spcPts val="0"/>
              </a:spcAft>
            </a:pPr>
            <a:endPar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344488" marR="0" indent="-1588" algn="just">
              <a:spcBef>
                <a:spcPts val="0"/>
              </a:spcBef>
              <a:spcAft>
                <a:spcPts val="0"/>
              </a:spcAft>
            </a:pPr>
            <a:r>
              <a:rPr lang="en-US" sz="2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Cost of construction will not be equal to the cost incurred during the period but will consist of the amount of the loss recognized plus the </a:t>
            </a:r>
            <a:r>
              <a:rPr lang="en-US" sz="28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revenue recognized.</a:t>
            </a:r>
            <a:endPar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34144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402309" y="1857162"/>
            <a:ext cx="8525435" cy="1188146"/>
          </a:xfrm>
          <a:prstGeom prst="rect">
            <a:avLst/>
          </a:prstGeom>
        </p:spPr>
        <p:txBody>
          <a:bodyPr wrap="square">
            <a:spAutoFit/>
          </a:bodyPr>
          <a:lstStyle/>
          <a:p>
            <a:pPr marR="0" lvl="0" algn="just">
              <a:lnSpc>
                <a:spcPts val="2800"/>
              </a:lnSpc>
              <a:spcBef>
                <a:spcPts val="1200"/>
              </a:spcBef>
              <a:spcAft>
                <a:spcPts val="0"/>
              </a:spcAft>
              <a:buClr>
                <a:schemeClr val="accent1">
                  <a:lumMod val="75000"/>
                </a:schemeClr>
              </a:buClr>
              <a:tabLst>
                <a:tab pos="457200" algn="l"/>
              </a:tabLst>
            </a:pPr>
            <a:r>
              <a:rPr lang="en-US" sz="3200" dirty="0" smtClean="0">
                <a:solidFill>
                  <a:srgbClr val="000000"/>
                </a:solidFill>
                <a:ea typeface="Times New Roman" panose="02020603050405020304" pitchFamily="18" charset="0"/>
                <a:cs typeface="Times New Roman" panose="02020603050405020304" pitchFamily="18" charset="0"/>
              </a:rPr>
              <a:t>Note that the same total amount of gross profit is recognized under the two methods; the only difference is timing.</a:t>
            </a:r>
          </a:p>
        </p:txBody>
      </p:sp>
      <p:sp>
        <p:nvSpPr>
          <p:cNvPr id="8" name="Rectangle 7"/>
          <p:cNvSpPr/>
          <p:nvPr/>
        </p:nvSpPr>
        <p:spPr>
          <a:xfrm>
            <a:off x="1421461" y="357188"/>
            <a:ext cx="8487132" cy="1169551"/>
          </a:xfrm>
          <a:prstGeom prst="rect">
            <a:avLst/>
          </a:prstGeom>
        </p:spPr>
        <p:txBody>
          <a:bodyPr wrap="none">
            <a:spAutoFit/>
          </a:bodyPr>
          <a:lstStyle/>
          <a:p>
            <a:pPr algn="ctr">
              <a:defRPr/>
            </a:pPr>
            <a:r>
              <a:rPr lang="en-US" altLang="en-US" sz="3500" b="1" dirty="0" smtClean="0">
                <a:solidFill>
                  <a:srgbClr val="276F8B"/>
                </a:solidFill>
                <a:latin typeface="+mj-lt"/>
                <a:cs typeface="Times New Roman" panose="02020603050405020304" pitchFamily="18" charset="0"/>
              </a:rPr>
              <a:t>GROSS PROFIT FOR COMPLETED CONTRACT </a:t>
            </a:r>
          </a:p>
          <a:p>
            <a:pPr algn="ctr">
              <a:defRPr/>
            </a:pPr>
            <a:r>
              <a:rPr lang="en-US" altLang="en-US" sz="3500" b="1" dirty="0" smtClean="0">
                <a:solidFill>
                  <a:srgbClr val="276F8B"/>
                </a:solidFill>
                <a:latin typeface="+mj-lt"/>
                <a:cs typeface="Times New Roman" panose="02020603050405020304" pitchFamily="18" charset="0"/>
              </a:rPr>
              <a:t>AND PERCENTAGE-OF-COMPLETION METHODS</a:t>
            </a:r>
            <a:endParaRPr lang="en-US" altLang="en-US" sz="3500" b="1" dirty="0">
              <a:solidFill>
                <a:srgbClr val="276F8B"/>
              </a:solidFill>
              <a:latin typeface="+mj-lt"/>
            </a:endParaRPr>
          </a:p>
        </p:txBody>
      </p:sp>
      <p:sp>
        <p:nvSpPr>
          <p:cNvPr id="2" name="Slide Number Placeholder 1"/>
          <p:cNvSpPr>
            <a:spLocks noGrp="1"/>
          </p:cNvSpPr>
          <p:nvPr>
            <p:ph type="sldNum" sz="quarter" idx="12"/>
          </p:nvPr>
        </p:nvSpPr>
        <p:spPr/>
        <p:txBody>
          <a:bodyPr/>
          <a:lstStyle/>
          <a:p>
            <a:pPr>
              <a:defRPr/>
            </a:pPr>
            <a:fld id="{B7E43A78-FE4F-424E-BDE6-5A9905F4C53A}" type="slidenum">
              <a:rPr lang="en-US" smtClean="0"/>
              <a:pPr>
                <a:defRPr/>
              </a:pPr>
              <a:t>19</a:t>
            </a:fld>
            <a:endParaRPr lang="en-US"/>
          </a:p>
        </p:txBody>
      </p:sp>
      <p:grpSp>
        <p:nvGrpSpPr>
          <p:cNvPr id="5" name="Group 4"/>
          <p:cNvGrpSpPr/>
          <p:nvPr/>
        </p:nvGrpSpPr>
        <p:grpSpPr>
          <a:xfrm>
            <a:off x="5010837" y="3612838"/>
            <a:ext cx="1819656" cy="1815084"/>
            <a:chOff x="4755198" y="3553845"/>
            <a:chExt cx="1819656" cy="1815084"/>
          </a:xfrm>
        </p:grpSpPr>
        <p:pic>
          <p:nvPicPr>
            <p:cNvPr id="3" name="Picture 2"/>
            <p:cNvPicPr>
              <a:picLocks noChangeAspect="1"/>
            </p:cNvPicPr>
            <p:nvPr/>
          </p:nvPicPr>
          <p:blipFill>
            <a:blip r:embed="rId3" cstate="print">
              <a:duotone>
                <a:prstClr val="black"/>
                <a:schemeClr val="accent1">
                  <a:lumMod val="60000"/>
                  <a:lumOff val="40000"/>
                  <a:tint val="45000"/>
                  <a:satMod val="400000"/>
                </a:schemeClr>
              </a:duotone>
              <a:extLst>
                <a:ext uri="{28A0092B-C50C-407E-A947-70E740481C1C}">
                  <a14:useLocalDpi xmlns:a14="http://schemas.microsoft.com/office/drawing/2010/main" val="0"/>
                </a:ext>
              </a:extLst>
            </a:blip>
            <a:stretch>
              <a:fillRect/>
            </a:stretch>
          </p:blipFill>
          <p:spPr>
            <a:xfrm>
              <a:off x="4755198" y="3553845"/>
              <a:ext cx="1819656" cy="1815084"/>
            </a:xfrm>
            <a:prstGeom prst="rect">
              <a:avLst/>
            </a:prstGeom>
          </p:spPr>
        </p:pic>
        <p:sp>
          <p:nvSpPr>
            <p:cNvPr id="4" name="TextBox 3"/>
            <p:cNvSpPr txBox="1"/>
            <p:nvPr/>
          </p:nvSpPr>
          <p:spPr>
            <a:xfrm>
              <a:off x="5004619" y="4227921"/>
              <a:ext cx="304800" cy="369332"/>
            </a:xfrm>
            <a:prstGeom prst="rect">
              <a:avLst/>
            </a:prstGeom>
            <a:noFill/>
          </p:spPr>
          <p:txBody>
            <a:bodyPr wrap="square" rtlCol="0" anchor="ctr">
              <a:spAutoFit/>
            </a:bodyPr>
            <a:lstStyle/>
            <a:p>
              <a:r>
                <a:rPr lang="en-US" dirty="0" smtClean="0">
                  <a:solidFill>
                    <a:schemeClr val="accent1">
                      <a:lumMod val="75000"/>
                    </a:schemeClr>
                  </a:solidFill>
                </a:rPr>
                <a:t>$</a:t>
              </a:r>
              <a:endParaRPr lang="en-US" dirty="0">
                <a:solidFill>
                  <a:schemeClr val="accent1">
                    <a:lumMod val="75000"/>
                  </a:schemeClr>
                </a:solidFill>
              </a:endParaRPr>
            </a:p>
          </p:txBody>
        </p:sp>
        <p:sp>
          <p:nvSpPr>
            <p:cNvPr id="9" name="TextBox 8"/>
            <p:cNvSpPr txBox="1"/>
            <p:nvPr/>
          </p:nvSpPr>
          <p:spPr>
            <a:xfrm>
              <a:off x="6032088" y="4242673"/>
              <a:ext cx="304800" cy="369332"/>
            </a:xfrm>
            <a:prstGeom prst="rect">
              <a:avLst/>
            </a:prstGeom>
            <a:noFill/>
          </p:spPr>
          <p:txBody>
            <a:bodyPr wrap="square" rtlCol="0" anchor="ctr">
              <a:spAutoFit/>
            </a:bodyPr>
            <a:lstStyle/>
            <a:p>
              <a:r>
                <a:rPr lang="en-US" dirty="0" smtClean="0">
                  <a:solidFill>
                    <a:schemeClr val="accent1">
                      <a:lumMod val="75000"/>
                    </a:schemeClr>
                  </a:solidFill>
                </a:rPr>
                <a:t>$</a:t>
              </a:r>
              <a:endParaRPr lang="en-US" dirty="0">
                <a:solidFill>
                  <a:schemeClr val="accent1">
                    <a:lumMod val="75000"/>
                  </a:schemeClr>
                </a:solidFill>
              </a:endParaRPr>
            </a:p>
          </p:txBody>
        </p:sp>
      </p:grpSp>
    </p:spTree>
    <p:extLst>
      <p:ext uri="{BB962C8B-B14F-4D97-AF65-F5344CB8AC3E}">
        <p14:creationId xmlns:p14="http://schemas.microsoft.com/office/powerpoint/2010/main" val="32227671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85800" y="4057306"/>
            <a:ext cx="8525435" cy="1554272"/>
          </a:xfrm>
          <a:prstGeom prst="rect">
            <a:avLst/>
          </a:prstGeom>
        </p:spPr>
        <p:txBody>
          <a:bodyPr wrap="square">
            <a:spAutoFit/>
          </a:bodyPr>
          <a:lstStyle/>
          <a:p>
            <a:pPr marL="342900" marR="0" lvl="0" indent="-342900" algn="just">
              <a:lnSpc>
                <a:spcPts val="2400"/>
              </a:lnSpc>
              <a:spcBef>
                <a:spcPts val="1200"/>
              </a:spcBef>
              <a:spcAft>
                <a:spcPts val="600"/>
              </a:spcAft>
              <a:buClr>
                <a:schemeClr val="accent1">
                  <a:lumMod val="75000"/>
                </a:schemeClr>
              </a:buClr>
              <a:buFont typeface="Wingdings" panose="05000000000000000000" pitchFamily="2" charset="2"/>
              <a:buChar char=""/>
              <a:tabLst>
                <a:tab pos="457200" algn="l"/>
              </a:tabLst>
            </a:pPr>
            <a:r>
              <a:rPr lang="en-US" sz="2400" dirty="0" smtClean="0">
                <a:solidFill>
                  <a:schemeClr val="accent1">
                    <a:lumMod val="75000"/>
                  </a:schemeClr>
                </a:solidFill>
                <a:ea typeface="Times New Roman" panose="02020603050405020304" pitchFamily="18" charset="0"/>
                <a:cs typeface="Times New Roman" panose="02020603050405020304" pitchFamily="18" charset="0"/>
              </a:rPr>
              <a:t>At a point in time when contract is completed </a:t>
            </a:r>
            <a:r>
              <a:rPr lang="en-US" sz="2400" i="1" dirty="0" smtClean="0">
                <a:solidFill>
                  <a:srgbClr val="000000"/>
                </a:solidFill>
                <a:ea typeface="Times New Roman" panose="02020603050405020304" pitchFamily="18" charset="0"/>
                <a:cs typeface="Times New Roman" panose="02020603050405020304" pitchFamily="18" charset="0"/>
              </a:rPr>
              <a:t>(previously called the Completed Contract Method)</a:t>
            </a:r>
          </a:p>
          <a:p>
            <a:pPr marL="342900" marR="0" lvl="0" indent="-342900" algn="just">
              <a:lnSpc>
                <a:spcPts val="2400"/>
              </a:lnSpc>
              <a:spcBef>
                <a:spcPts val="1200"/>
              </a:spcBef>
              <a:spcAft>
                <a:spcPts val="0"/>
              </a:spcAft>
              <a:buClr>
                <a:schemeClr val="accent1">
                  <a:lumMod val="75000"/>
                </a:schemeClr>
              </a:buClr>
              <a:buFont typeface="Wingdings" panose="05000000000000000000" pitchFamily="2" charset="2"/>
              <a:buChar char=""/>
              <a:tabLst>
                <a:tab pos="457200" algn="l"/>
              </a:tabLst>
            </a:pPr>
            <a:r>
              <a:rPr lang="en-US" sz="2400" dirty="0" smtClean="0">
                <a:solidFill>
                  <a:schemeClr val="accent1">
                    <a:lumMod val="75000"/>
                  </a:schemeClr>
                </a:solidFill>
                <a:ea typeface="Times New Roman" panose="02020603050405020304" pitchFamily="18" charset="0"/>
                <a:cs typeface="Times New Roman" panose="02020603050405020304" pitchFamily="18" charset="0"/>
              </a:rPr>
              <a:t>Over a period of time</a:t>
            </a:r>
            <a:r>
              <a:rPr lang="en-US" sz="2400" i="1" dirty="0" smtClean="0">
                <a:solidFill>
                  <a:srgbClr val="000000"/>
                </a:solidFill>
                <a:ea typeface="Times New Roman" panose="02020603050405020304" pitchFamily="18" charset="0"/>
                <a:cs typeface="Times New Roman" panose="02020603050405020304" pitchFamily="18" charset="0"/>
              </a:rPr>
              <a:t> (previously called the Percentage-of-completion Method)</a:t>
            </a:r>
          </a:p>
        </p:txBody>
      </p:sp>
      <p:sp>
        <p:nvSpPr>
          <p:cNvPr id="8" name="Rectangle 7"/>
          <p:cNvSpPr/>
          <p:nvPr/>
        </p:nvSpPr>
        <p:spPr>
          <a:xfrm>
            <a:off x="3295008" y="357188"/>
            <a:ext cx="4740017" cy="646331"/>
          </a:xfrm>
          <a:prstGeom prst="rect">
            <a:avLst/>
          </a:prstGeom>
        </p:spPr>
        <p:txBody>
          <a:bodyPr wrap="none">
            <a:spAutoFit/>
          </a:bodyPr>
          <a:lstStyle/>
          <a:p>
            <a:pPr algn="ctr">
              <a:defRPr/>
            </a:pPr>
            <a:r>
              <a:rPr lang="en-US" altLang="en-US" sz="3600" b="1" dirty="0" smtClean="0">
                <a:solidFill>
                  <a:srgbClr val="276F8B"/>
                </a:solidFill>
                <a:latin typeface="+mj-lt"/>
                <a:cs typeface="Times New Roman" panose="02020603050405020304" pitchFamily="18" charset="0"/>
              </a:rPr>
              <a:t>LONG-TERM CONTRACTS</a:t>
            </a:r>
            <a:endParaRPr lang="en-US" altLang="en-US" sz="3600" b="1" dirty="0">
              <a:solidFill>
                <a:srgbClr val="276F8B"/>
              </a:solidFill>
              <a:latin typeface="+mj-lt"/>
            </a:endParaRPr>
          </a:p>
        </p:txBody>
      </p:sp>
      <p:sp>
        <p:nvSpPr>
          <p:cNvPr id="9" name="TextBox 8"/>
          <p:cNvSpPr txBox="1"/>
          <p:nvPr/>
        </p:nvSpPr>
        <p:spPr>
          <a:xfrm>
            <a:off x="685800" y="1149052"/>
            <a:ext cx="10991088" cy="1692771"/>
          </a:xfrm>
          <a:prstGeom prst="rect">
            <a:avLst/>
          </a:prstGeom>
          <a:noFill/>
        </p:spPr>
        <p:txBody>
          <a:bodyPr wrap="square" rtlCol="0">
            <a:spAutoFit/>
          </a:bodyPr>
          <a:lstStyle/>
          <a:p>
            <a:pPr marL="457200" lvl="0" indent="-457200">
              <a:buClr>
                <a:schemeClr val="accent1">
                  <a:lumMod val="75000"/>
                </a:schemeClr>
              </a:buClr>
              <a:buFont typeface="Arial" panose="020B0604020202020204" pitchFamily="34" charset="0"/>
              <a:buChar char="•"/>
            </a:pPr>
            <a:r>
              <a:rPr lang="en-US" sz="2600" dirty="0" smtClean="0"/>
              <a:t>Exist when the product/service delivery occurs over a long period of time (longer than one fiscal period</a:t>
            </a:r>
            <a:r>
              <a:rPr lang="en-US" sz="2600" dirty="0" smtClean="0"/>
              <a:t>).</a:t>
            </a:r>
          </a:p>
          <a:p>
            <a:pPr marL="457200" lvl="0" indent="-457200">
              <a:buClr>
                <a:schemeClr val="accent1">
                  <a:lumMod val="75000"/>
                </a:schemeClr>
              </a:buClr>
              <a:buFont typeface="Arial" panose="020B0604020202020204" pitchFamily="34" charset="0"/>
              <a:buChar char="•"/>
            </a:pPr>
            <a:r>
              <a:rPr lang="en-US" sz="2600" dirty="0" smtClean="0"/>
              <a:t>Generally comprised of one performance obligation.</a:t>
            </a:r>
          </a:p>
          <a:p>
            <a:pPr marL="457200" lvl="0" indent="-457200">
              <a:buClr>
                <a:schemeClr val="accent1">
                  <a:lumMod val="75000"/>
                </a:schemeClr>
              </a:buClr>
              <a:buFont typeface="Arial" panose="020B0604020202020204" pitchFamily="34" charset="0"/>
              <a:buChar char="•"/>
            </a:pPr>
            <a:r>
              <a:rPr lang="en-US" sz="2600" dirty="0" smtClean="0"/>
              <a:t>Most long-term contracts qualify for revenue recognition over time</a:t>
            </a:r>
            <a:endParaRPr lang="en-US" sz="2600" dirty="0"/>
          </a:p>
        </p:txBody>
      </p:sp>
      <p:sp>
        <p:nvSpPr>
          <p:cNvPr id="2" name="Slide Number Placeholder 1"/>
          <p:cNvSpPr>
            <a:spLocks noGrp="1"/>
          </p:cNvSpPr>
          <p:nvPr>
            <p:ph type="sldNum" sz="quarter" idx="12"/>
          </p:nvPr>
        </p:nvSpPr>
        <p:spPr/>
        <p:txBody>
          <a:bodyPr/>
          <a:lstStyle/>
          <a:p>
            <a:pPr>
              <a:defRPr/>
            </a:pPr>
            <a:fld id="{B7E43A78-FE4F-424E-BDE6-5A9905F4C53A}" type="slidenum">
              <a:rPr lang="en-US" smtClean="0"/>
              <a:pPr>
                <a:defRPr/>
              </a:pPr>
              <a:t>2</a:t>
            </a:fld>
            <a:endParaRPr lang="en-US" dirty="0"/>
          </a:p>
        </p:txBody>
      </p:sp>
      <p:sp>
        <p:nvSpPr>
          <p:cNvPr id="4" name="Rectangle 3"/>
          <p:cNvSpPr/>
          <p:nvPr/>
        </p:nvSpPr>
        <p:spPr>
          <a:xfrm>
            <a:off x="685800" y="2895787"/>
            <a:ext cx="9644590" cy="892552"/>
          </a:xfrm>
          <a:prstGeom prst="rect">
            <a:avLst/>
          </a:prstGeom>
        </p:spPr>
        <p:txBody>
          <a:bodyPr wrap="square">
            <a:spAutoFit/>
          </a:bodyPr>
          <a:lstStyle/>
          <a:p>
            <a:pPr lvl="0"/>
            <a:r>
              <a:rPr lang="en-US" sz="2600" dirty="0"/>
              <a:t>There are </a:t>
            </a:r>
            <a:r>
              <a:rPr lang="en-US" sz="2600" dirty="0">
                <a:solidFill>
                  <a:schemeClr val="accent1">
                    <a:lumMod val="75000"/>
                  </a:schemeClr>
                </a:solidFill>
              </a:rPr>
              <a:t>two </a:t>
            </a:r>
            <a:r>
              <a:rPr lang="en-US" sz="2600" dirty="0" smtClean="0">
                <a:solidFill>
                  <a:schemeClr val="accent1">
                    <a:lumMod val="75000"/>
                  </a:schemeClr>
                </a:solidFill>
              </a:rPr>
              <a:t>approaches </a:t>
            </a:r>
            <a:r>
              <a:rPr lang="en-US" sz="2600" dirty="0" smtClean="0"/>
              <a:t>to </a:t>
            </a:r>
            <a:r>
              <a:rPr lang="en-US" sz="2600" dirty="0"/>
              <a:t>accounting for revenue and expense recognition </a:t>
            </a:r>
            <a:r>
              <a:rPr lang="en-US" sz="2600" dirty="0" smtClean="0"/>
              <a:t>for long–term </a:t>
            </a:r>
            <a:r>
              <a:rPr lang="en-US" sz="2600" dirty="0"/>
              <a:t>contracts:</a:t>
            </a:r>
          </a:p>
        </p:txBody>
      </p:sp>
    </p:spTree>
    <p:extLst>
      <p:ext uri="{BB962C8B-B14F-4D97-AF65-F5344CB8AC3E}">
        <p14:creationId xmlns:p14="http://schemas.microsoft.com/office/powerpoint/2010/main" val="27496008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85000" lnSpcReduction="20000"/>
          </a:bodyPr>
          <a:lstStyle/>
          <a:p>
            <a:pPr algn="l"/>
            <a:r>
              <a:rPr lang="en-US" dirty="0" smtClean="0"/>
              <a:t>Intermediate Accounting I – Chapter 5</a:t>
            </a:r>
          </a:p>
          <a:p>
            <a:pPr algn="l"/>
            <a:endParaRPr lang="en-US" dirty="0"/>
          </a:p>
          <a:p>
            <a:pPr algn="r"/>
            <a:r>
              <a:rPr lang="en-US" dirty="0" smtClean="0"/>
              <a:t>End of presentation</a:t>
            </a:r>
            <a:endParaRPr lang="en-US" dirty="0"/>
          </a:p>
        </p:txBody>
      </p:sp>
      <p:sp>
        <p:nvSpPr>
          <p:cNvPr id="6" name="Title 1"/>
          <p:cNvSpPr txBox="1">
            <a:spLocks/>
          </p:cNvSpPr>
          <p:nvPr/>
        </p:nvSpPr>
        <p:spPr>
          <a:xfrm>
            <a:off x="1249680" y="911352"/>
            <a:ext cx="10058400" cy="3566160"/>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8000" kern="1200" spc="-50" baseline="0">
                <a:solidFill>
                  <a:schemeClr val="tx1">
                    <a:lumMod val="85000"/>
                    <a:lumOff val="15000"/>
                  </a:schemeClr>
                </a:solidFill>
                <a:latin typeface="+mj-lt"/>
                <a:ea typeface="+mj-ea"/>
                <a:cs typeface="+mj-cs"/>
              </a:defRPr>
            </a:lvl1pPr>
          </a:lstStyle>
          <a:p>
            <a:r>
              <a:rPr lang="en-US" dirty="0" smtClean="0">
                <a:solidFill>
                  <a:schemeClr val="accent1">
                    <a:lumMod val="75000"/>
                  </a:schemeClr>
                </a:solidFill>
              </a:rPr>
              <a:t>Revenue Recognition </a:t>
            </a:r>
            <a:r>
              <a:rPr lang="en-US" sz="7000" i="1" dirty="0" smtClean="0">
                <a:solidFill>
                  <a:schemeClr val="accent1">
                    <a:lumMod val="75000"/>
                  </a:schemeClr>
                </a:solidFill>
              </a:rPr>
              <a:t>(Part 2)</a:t>
            </a:r>
            <a:endParaRPr lang="en-US" sz="7000" i="1" dirty="0">
              <a:solidFill>
                <a:schemeClr val="accent1">
                  <a:lumMod val="75000"/>
                </a:schemeClr>
              </a:solidFill>
            </a:endParaRPr>
          </a:p>
        </p:txBody>
      </p:sp>
      <p:sp>
        <p:nvSpPr>
          <p:cNvPr id="2" name="Slide Number Placeholder 1"/>
          <p:cNvSpPr>
            <a:spLocks noGrp="1"/>
          </p:cNvSpPr>
          <p:nvPr>
            <p:ph type="sldNum" sz="quarter" idx="12"/>
          </p:nvPr>
        </p:nvSpPr>
        <p:spPr/>
        <p:txBody>
          <a:bodyPr/>
          <a:lstStyle/>
          <a:p>
            <a:pPr>
              <a:defRPr/>
            </a:pPr>
            <a:fld id="{74218DE5-3D0B-4B27-AAAD-7CEEA758746A}" type="slidenum">
              <a:rPr lang="en-US" smtClean="0"/>
              <a:pPr>
                <a:defRPr/>
              </a:pPr>
              <a:t>20</a:t>
            </a:fld>
            <a:endParaRPr lang="en-US"/>
          </a:p>
        </p:txBody>
      </p:sp>
      <p:sp>
        <p:nvSpPr>
          <p:cNvPr id="5" name="TextBox 4"/>
          <p:cNvSpPr txBox="1"/>
          <p:nvPr/>
        </p:nvSpPr>
        <p:spPr>
          <a:xfrm>
            <a:off x="1229032" y="5968182"/>
            <a:ext cx="4047775" cy="369332"/>
          </a:xfrm>
          <a:prstGeom prst="rect">
            <a:avLst/>
          </a:prstGeom>
          <a:noFill/>
        </p:spPr>
        <p:txBody>
          <a:bodyPr wrap="none" rtlCol="0">
            <a:spAutoFit/>
          </a:bodyPr>
          <a:lstStyle/>
          <a:p>
            <a:r>
              <a:rPr lang="en-US" dirty="0" smtClean="0"/>
              <a:t>(This presentation is under construction.)</a:t>
            </a:r>
            <a:endParaRPr lang="en-US" dirty="0"/>
          </a:p>
        </p:txBody>
      </p:sp>
    </p:spTree>
    <p:extLst>
      <p:ext uri="{BB962C8B-B14F-4D97-AF65-F5344CB8AC3E}">
        <p14:creationId xmlns:p14="http://schemas.microsoft.com/office/powerpoint/2010/main" val="37953125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00635" y="1857162"/>
            <a:ext cx="10999694" cy="2631490"/>
          </a:xfrm>
          <a:prstGeom prst="rect">
            <a:avLst/>
          </a:prstGeom>
        </p:spPr>
        <p:txBody>
          <a:bodyPr wrap="square">
            <a:spAutoFit/>
          </a:bodyPr>
          <a:lstStyle/>
          <a:p>
            <a:pPr marL="342900" marR="0" lvl="0" indent="-342900">
              <a:lnSpc>
                <a:spcPts val="2800"/>
              </a:lnSpc>
              <a:spcBef>
                <a:spcPts val="1200"/>
              </a:spcBef>
              <a:spcAft>
                <a:spcPts val="600"/>
              </a:spcAft>
              <a:buClr>
                <a:schemeClr val="accent1">
                  <a:lumMod val="75000"/>
                </a:schemeClr>
              </a:buClr>
              <a:buFont typeface="Wingdings" panose="05000000000000000000" pitchFamily="2" charset="2"/>
              <a:buChar char=""/>
              <a:tabLst>
                <a:tab pos="457200" algn="l"/>
              </a:tabLst>
            </a:pPr>
            <a:r>
              <a:rPr lang="en-US" sz="3200" dirty="0" smtClean="0">
                <a:solidFill>
                  <a:srgbClr val="000000"/>
                </a:solidFill>
                <a:ea typeface="Times New Roman" panose="02020603050405020304" pitchFamily="18" charset="0"/>
                <a:cs typeface="Times New Roman" panose="02020603050405020304" pitchFamily="18" charset="0"/>
              </a:rPr>
              <a:t>All costs of construction and gross profit are recorded in an </a:t>
            </a:r>
            <a:r>
              <a:rPr lang="en-US" sz="3200" i="1" dirty="0" smtClean="0">
                <a:solidFill>
                  <a:schemeClr val="accent1">
                    <a:lumMod val="75000"/>
                  </a:schemeClr>
                </a:solidFill>
                <a:ea typeface="Times New Roman" panose="02020603050405020304" pitchFamily="18" charset="0"/>
                <a:cs typeface="Times New Roman" panose="02020603050405020304" pitchFamily="18" charset="0"/>
              </a:rPr>
              <a:t>asset</a:t>
            </a:r>
            <a:r>
              <a:rPr lang="en-US" sz="3200" dirty="0" smtClean="0">
                <a:solidFill>
                  <a:srgbClr val="000000"/>
                </a:solidFill>
                <a:ea typeface="Times New Roman" panose="02020603050405020304" pitchFamily="18" charset="0"/>
                <a:cs typeface="Times New Roman" panose="02020603050405020304" pitchFamily="18" charset="0"/>
              </a:rPr>
              <a:t> (inventory) account called </a:t>
            </a:r>
            <a:r>
              <a:rPr lang="en-US" sz="3200" b="1" dirty="0" smtClean="0">
                <a:solidFill>
                  <a:schemeClr val="accent1">
                    <a:lumMod val="75000"/>
                  </a:schemeClr>
                </a:solidFill>
                <a:ea typeface="Times New Roman" panose="02020603050405020304" pitchFamily="18" charset="0"/>
                <a:cs typeface="Times New Roman" panose="02020603050405020304" pitchFamily="18" charset="0"/>
              </a:rPr>
              <a:t>Construction in Progress</a:t>
            </a:r>
            <a:r>
              <a:rPr lang="en-US" sz="3200" dirty="0" smtClean="0">
                <a:solidFill>
                  <a:srgbClr val="000000"/>
                </a:solidFill>
                <a:ea typeface="Times New Roman" panose="02020603050405020304" pitchFamily="18" charset="0"/>
                <a:cs typeface="Times New Roman" panose="02020603050405020304" pitchFamily="18" charset="0"/>
              </a:rPr>
              <a:t>.</a:t>
            </a:r>
          </a:p>
          <a:p>
            <a:pPr marL="342900" marR="0" lvl="0" indent="-342900">
              <a:lnSpc>
                <a:spcPts val="2800"/>
              </a:lnSpc>
              <a:spcBef>
                <a:spcPts val="1200"/>
              </a:spcBef>
              <a:spcAft>
                <a:spcPts val="0"/>
              </a:spcAft>
              <a:buClr>
                <a:schemeClr val="accent1">
                  <a:lumMod val="75000"/>
                </a:schemeClr>
              </a:buClr>
              <a:buFont typeface="Wingdings" panose="05000000000000000000" pitchFamily="2" charset="2"/>
              <a:buChar char=""/>
              <a:tabLst>
                <a:tab pos="457200" algn="l"/>
              </a:tabLst>
            </a:pPr>
            <a:r>
              <a:rPr lang="en-US" sz="3200" dirty="0" smtClean="0">
                <a:solidFill>
                  <a:srgbClr val="000000"/>
                </a:solidFill>
                <a:ea typeface="Times New Roman" panose="02020603050405020304" pitchFamily="18" charset="0"/>
                <a:cs typeface="Times New Roman" panose="02020603050405020304" pitchFamily="18" charset="0"/>
              </a:rPr>
              <a:t>Period billings are credited to a </a:t>
            </a:r>
            <a:r>
              <a:rPr lang="en-US" sz="3200" i="1" dirty="0">
                <a:solidFill>
                  <a:schemeClr val="accent1">
                    <a:lumMod val="75000"/>
                  </a:schemeClr>
                </a:solidFill>
                <a:ea typeface="Times New Roman" panose="02020603050405020304" pitchFamily="18" charset="0"/>
                <a:cs typeface="Times New Roman" panose="02020603050405020304" pitchFamily="18" charset="0"/>
              </a:rPr>
              <a:t>contra-asset</a:t>
            </a:r>
            <a:r>
              <a:rPr lang="en-US" sz="3200" dirty="0" smtClean="0">
                <a:solidFill>
                  <a:srgbClr val="000000"/>
                </a:solidFill>
                <a:ea typeface="Times New Roman" panose="02020603050405020304" pitchFamily="18" charset="0"/>
                <a:cs typeface="Times New Roman" panose="02020603050405020304" pitchFamily="18" charset="0"/>
              </a:rPr>
              <a:t> account called </a:t>
            </a:r>
            <a:r>
              <a:rPr lang="en-US" sz="3200" b="1" dirty="0" smtClean="0">
                <a:solidFill>
                  <a:schemeClr val="accent1">
                    <a:lumMod val="75000"/>
                  </a:schemeClr>
                </a:solidFill>
                <a:ea typeface="Times New Roman" panose="02020603050405020304" pitchFamily="18" charset="0"/>
                <a:cs typeface="Times New Roman" panose="02020603050405020304" pitchFamily="18" charset="0"/>
              </a:rPr>
              <a:t>Billings on Construction Contract</a:t>
            </a:r>
            <a:r>
              <a:rPr lang="en-US" sz="3200" dirty="0" smtClean="0">
                <a:solidFill>
                  <a:srgbClr val="000000"/>
                </a:solidFill>
                <a:ea typeface="Times New Roman" panose="02020603050405020304" pitchFamily="18" charset="0"/>
                <a:cs typeface="Times New Roman" panose="02020603050405020304" pitchFamily="18" charset="0"/>
              </a:rPr>
              <a:t>.</a:t>
            </a:r>
          </a:p>
          <a:p>
            <a:pPr marL="342900" marR="0" lvl="0" indent="-342900">
              <a:lnSpc>
                <a:spcPts val="2800"/>
              </a:lnSpc>
              <a:spcBef>
                <a:spcPts val="1200"/>
              </a:spcBef>
              <a:spcAft>
                <a:spcPts val="0"/>
              </a:spcAft>
              <a:buClr>
                <a:schemeClr val="accent1">
                  <a:lumMod val="75000"/>
                </a:schemeClr>
              </a:buClr>
              <a:buFont typeface="Wingdings" panose="05000000000000000000" pitchFamily="2" charset="2"/>
              <a:buChar char=""/>
              <a:tabLst>
                <a:tab pos="457200" algn="l"/>
              </a:tabLst>
            </a:pPr>
            <a:r>
              <a:rPr lang="en-US" sz="3200" dirty="0" smtClean="0">
                <a:solidFill>
                  <a:srgbClr val="000000"/>
                </a:solidFill>
                <a:ea typeface="Times New Roman" panose="02020603050405020304" pitchFamily="18" charset="0"/>
                <a:cs typeface="Times New Roman" panose="02020603050405020304" pitchFamily="18" charset="0"/>
              </a:rPr>
              <a:t>Costs of construction only are recorded in an </a:t>
            </a:r>
            <a:r>
              <a:rPr lang="en-US" sz="3200" i="1" dirty="0">
                <a:solidFill>
                  <a:schemeClr val="accent1">
                    <a:lumMod val="75000"/>
                  </a:schemeClr>
                </a:solidFill>
                <a:ea typeface="Times New Roman" panose="02020603050405020304" pitchFamily="18" charset="0"/>
                <a:cs typeface="Times New Roman" panose="02020603050405020304" pitchFamily="18" charset="0"/>
              </a:rPr>
              <a:t>expense</a:t>
            </a:r>
            <a:r>
              <a:rPr lang="en-US" sz="3200" dirty="0" smtClean="0">
                <a:solidFill>
                  <a:srgbClr val="000000"/>
                </a:solidFill>
                <a:ea typeface="Times New Roman" panose="02020603050405020304" pitchFamily="18" charset="0"/>
                <a:cs typeface="Times New Roman" panose="02020603050405020304" pitchFamily="18" charset="0"/>
              </a:rPr>
              <a:t> account called </a:t>
            </a:r>
            <a:r>
              <a:rPr lang="en-US" sz="3200" b="1" dirty="0" smtClean="0">
                <a:solidFill>
                  <a:schemeClr val="accent1">
                    <a:lumMod val="75000"/>
                  </a:schemeClr>
                </a:solidFill>
                <a:ea typeface="Times New Roman" panose="02020603050405020304" pitchFamily="18" charset="0"/>
                <a:cs typeface="Times New Roman" panose="02020603050405020304" pitchFamily="18" charset="0"/>
              </a:rPr>
              <a:t>Costs of Construction </a:t>
            </a:r>
            <a:endParaRPr lang="en-US" sz="3200" dirty="0" smtClean="0">
              <a:solidFill>
                <a:srgbClr val="000000"/>
              </a:solidFill>
              <a:ea typeface="Times New Roman" panose="02020603050405020304" pitchFamily="18" charset="0"/>
              <a:cs typeface="Times New Roman" panose="02020603050405020304" pitchFamily="18" charset="0"/>
            </a:endParaRPr>
          </a:p>
        </p:txBody>
      </p:sp>
      <p:sp>
        <p:nvSpPr>
          <p:cNvPr id="8" name="Rectangle 7"/>
          <p:cNvSpPr/>
          <p:nvPr/>
        </p:nvSpPr>
        <p:spPr>
          <a:xfrm>
            <a:off x="1509863" y="357188"/>
            <a:ext cx="8310352" cy="1169551"/>
          </a:xfrm>
          <a:prstGeom prst="rect">
            <a:avLst/>
          </a:prstGeom>
        </p:spPr>
        <p:txBody>
          <a:bodyPr wrap="none">
            <a:spAutoFit/>
          </a:bodyPr>
          <a:lstStyle/>
          <a:p>
            <a:pPr algn="ctr">
              <a:defRPr/>
            </a:pPr>
            <a:r>
              <a:rPr lang="en-US" altLang="en-US" sz="3500" b="1" dirty="0" smtClean="0">
                <a:solidFill>
                  <a:srgbClr val="276F8B"/>
                </a:solidFill>
                <a:latin typeface="+mj-lt"/>
                <a:cs typeface="Times New Roman" panose="02020603050405020304" pitchFamily="18" charset="0"/>
              </a:rPr>
              <a:t>ACCOUNTING FOR COSTS OF CONSTRUCTION </a:t>
            </a:r>
            <a:br>
              <a:rPr lang="en-US" altLang="en-US" sz="3500" b="1" dirty="0" smtClean="0">
                <a:solidFill>
                  <a:srgbClr val="276F8B"/>
                </a:solidFill>
                <a:latin typeface="+mj-lt"/>
                <a:cs typeface="Times New Roman" panose="02020603050405020304" pitchFamily="18" charset="0"/>
              </a:rPr>
            </a:br>
            <a:r>
              <a:rPr lang="en-US" altLang="en-US" sz="3500" b="1" dirty="0" smtClean="0">
                <a:solidFill>
                  <a:srgbClr val="276F8B"/>
                </a:solidFill>
                <a:latin typeface="+mj-lt"/>
                <a:cs typeface="Times New Roman" panose="02020603050405020304" pitchFamily="18" charset="0"/>
              </a:rPr>
              <a:t>AND ACCOUNTS RECEIVABLE</a:t>
            </a:r>
            <a:endParaRPr lang="en-US" altLang="en-US" sz="3500" b="1" dirty="0">
              <a:solidFill>
                <a:srgbClr val="276F8B"/>
              </a:solidFill>
              <a:latin typeface="+mj-lt"/>
            </a:endParaRPr>
          </a:p>
        </p:txBody>
      </p:sp>
      <p:sp>
        <p:nvSpPr>
          <p:cNvPr id="2" name="Slide Number Placeholder 1"/>
          <p:cNvSpPr>
            <a:spLocks noGrp="1"/>
          </p:cNvSpPr>
          <p:nvPr>
            <p:ph type="sldNum" sz="quarter" idx="12"/>
          </p:nvPr>
        </p:nvSpPr>
        <p:spPr/>
        <p:txBody>
          <a:bodyPr/>
          <a:lstStyle/>
          <a:p>
            <a:pPr>
              <a:defRPr/>
            </a:pPr>
            <a:fld id="{B7E43A78-FE4F-424E-BDE6-5A9905F4C53A}" type="slidenum">
              <a:rPr lang="en-US" smtClean="0"/>
              <a:pPr>
                <a:defRPr/>
              </a:pPr>
              <a:t>3</a:t>
            </a:fld>
            <a:endParaRPr lang="en-US" dirty="0"/>
          </a:p>
        </p:txBody>
      </p:sp>
    </p:spTree>
    <p:extLst>
      <p:ext uri="{BB962C8B-B14F-4D97-AF65-F5344CB8AC3E}">
        <p14:creationId xmlns:p14="http://schemas.microsoft.com/office/powerpoint/2010/main" val="24953707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494607" y="357188"/>
            <a:ext cx="6340838" cy="646331"/>
          </a:xfrm>
          <a:prstGeom prst="rect">
            <a:avLst/>
          </a:prstGeom>
        </p:spPr>
        <p:txBody>
          <a:bodyPr wrap="none">
            <a:spAutoFit/>
          </a:bodyPr>
          <a:lstStyle/>
          <a:p>
            <a:pPr algn="ctr">
              <a:defRPr/>
            </a:pPr>
            <a:r>
              <a:rPr lang="en-US" altLang="en-US" sz="3600" b="1" dirty="0" smtClean="0">
                <a:solidFill>
                  <a:srgbClr val="276F8B"/>
                </a:solidFill>
                <a:latin typeface="+mj-lt"/>
                <a:cs typeface="Times New Roman" panose="02020603050405020304" pitchFamily="18" charset="0"/>
              </a:rPr>
              <a:t>COMPLETED CONTRACT METHOD</a:t>
            </a:r>
            <a:endParaRPr lang="en-US" altLang="en-US" sz="3600" b="1" dirty="0">
              <a:solidFill>
                <a:srgbClr val="276F8B"/>
              </a:solidFill>
              <a:latin typeface="+mj-lt"/>
            </a:endParaRPr>
          </a:p>
        </p:txBody>
      </p:sp>
      <p:sp>
        <p:nvSpPr>
          <p:cNvPr id="6" name="TextBox 5"/>
          <p:cNvSpPr txBox="1"/>
          <p:nvPr/>
        </p:nvSpPr>
        <p:spPr>
          <a:xfrm>
            <a:off x="593387" y="979041"/>
            <a:ext cx="11079804" cy="553998"/>
          </a:xfrm>
          <a:prstGeom prst="rect">
            <a:avLst/>
          </a:prstGeom>
          <a:noFill/>
        </p:spPr>
        <p:txBody>
          <a:bodyPr wrap="square" rtlCol="0">
            <a:spAutoFit/>
          </a:bodyPr>
          <a:lstStyle/>
          <a:p>
            <a:pPr lvl="0"/>
            <a:r>
              <a:rPr lang="en-US" sz="3000" dirty="0" smtClean="0"/>
              <a:t>No revenues or expenses are recognized until the project is </a:t>
            </a:r>
            <a:r>
              <a:rPr lang="en-US" sz="3000" b="1" dirty="0" smtClean="0">
                <a:solidFill>
                  <a:schemeClr val="accent1">
                    <a:lumMod val="75000"/>
                  </a:schemeClr>
                </a:solidFill>
              </a:rPr>
              <a:t>complete</a:t>
            </a:r>
            <a:r>
              <a:rPr lang="en-US" sz="3000" dirty="0" smtClean="0"/>
              <a:t>.</a:t>
            </a:r>
            <a:endParaRPr lang="en-US" sz="3000" dirty="0"/>
          </a:p>
        </p:txBody>
      </p:sp>
      <p:sp>
        <p:nvSpPr>
          <p:cNvPr id="5" name="Folded Corner 4"/>
          <p:cNvSpPr/>
          <p:nvPr/>
        </p:nvSpPr>
        <p:spPr>
          <a:xfrm>
            <a:off x="7222131" y="3507019"/>
            <a:ext cx="4545105" cy="2608730"/>
          </a:xfrm>
          <a:prstGeom prst="foldedCorner">
            <a:avLst/>
          </a:prstGeom>
          <a:solidFill>
            <a:srgbClr val="DEF0F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200" i="1" dirty="0" smtClean="0">
              <a:solidFill>
                <a:srgbClr val="000000"/>
              </a:solidFill>
              <a:ea typeface="Times New Roman" panose="02020603050405020304" pitchFamily="18" charset="0"/>
            </a:endParaRPr>
          </a:p>
          <a:p>
            <a:r>
              <a:rPr lang="en-US" sz="2200" i="1" dirty="0" smtClean="0">
                <a:solidFill>
                  <a:srgbClr val="000000"/>
                </a:solidFill>
                <a:ea typeface="Times New Roman" panose="02020603050405020304" pitchFamily="18" charset="0"/>
              </a:rPr>
              <a:t>The </a:t>
            </a:r>
            <a:r>
              <a:rPr lang="en-US" sz="2200" i="1" dirty="0">
                <a:solidFill>
                  <a:srgbClr val="000000"/>
                </a:solidFill>
                <a:ea typeface="Times New Roman" panose="02020603050405020304" pitchFamily="18" charset="0"/>
              </a:rPr>
              <a:t>completed contract method does not properly portray a company's performance over the construction period and should only be used in unusual situations when forecasts of costs to complete the project are highly </a:t>
            </a:r>
            <a:r>
              <a:rPr lang="en-US" sz="2200" i="1" dirty="0" smtClean="0">
                <a:solidFill>
                  <a:srgbClr val="000000"/>
                </a:solidFill>
                <a:ea typeface="Times New Roman" panose="02020603050405020304" pitchFamily="18" charset="0"/>
              </a:rPr>
              <a:t>uncertain.</a:t>
            </a:r>
            <a:r>
              <a:rPr lang="en-US" sz="2200" i="1" dirty="0" smtClean="0"/>
              <a:t>.</a:t>
            </a:r>
            <a:endParaRPr lang="en-US" sz="2200" i="1" dirty="0"/>
          </a:p>
        </p:txBody>
      </p:sp>
      <p:sp>
        <p:nvSpPr>
          <p:cNvPr id="2" name="Slide Number Placeholder 1"/>
          <p:cNvSpPr>
            <a:spLocks noGrp="1"/>
          </p:cNvSpPr>
          <p:nvPr>
            <p:ph type="sldNum" sz="quarter" idx="12"/>
          </p:nvPr>
        </p:nvSpPr>
        <p:spPr/>
        <p:txBody>
          <a:bodyPr/>
          <a:lstStyle/>
          <a:p>
            <a:pPr>
              <a:defRPr/>
            </a:pPr>
            <a:fld id="{B7E43A78-FE4F-424E-BDE6-5A9905F4C53A}" type="slidenum">
              <a:rPr lang="en-US" smtClean="0"/>
              <a:pPr>
                <a:defRPr/>
              </a:pPr>
              <a:t>4</a:t>
            </a:fld>
            <a:endParaRPr lang="en-US" dirty="0"/>
          </a:p>
        </p:txBody>
      </p:sp>
      <p:sp>
        <p:nvSpPr>
          <p:cNvPr id="7" name="Rectangle 6"/>
          <p:cNvSpPr/>
          <p:nvPr/>
        </p:nvSpPr>
        <p:spPr>
          <a:xfrm>
            <a:off x="593387" y="2029895"/>
            <a:ext cx="9922001" cy="2400657"/>
          </a:xfrm>
          <a:prstGeom prst="rect">
            <a:avLst/>
          </a:prstGeom>
        </p:spPr>
        <p:txBody>
          <a:bodyPr wrap="square">
            <a:spAutoFit/>
          </a:bodyPr>
          <a:lstStyle/>
          <a:p>
            <a:pPr marR="0" lvl="0">
              <a:spcBef>
                <a:spcPts val="0"/>
              </a:spcBef>
              <a:spcAft>
                <a:spcPts val="0"/>
              </a:spcAft>
              <a:tabLst>
                <a:tab pos="619125" algn="l"/>
              </a:tabLst>
            </a:pPr>
            <a:r>
              <a:rPr lang="en-US" sz="3000" dirty="0" smtClean="0">
                <a:solidFill>
                  <a:srgbClr val="000000"/>
                </a:solidFill>
                <a:ea typeface="Times New Roman" panose="02020603050405020304" pitchFamily="18" charset="0"/>
              </a:rPr>
              <a:t>If </a:t>
            </a:r>
            <a:r>
              <a:rPr lang="en-US" sz="3000" dirty="0">
                <a:solidFill>
                  <a:srgbClr val="000000"/>
                </a:solidFill>
                <a:ea typeface="Times New Roman" panose="02020603050405020304" pitchFamily="18" charset="0"/>
              </a:rPr>
              <a:t>a contract doesn’t qualify for revenue recognition over </a:t>
            </a:r>
            <a:r>
              <a:rPr lang="en-US" sz="3000" dirty="0" smtClean="0">
                <a:solidFill>
                  <a:srgbClr val="000000"/>
                </a:solidFill>
                <a:ea typeface="Times New Roman" panose="02020603050405020304" pitchFamily="18" charset="0"/>
              </a:rPr>
              <a:t>time following the criteria specified in ASU 2014-09, </a:t>
            </a:r>
            <a:r>
              <a:rPr lang="en-US" sz="3000" dirty="0">
                <a:solidFill>
                  <a:srgbClr val="000000"/>
                </a:solidFill>
                <a:ea typeface="Times New Roman" panose="02020603050405020304" pitchFamily="18" charset="0"/>
              </a:rPr>
              <a:t>revenue is recognized upon completion of the contract</a:t>
            </a:r>
            <a:r>
              <a:rPr lang="en-US" sz="3000" dirty="0" smtClean="0">
                <a:solidFill>
                  <a:srgbClr val="000000"/>
                </a:solidFill>
                <a:ea typeface="Times New Roman" panose="02020603050405020304" pitchFamily="18" charset="0"/>
              </a:rPr>
              <a:t>.</a:t>
            </a:r>
            <a:br>
              <a:rPr lang="en-US" sz="3000" dirty="0" smtClean="0">
                <a:solidFill>
                  <a:srgbClr val="000000"/>
                </a:solidFill>
                <a:ea typeface="Times New Roman" panose="02020603050405020304" pitchFamily="18" charset="0"/>
              </a:rPr>
            </a:br>
            <a:r>
              <a:rPr lang="en-US" sz="3000" dirty="0" smtClean="0">
                <a:solidFill>
                  <a:srgbClr val="000000"/>
                </a:solidFill>
                <a:ea typeface="Times New Roman" panose="02020603050405020304" pitchFamily="18" charset="0"/>
              </a:rPr>
              <a:t>(</a:t>
            </a:r>
            <a:r>
              <a:rPr lang="en-US" sz="3000" dirty="0">
                <a:solidFill>
                  <a:srgbClr val="000000"/>
                </a:solidFill>
                <a:ea typeface="Times New Roman" panose="02020603050405020304" pitchFamily="18" charset="0"/>
              </a:rPr>
              <a:t>In prior GAAP, this was </a:t>
            </a:r>
            <a:r>
              <a:rPr lang="en-US" sz="3000" dirty="0" smtClean="0">
                <a:solidFill>
                  <a:srgbClr val="000000"/>
                </a:solidFill>
                <a:ea typeface="Times New Roman" panose="02020603050405020304" pitchFamily="18" charset="0"/>
              </a:rPr>
              <a:t>called the </a:t>
            </a:r>
          </a:p>
          <a:p>
            <a:pPr marR="0" lvl="0">
              <a:spcBef>
                <a:spcPts val="0"/>
              </a:spcBef>
              <a:spcAft>
                <a:spcPts val="0"/>
              </a:spcAft>
              <a:tabLst>
                <a:tab pos="619125" algn="l"/>
              </a:tabLst>
            </a:pPr>
            <a:r>
              <a:rPr lang="en-US" sz="3000" dirty="0" smtClean="0">
                <a:solidFill>
                  <a:srgbClr val="000000"/>
                </a:solidFill>
                <a:ea typeface="Times New Roman" panose="02020603050405020304" pitchFamily="18" charset="0"/>
              </a:rPr>
              <a:t>completed contract method</a:t>
            </a:r>
            <a:r>
              <a:rPr lang="en-US" sz="3000" dirty="0">
                <a:solidFill>
                  <a:srgbClr val="000000"/>
                </a:solidFill>
                <a:ea typeface="Times New Roman" panose="02020603050405020304" pitchFamily="18" charset="0"/>
              </a:rPr>
              <a:t>.)</a:t>
            </a:r>
          </a:p>
        </p:txBody>
      </p:sp>
    </p:spTree>
    <p:extLst>
      <p:ext uri="{BB962C8B-B14F-4D97-AF65-F5344CB8AC3E}">
        <p14:creationId xmlns:p14="http://schemas.microsoft.com/office/powerpoint/2010/main" val="2958139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Scale>
                                      <p:cBhvr>
                                        <p:cTn id="7" dur="1000" decel="50000" fill="hold">
                                          <p:stCondLst>
                                            <p:cond delay="0"/>
                                          </p:stCondLst>
                                        </p:cTn>
                                        <p:tgtEl>
                                          <p:spTgt spid="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5"/>
                                        </p:tgtEl>
                                        <p:attrNameLst>
                                          <p:attrName>ppt_x</p:attrName>
                                          <p:attrName>ppt_y</p:attrName>
                                        </p:attrNameLst>
                                      </p:cBhvr>
                                    </p:animMotion>
                                    <p:animEffect transition="in" filter="fade">
                                      <p:cBhvr>
                                        <p:cTn id="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ChangeArrowheads="1"/>
          </p:cNvSpPr>
          <p:nvPr/>
        </p:nvSpPr>
        <p:spPr bwMode="auto">
          <a:xfrm>
            <a:off x="531904" y="1368325"/>
            <a:ext cx="11176002" cy="1785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tabLst>
                <a:tab pos="457200" algn="dec"/>
                <a:tab pos="3365500" algn="dec"/>
                <a:tab pos="3657600" algn="dec"/>
                <a:tab pos="3886200" algn="dec"/>
                <a:tab pos="4114800" algn="dec"/>
                <a:tab pos="4279900" algn="dec"/>
                <a:tab pos="4457700" algn="dec"/>
              </a:tabLst>
              <a:defRPr>
                <a:solidFill>
                  <a:schemeClr val="tx1"/>
                </a:solidFill>
                <a:latin typeface="Arial" panose="020B0604020202020204" pitchFamily="34" charset="0"/>
              </a:defRPr>
            </a:lvl1pPr>
            <a:lvl2pPr marL="742950" indent="-285750">
              <a:tabLst>
                <a:tab pos="457200" algn="dec"/>
                <a:tab pos="3365500" algn="dec"/>
                <a:tab pos="3657600" algn="dec"/>
                <a:tab pos="3886200" algn="dec"/>
                <a:tab pos="4114800" algn="dec"/>
                <a:tab pos="4279900" algn="dec"/>
                <a:tab pos="4457700" algn="dec"/>
              </a:tabLst>
              <a:defRPr>
                <a:solidFill>
                  <a:schemeClr val="tx1"/>
                </a:solidFill>
                <a:latin typeface="Arial" panose="020B0604020202020204" pitchFamily="34" charset="0"/>
              </a:defRPr>
            </a:lvl2pPr>
            <a:lvl3pPr marL="1143000" indent="-228600">
              <a:tabLst>
                <a:tab pos="457200" algn="dec"/>
                <a:tab pos="3365500" algn="dec"/>
                <a:tab pos="3657600" algn="dec"/>
                <a:tab pos="3886200" algn="dec"/>
                <a:tab pos="4114800" algn="dec"/>
                <a:tab pos="4279900" algn="dec"/>
                <a:tab pos="4457700" algn="dec"/>
              </a:tabLst>
              <a:defRPr>
                <a:solidFill>
                  <a:schemeClr val="tx1"/>
                </a:solidFill>
                <a:latin typeface="Arial" panose="020B0604020202020204" pitchFamily="34" charset="0"/>
              </a:defRPr>
            </a:lvl3pPr>
            <a:lvl4pPr marL="1600200" indent="-228600">
              <a:tabLst>
                <a:tab pos="457200" algn="dec"/>
                <a:tab pos="3365500" algn="dec"/>
                <a:tab pos="3657600" algn="dec"/>
                <a:tab pos="3886200" algn="dec"/>
                <a:tab pos="4114800" algn="dec"/>
                <a:tab pos="4279900" algn="dec"/>
                <a:tab pos="4457700" algn="dec"/>
              </a:tabLst>
              <a:defRPr>
                <a:solidFill>
                  <a:schemeClr val="tx1"/>
                </a:solidFill>
                <a:latin typeface="Arial" panose="020B0604020202020204" pitchFamily="34" charset="0"/>
              </a:defRPr>
            </a:lvl4pPr>
            <a:lvl5pPr marL="2057400" indent="-228600">
              <a:tabLst>
                <a:tab pos="457200" algn="dec"/>
                <a:tab pos="3365500" algn="dec"/>
                <a:tab pos="3657600" algn="dec"/>
                <a:tab pos="3886200" algn="dec"/>
                <a:tab pos="4114800" algn="dec"/>
                <a:tab pos="4279900" algn="dec"/>
                <a:tab pos="4457700" algn="dec"/>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457200" algn="dec"/>
                <a:tab pos="3365500" algn="dec"/>
                <a:tab pos="3657600" algn="dec"/>
                <a:tab pos="3886200" algn="dec"/>
                <a:tab pos="4114800" algn="dec"/>
                <a:tab pos="4279900" algn="dec"/>
                <a:tab pos="4457700" algn="dec"/>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457200" algn="dec"/>
                <a:tab pos="3365500" algn="dec"/>
                <a:tab pos="3657600" algn="dec"/>
                <a:tab pos="3886200" algn="dec"/>
                <a:tab pos="4114800" algn="dec"/>
                <a:tab pos="4279900" algn="dec"/>
                <a:tab pos="4457700" algn="dec"/>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457200" algn="dec"/>
                <a:tab pos="3365500" algn="dec"/>
                <a:tab pos="3657600" algn="dec"/>
                <a:tab pos="3886200" algn="dec"/>
                <a:tab pos="4114800" algn="dec"/>
                <a:tab pos="4279900" algn="dec"/>
                <a:tab pos="4457700" algn="dec"/>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457200" algn="dec"/>
                <a:tab pos="3365500" algn="dec"/>
                <a:tab pos="3657600" algn="dec"/>
                <a:tab pos="3886200" algn="dec"/>
                <a:tab pos="4114800" algn="dec"/>
                <a:tab pos="4279900" algn="dec"/>
                <a:tab pos="4457700" algn="dec"/>
              </a:tabLst>
              <a:defRPr>
                <a:solidFill>
                  <a:schemeClr val="tx1"/>
                </a:solidFill>
                <a:latin typeface="Arial" panose="020B0604020202020204" pitchFamily="34" charset="0"/>
              </a:defRPr>
            </a:lvl9pPr>
          </a:lstStyle>
          <a:p>
            <a:r>
              <a:rPr lang="en-US" sz="2200" dirty="0"/>
              <a:t>At the beginning of 2013, the Harding Construction Company received a contract to build an office building for $5 million.  The project is estimated to take three years to complete.  According to the contract, Harding will bill the buyer in installments over the construction period according to a prearranged </a:t>
            </a:r>
            <a:r>
              <a:rPr lang="en-US" sz="2200" dirty="0" smtClean="0"/>
              <a:t>schedule</a:t>
            </a:r>
            <a:r>
              <a:rPr lang="en-US" sz="2200" dirty="0"/>
              <a:t>.  Information related </a:t>
            </a:r>
            <a:r>
              <a:rPr lang="en-US" sz="2200" dirty="0" smtClean="0"/>
              <a:t>to </a:t>
            </a:r>
            <a:r>
              <a:rPr lang="en-US" sz="2200" dirty="0"/>
              <a:t>the contract is </a:t>
            </a:r>
            <a:r>
              <a:rPr lang="en-US" sz="2200" dirty="0" smtClean="0"/>
              <a:t/>
            </a:r>
            <a:br>
              <a:rPr lang="en-US" sz="2200" dirty="0" smtClean="0"/>
            </a:br>
            <a:r>
              <a:rPr lang="en-US" sz="2200" dirty="0" smtClean="0"/>
              <a:t>as </a:t>
            </a:r>
            <a:r>
              <a:rPr lang="en-US" sz="2200" dirty="0"/>
              <a:t>follows:</a:t>
            </a:r>
          </a:p>
        </p:txBody>
      </p:sp>
      <p:sp>
        <p:nvSpPr>
          <p:cNvPr id="4" name="Rectangle 5"/>
          <p:cNvSpPr txBox="1">
            <a:spLocks noChangeArrowheads="1"/>
          </p:cNvSpPr>
          <p:nvPr/>
        </p:nvSpPr>
        <p:spPr>
          <a:xfrm>
            <a:off x="0" y="417513"/>
            <a:ext cx="12192000" cy="1143000"/>
          </a:xfrm>
          <a:prstGeom prst="rect">
            <a:avLst/>
          </a:prstGeom>
        </p:spPr>
        <p:txBody>
          <a:bodyPr/>
          <a:lstStyle>
            <a:lvl1pPr algn="l" rtl="0" eaLnBrk="0" fontAlgn="base" hangingPunct="0">
              <a:lnSpc>
                <a:spcPct val="85000"/>
              </a:lnSpc>
              <a:spcBef>
                <a:spcPct val="0"/>
              </a:spcBef>
              <a:spcAft>
                <a:spcPct val="0"/>
              </a:spcAft>
              <a:defRPr sz="4800" kern="1200" spc="-50">
                <a:solidFill>
                  <a:srgbClr val="404040"/>
                </a:solidFill>
                <a:latin typeface="+mj-lt"/>
                <a:ea typeface="+mj-ea"/>
                <a:cs typeface="+mj-cs"/>
              </a:defRPr>
            </a:lvl1pPr>
            <a:lvl2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2pPr>
            <a:lvl3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3pPr>
            <a:lvl4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4pPr>
            <a:lvl5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defRPr>
            </a:lvl9pPr>
          </a:lstStyle>
          <a:p>
            <a:pPr algn="ctr">
              <a:defRPr/>
            </a:pPr>
            <a:r>
              <a:rPr lang="en-US" altLang="en-US" sz="3400" dirty="0" smtClean="0">
                <a:solidFill>
                  <a:srgbClr val="276F8B"/>
                </a:solidFill>
              </a:rPr>
              <a:t>COMPLETED CONTRACT METHOD </a:t>
            </a:r>
            <a:br>
              <a:rPr lang="en-US" altLang="en-US" sz="3400" dirty="0" smtClean="0">
                <a:solidFill>
                  <a:srgbClr val="276F8B"/>
                </a:solidFill>
              </a:rPr>
            </a:br>
            <a:r>
              <a:rPr lang="en-US" altLang="en-US" sz="3400" dirty="0" smtClean="0">
                <a:solidFill>
                  <a:srgbClr val="276F8B"/>
                </a:solidFill>
              </a:rPr>
              <a:t>Example</a:t>
            </a:r>
            <a:endParaRPr lang="en-US" altLang="en-US" sz="3400" dirty="0">
              <a:solidFill>
                <a:srgbClr val="276F8B"/>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4258237344"/>
              </p:ext>
            </p:extLst>
          </p:nvPr>
        </p:nvGraphicFramePr>
        <p:xfrm>
          <a:off x="851648" y="3485064"/>
          <a:ext cx="9287435" cy="1706880"/>
        </p:xfrm>
        <a:graphic>
          <a:graphicData uri="http://schemas.openxmlformats.org/drawingml/2006/table">
            <a:tbl>
              <a:tblPr>
                <a:tableStyleId>{22838BEF-8BB2-4498-84A7-C5851F593DF1}</a:tableStyleId>
              </a:tblPr>
              <a:tblGrid>
                <a:gridCol w="3433474">
                  <a:extLst>
                    <a:ext uri="{9D8B030D-6E8A-4147-A177-3AD203B41FA5}">
                      <a16:colId xmlns:a16="http://schemas.microsoft.com/office/drawing/2014/main" val="20000"/>
                    </a:ext>
                  </a:extLst>
                </a:gridCol>
                <a:gridCol w="1416432">
                  <a:extLst>
                    <a:ext uri="{9D8B030D-6E8A-4147-A177-3AD203B41FA5}">
                      <a16:colId xmlns:a16="http://schemas.microsoft.com/office/drawing/2014/main" val="20001"/>
                    </a:ext>
                  </a:extLst>
                </a:gridCol>
                <a:gridCol w="1479176">
                  <a:extLst>
                    <a:ext uri="{9D8B030D-6E8A-4147-A177-3AD203B41FA5}">
                      <a16:colId xmlns:a16="http://schemas.microsoft.com/office/drawing/2014/main" val="20002"/>
                    </a:ext>
                  </a:extLst>
                </a:gridCol>
                <a:gridCol w="1380565">
                  <a:extLst>
                    <a:ext uri="{9D8B030D-6E8A-4147-A177-3AD203B41FA5}">
                      <a16:colId xmlns:a16="http://schemas.microsoft.com/office/drawing/2014/main" val="20003"/>
                    </a:ext>
                  </a:extLst>
                </a:gridCol>
                <a:gridCol w="1577788">
                  <a:extLst>
                    <a:ext uri="{9D8B030D-6E8A-4147-A177-3AD203B41FA5}">
                      <a16:colId xmlns:a16="http://schemas.microsoft.com/office/drawing/2014/main" val="20004"/>
                    </a:ext>
                  </a:extLst>
                </a:gridCol>
              </a:tblGrid>
              <a:tr h="0">
                <a:tc>
                  <a:txBody>
                    <a:bodyPr/>
                    <a:lstStyle/>
                    <a:p>
                      <a:pPr algn="l" rtl="0" fontAlgn="ctr"/>
                      <a:endParaRPr lang="en-US" sz="2200" b="0" i="0" u="none" strike="noStrike" dirty="0">
                        <a:solidFill>
                          <a:srgbClr val="000000"/>
                        </a:solidFill>
                        <a:effectLst/>
                        <a:latin typeface="Times New Roman" panose="02020603050405020304" pitchFamily="18" charset="0"/>
                      </a:endParaRPr>
                    </a:p>
                  </a:txBody>
                  <a:tcPr marL="7620" marR="7620" marT="7620" marB="0" anchor="ctr">
                    <a:solidFill>
                      <a:srgbClr val="ABDADF"/>
                    </a:solidFill>
                  </a:tcPr>
                </a:tc>
                <a:tc>
                  <a:txBody>
                    <a:bodyPr/>
                    <a:lstStyle/>
                    <a:p>
                      <a:pPr algn="ctr" fontAlgn="b"/>
                      <a:r>
                        <a:rPr lang="en-US" sz="2200" u="none" strike="noStrike" dirty="0" smtClean="0">
                          <a:effectLst/>
                        </a:rPr>
                        <a:t>2013</a:t>
                      </a:r>
                      <a:endParaRPr lang="en-US" sz="2200" b="0" i="0" u="none" strike="noStrike" dirty="0">
                        <a:solidFill>
                          <a:srgbClr val="000000"/>
                        </a:solidFill>
                        <a:effectLst/>
                        <a:latin typeface="Calibri" panose="020F0502020204030204" pitchFamily="34" charset="0"/>
                      </a:endParaRPr>
                    </a:p>
                  </a:txBody>
                  <a:tcPr marL="7620" marR="7620" marT="7620" marB="0" anchor="b">
                    <a:solidFill>
                      <a:srgbClr val="ABDADF"/>
                    </a:solidFill>
                  </a:tcPr>
                </a:tc>
                <a:tc>
                  <a:txBody>
                    <a:bodyPr/>
                    <a:lstStyle/>
                    <a:p>
                      <a:pPr algn="ctr" fontAlgn="b"/>
                      <a:r>
                        <a:rPr lang="en-US" sz="2200" u="none" strike="noStrike" dirty="0" smtClean="0">
                          <a:effectLst/>
                        </a:rPr>
                        <a:t>2014</a:t>
                      </a:r>
                      <a:endParaRPr lang="en-US" sz="2200" b="0" i="0" u="none" strike="noStrike" dirty="0">
                        <a:solidFill>
                          <a:srgbClr val="000000"/>
                        </a:solidFill>
                        <a:effectLst/>
                        <a:latin typeface="Calibri" panose="020F0502020204030204" pitchFamily="34" charset="0"/>
                      </a:endParaRPr>
                    </a:p>
                  </a:txBody>
                  <a:tcPr marL="7620" marR="7620" marT="7620" marB="0" anchor="b">
                    <a:solidFill>
                      <a:srgbClr val="ABDADF"/>
                    </a:solidFill>
                  </a:tcPr>
                </a:tc>
                <a:tc>
                  <a:txBody>
                    <a:bodyPr/>
                    <a:lstStyle/>
                    <a:p>
                      <a:pPr algn="ctr" fontAlgn="b"/>
                      <a:r>
                        <a:rPr lang="en-US" sz="2200" u="none" strike="noStrike" dirty="0" smtClean="0">
                          <a:effectLst/>
                        </a:rPr>
                        <a:t>2015</a:t>
                      </a:r>
                      <a:endParaRPr lang="en-US" sz="2200" b="0" i="0" u="none" strike="noStrike" dirty="0">
                        <a:solidFill>
                          <a:srgbClr val="000000"/>
                        </a:solidFill>
                        <a:effectLst/>
                        <a:latin typeface="Calibri" panose="020F0502020204030204" pitchFamily="34" charset="0"/>
                      </a:endParaRPr>
                    </a:p>
                  </a:txBody>
                  <a:tcPr marL="7620" marR="7620" marT="7620" marB="0" anchor="b">
                    <a:solidFill>
                      <a:srgbClr val="ABDADF"/>
                    </a:solidFill>
                  </a:tcPr>
                </a:tc>
                <a:tc>
                  <a:txBody>
                    <a:bodyPr/>
                    <a:lstStyle/>
                    <a:p>
                      <a:pPr algn="ctr" fontAlgn="b"/>
                      <a:r>
                        <a:rPr lang="en-US" sz="2200" b="0" i="0" u="none" strike="noStrike" dirty="0" smtClean="0">
                          <a:solidFill>
                            <a:srgbClr val="000000"/>
                          </a:solidFill>
                          <a:effectLst/>
                          <a:latin typeface="Calibri" panose="020F0502020204030204" pitchFamily="34" charset="0"/>
                        </a:rPr>
                        <a:t>Totals</a:t>
                      </a:r>
                      <a:endParaRPr lang="en-US" sz="2200" b="0" i="0" u="none" strike="noStrike" dirty="0">
                        <a:solidFill>
                          <a:srgbClr val="000000"/>
                        </a:solidFill>
                        <a:effectLst/>
                        <a:latin typeface="Calibri" panose="020F0502020204030204" pitchFamily="34" charset="0"/>
                      </a:endParaRPr>
                    </a:p>
                  </a:txBody>
                  <a:tcPr marL="7620" marR="7620" marT="7620" marB="0" anchor="b">
                    <a:solidFill>
                      <a:srgbClr val="ABDADF"/>
                    </a:solidFill>
                  </a:tcPr>
                </a:tc>
                <a:extLst>
                  <a:ext uri="{0D108BD9-81ED-4DB2-BD59-A6C34878D82A}">
                    <a16:rowId xmlns:a16="http://schemas.microsoft.com/office/drawing/2014/main" val="10000"/>
                  </a:ext>
                </a:extLst>
              </a:tr>
              <a:tr h="198120">
                <a:tc>
                  <a:txBody>
                    <a:bodyPr/>
                    <a:lstStyle/>
                    <a:p>
                      <a:pPr algn="l" rtl="0" fontAlgn="ctr"/>
                      <a:r>
                        <a:rPr lang="en-US" sz="2200" u="none" strike="noStrike" dirty="0">
                          <a:effectLst/>
                        </a:rPr>
                        <a:t>Construction costs </a:t>
                      </a:r>
                      <a:r>
                        <a:rPr lang="en-US" sz="2200" u="none" strike="noStrike" dirty="0" smtClean="0">
                          <a:effectLst/>
                        </a:rPr>
                        <a:t>incurred during</a:t>
                      </a:r>
                      <a:r>
                        <a:rPr lang="en-US" sz="2200" u="none" strike="noStrike" baseline="0" dirty="0" smtClean="0">
                          <a:effectLst/>
                        </a:rPr>
                        <a:t> the year</a:t>
                      </a:r>
                      <a:endParaRPr lang="en-US" sz="2200" b="0"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r" fontAlgn="b"/>
                      <a:r>
                        <a:rPr lang="en-US" sz="2200" u="none" strike="noStrike" dirty="0" smtClean="0">
                          <a:effectLst/>
                        </a:rPr>
                        <a:t>$1,500,000</a:t>
                      </a:r>
                      <a:endParaRPr lang="en-US" sz="22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2200" u="none" strike="noStrike" dirty="0" smtClean="0">
                          <a:effectLst/>
                        </a:rPr>
                        <a:t>$1,000,000</a:t>
                      </a:r>
                      <a:endParaRPr lang="en-US" sz="22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2200" u="none" strike="noStrike" dirty="0" smtClean="0">
                          <a:effectLst/>
                        </a:rPr>
                        <a:t>$1,600,000</a:t>
                      </a:r>
                      <a:endParaRPr lang="en-US" sz="22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2200" b="0" i="0" u="none" strike="noStrike" dirty="0" smtClean="0">
                          <a:solidFill>
                            <a:srgbClr val="000000"/>
                          </a:solidFill>
                          <a:effectLst/>
                          <a:latin typeface="Calibri" panose="020F0502020204030204" pitchFamily="34" charset="0"/>
                        </a:rPr>
                        <a:t>$4,100,000</a:t>
                      </a:r>
                      <a:endParaRPr lang="en-US" sz="22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0001"/>
                  </a:ext>
                </a:extLst>
              </a:tr>
              <a:tr h="198120">
                <a:tc>
                  <a:txBody>
                    <a:bodyPr/>
                    <a:lstStyle/>
                    <a:p>
                      <a:pPr algn="l" rtl="0" fontAlgn="ctr"/>
                      <a:r>
                        <a:rPr lang="en-US" sz="2200" u="none" strike="noStrike" dirty="0" smtClean="0">
                          <a:effectLst/>
                        </a:rPr>
                        <a:t>Billings </a:t>
                      </a:r>
                      <a:r>
                        <a:rPr lang="en-US" sz="2200" u="none" strike="noStrike" dirty="0">
                          <a:effectLst/>
                        </a:rPr>
                        <a:t>made during the year</a:t>
                      </a:r>
                      <a:endParaRPr lang="en-US" sz="2200" b="0"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r" rtl="0" fontAlgn="ctr"/>
                      <a:r>
                        <a:rPr lang="en-US" sz="2200" u="none" strike="noStrike" dirty="0">
                          <a:effectLst/>
                        </a:rPr>
                        <a:t>$1,200,000 </a:t>
                      </a:r>
                      <a:endParaRPr lang="en-US" sz="2200" b="0"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r" rtl="0" fontAlgn="ctr"/>
                      <a:r>
                        <a:rPr lang="en-US" sz="2200" u="none" strike="noStrike" dirty="0">
                          <a:effectLst/>
                        </a:rPr>
                        <a:t>$2,000,000 </a:t>
                      </a:r>
                      <a:endParaRPr lang="en-US" sz="2200" b="0"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r" rtl="0" fontAlgn="ctr"/>
                      <a:r>
                        <a:rPr lang="en-US" sz="2200" u="none" strike="noStrike" dirty="0">
                          <a:effectLst/>
                        </a:rPr>
                        <a:t>$1,800,000 </a:t>
                      </a:r>
                      <a:endParaRPr lang="en-US" sz="2200" b="0" i="0" u="none" strike="noStrike" dirty="0">
                        <a:solidFill>
                          <a:srgbClr val="000000"/>
                        </a:solidFill>
                        <a:effectLst/>
                        <a:latin typeface="Times New Roman" panose="02020603050405020304" pitchFamily="18" charset="0"/>
                      </a:endParaRPr>
                    </a:p>
                  </a:txBody>
                  <a:tcPr marL="7620" marR="7620" marT="7620" marB="0" anchor="ctr"/>
                </a:tc>
                <a:tc>
                  <a:txBody>
                    <a:bodyPr/>
                    <a:lstStyle/>
                    <a:p>
                      <a:pPr algn="r" fontAlgn="b"/>
                      <a:r>
                        <a:rPr lang="en-US" sz="2200" b="0" i="0" u="none" strike="noStrike" dirty="0" smtClean="0">
                          <a:solidFill>
                            <a:srgbClr val="000000"/>
                          </a:solidFill>
                          <a:effectLst/>
                          <a:latin typeface="Calibri" panose="020F0502020204030204" pitchFamily="34" charset="0"/>
                        </a:rPr>
                        <a:t>$5,000,000</a:t>
                      </a:r>
                      <a:endParaRPr lang="en-US" sz="22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10002"/>
                  </a:ext>
                </a:extLst>
              </a:tr>
              <a:tr h="190500">
                <a:tc>
                  <a:txBody>
                    <a:bodyPr/>
                    <a:lstStyle/>
                    <a:p>
                      <a:pPr algn="l" rtl="0" fontAlgn="ctr"/>
                      <a:r>
                        <a:rPr lang="en-US" sz="2200" u="none" strike="noStrike" dirty="0" smtClean="0">
                          <a:effectLst/>
                        </a:rPr>
                        <a:t>Cash </a:t>
                      </a:r>
                      <a:r>
                        <a:rPr lang="en-US" sz="2200" u="none" strike="noStrike" dirty="0">
                          <a:effectLst/>
                        </a:rPr>
                        <a:t>collections during year</a:t>
                      </a:r>
                      <a:endParaRPr lang="en-US" sz="2200" b="0" i="0" u="none" strike="noStrike" dirty="0">
                        <a:solidFill>
                          <a:srgbClr val="000000"/>
                        </a:solidFill>
                        <a:effectLst/>
                        <a:latin typeface="Arial" panose="020B0604020202020204" pitchFamily="34" charset="0"/>
                      </a:endParaRPr>
                    </a:p>
                  </a:txBody>
                  <a:tcPr marL="7620" marR="7620" marT="7620" marB="0" anchor="ctr"/>
                </a:tc>
                <a:tc>
                  <a:txBody>
                    <a:bodyPr/>
                    <a:lstStyle/>
                    <a:p>
                      <a:pPr algn="r" rtl="0" fontAlgn="ctr"/>
                      <a:r>
                        <a:rPr lang="en-US" sz="2200" u="none" strike="noStrike" dirty="0">
                          <a:effectLst/>
                        </a:rPr>
                        <a:t>1,000,000</a:t>
                      </a:r>
                      <a:endParaRPr lang="en-US" sz="2200" b="0" i="0" u="none" strike="noStrike" dirty="0">
                        <a:solidFill>
                          <a:srgbClr val="000000"/>
                        </a:solidFill>
                        <a:effectLst/>
                        <a:latin typeface="Arial" panose="020B0604020202020204" pitchFamily="34" charset="0"/>
                      </a:endParaRPr>
                    </a:p>
                  </a:txBody>
                  <a:tcPr marL="7620" marR="7620" marT="7620" marB="0" anchor="ctr"/>
                </a:tc>
                <a:tc>
                  <a:txBody>
                    <a:bodyPr/>
                    <a:lstStyle/>
                    <a:p>
                      <a:pPr algn="r" rtl="0" fontAlgn="ctr"/>
                      <a:r>
                        <a:rPr lang="en-US" sz="2200" u="none" strike="noStrike" dirty="0">
                          <a:effectLst/>
                        </a:rPr>
                        <a:t>1,400,000</a:t>
                      </a:r>
                      <a:endParaRPr lang="en-US" sz="2200" b="0" i="0" u="none" strike="noStrike" dirty="0">
                        <a:solidFill>
                          <a:srgbClr val="000000"/>
                        </a:solidFill>
                        <a:effectLst/>
                        <a:latin typeface="Arial" panose="020B0604020202020204" pitchFamily="34" charset="0"/>
                      </a:endParaRPr>
                    </a:p>
                  </a:txBody>
                  <a:tcPr marL="7620" marR="7620" marT="7620" marB="0" anchor="ctr"/>
                </a:tc>
                <a:tc>
                  <a:txBody>
                    <a:bodyPr/>
                    <a:lstStyle/>
                    <a:p>
                      <a:pPr algn="r" rtl="0" fontAlgn="ctr"/>
                      <a:r>
                        <a:rPr lang="en-US" sz="2200" u="none" strike="noStrike" dirty="0">
                          <a:effectLst/>
                        </a:rPr>
                        <a:t>2,600,000</a:t>
                      </a:r>
                      <a:endParaRPr lang="en-US" sz="2200" b="0" i="0" u="none" strike="noStrike" dirty="0">
                        <a:solidFill>
                          <a:srgbClr val="000000"/>
                        </a:solidFill>
                        <a:effectLst/>
                        <a:latin typeface="Arial" panose="020B0604020202020204" pitchFamily="34" charset="0"/>
                      </a:endParaRPr>
                    </a:p>
                  </a:txBody>
                  <a:tcPr marL="7620" marR="7620" marT="7620" marB="0" anchor="ctr"/>
                </a:tc>
                <a:tc>
                  <a:txBody>
                    <a:bodyPr/>
                    <a:lstStyle/>
                    <a:p>
                      <a:pPr algn="r" rtl="0" fontAlgn="ctr"/>
                      <a:endParaRPr lang="en-US" sz="2200" b="0" i="0" u="none" strike="noStrike" dirty="0">
                        <a:solidFill>
                          <a:srgbClr val="000000"/>
                        </a:solidFill>
                        <a:effectLst/>
                        <a:latin typeface="Arial" panose="020B0604020202020204" pitchFamily="34" charset="0"/>
                      </a:endParaRPr>
                    </a:p>
                  </a:txBody>
                  <a:tcPr marL="7620" marR="7620" marT="7620" marB="0" anchor="ctr"/>
                </a:tc>
                <a:extLst>
                  <a:ext uri="{0D108BD9-81ED-4DB2-BD59-A6C34878D82A}">
                    <a16:rowId xmlns:a16="http://schemas.microsoft.com/office/drawing/2014/main" val="10003"/>
                  </a:ext>
                </a:extLst>
              </a:tr>
            </a:tbl>
          </a:graphicData>
        </a:graphic>
      </p:graphicFrame>
      <p:sp>
        <p:nvSpPr>
          <p:cNvPr id="2" name="Slide Number Placeholder 1"/>
          <p:cNvSpPr>
            <a:spLocks noGrp="1"/>
          </p:cNvSpPr>
          <p:nvPr>
            <p:ph type="sldNum" sz="quarter" idx="12"/>
          </p:nvPr>
        </p:nvSpPr>
        <p:spPr/>
        <p:txBody>
          <a:bodyPr/>
          <a:lstStyle/>
          <a:p>
            <a:pPr>
              <a:defRPr/>
            </a:pPr>
            <a:fld id="{B7E43A78-FE4F-424E-BDE6-5A9905F4C53A}" type="slidenum">
              <a:rPr lang="en-US" smtClean="0"/>
              <a:pPr>
                <a:defRPr/>
              </a:pPr>
              <a:t>5</a:t>
            </a:fld>
            <a:endParaRPr lang="en-US" dirty="0"/>
          </a:p>
        </p:txBody>
      </p:sp>
    </p:spTree>
    <p:extLst>
      <p:ext uri="{BB962C8B-B14F-4D97-AF65-F5344CB8AC3E}">
        <p14:creationId xmlns:p14="http://schemas.microsoft.com/office/powerpoint/2010/main" val="37477019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oup 36"/>
          <p:cNvGraphicFramePr>
            <a:graphicFrameLocks noGrp="1"/>
          </p:cNvGraphicFramePr>
          <p:nvPr>
            <p:extLst>
              <p:ext uri="{D42A27DB-BD31-4B8C-83A1-F6EECF244321}">
                <p14:modId xmlns:p14="http://schemas.microsoft.com/office/powerpoint/2010/main" val="3154038803"/>
              </p:ext>
            </p:extLst>
          </p:nvPr>
        </p:nvGraphicFramePr>
        <p:xfrm>
          <a:off x="1637554" y="1440601"/>
          <a:ext cx="8305800" cy="3854814"/>
        </p:xfrm>
        <a:graphic>
          <a:graphicData uri="http://schemas.openxmlformats.org/drawingml/2006/table">
            <a:tbl>
              <a:tblPr/>
              <a:tblGrid>
                <a:gridCol w="55626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tblGrid>
              <a:tr h="36307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Construction in Progress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1,500,000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52312">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     Various Accounts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1,500,000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866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1" u="none" strike="noStrike" cap="none" normalizeH="0" baseline="0" dirty="0" smtClean="0">
                          <a:ln>
                            <a:noFill/>
                          </a:ln>
                          <a:solidFill>
                            <a:schemeClr val="accent1">
                              <a:lumMod val="75000"/>
                            </a:schemeClr>
                          </a:solidFill>
                          <a:effectLst/>
                          <a:latin typeface="Arial" panose="020B0604020202020204" pitchFamily="34" charset="0"/>
                        </a:rPr>
                        <a:t>To record construction costs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5051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5051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Accounts Receivable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1,200,000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5051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     Billings on Construction Contract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1,200,000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5051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1" u="none" strike="noStrike" cap="none" normalizeH="0" baseline="0" dirty="0" smtClean="0">
                          <a:ln>
                            <a:noFill/>
                          </a:ln>
                          <a:solidFill>
                            <a:schemeClr val="accent1">
                              <a:lumMod val="75000"/>
                            </a:schemeClr>
                          </a:solidFill>
                          <a:effectLst/>
                          <a:latin typeface="Arial" panose="020B0604020202020204" pitchFamily="34" charset="0"/>
                        </a:rPr>
                        <a:t>To record progress billings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5051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5051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Cash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1,000,000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5051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     Accounts Receivable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1,000,000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50519">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altLang="en-US" sz="1600" b="0" i="1" u="none" strike="noStrike" cap="none" normalizeH="0" baseline="0" dirty="0" smtClean="0">
                          <a:ln>
                            <a:noFill/>
                          </a:ln>
                          <a:solidFill>
                            <a:schemeClr val="accent1">
                              <a:lumMod val="75000"/>
                            </a:schemeClr>
                          </a:solidFill>
                          <a:effectLst/>
                          <a:latin typeface="Arial" panose="020B0604020202020204" pitchFamily="34" charset="0"/>
                        </a:rPr>
                        <a:t>To record cash collections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sp>
        <p:nvSpPr>
          <p:cNvPr id="4" name="Rectangle 5"/>
          <p:cNvSpPr txBox="1">
            <a:spLocks noChangeArrowheads="1"/>
          </p:cNvSpPr>
          <p:nvPr/>
        </p:nvSpPr>
        <p:spPr>
          <a:xfrm>
            <a:off x="0" y="417513"/>
            <a:ext cx="12192000" cy="1143000"/>
          </a:xfrm>
          <a:prstGeom prst="rect">
            <a:avLst/>
          </a:prstGeom>
        </p:spPr>
        <p:txBody>
          <a:bodyPr/>
          <a:lstStyle>
            <a:lvl1pPr algn="l" rtl="0" eaLnBrk="0" fontAlgn="base" hangingPunct="0">
              <a:lnSpc>
                <a:spcPct val="85000"/>
              </a:lnSpc>
              <a:spcBef>
                <a:spcPct val="0"/>
              </a:spcBef>
              <a:spcAft>
                <a:spcPct val="0"/>
              </a:spcAft>
              <a:defRPr sz="4800" kern="1200" spc="-50">
                <a:solidFill>
                  <a:srgbClr val="404040"/>
                </a:solidFill>
                <a:latin typeface="+mj-lt"/>
                <a:ea typeface="+mj-ea"/>
                <a:cs typeface="+mj-cs"/>
              </a:defRPr>
            </a:lvl1pPr>
            <a:lvl2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2pPr>
            <a:lvl3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3pPr>
            <a:lvl4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4pPr>
            <a:lvl5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defRPr>
            </a:lvl9pPr>
          </a:lstStyle>
          <a:p>
            <a:pPr algn="ctr">
              <a:defRPr/>
            </a:pPr>
            <a:r>
              <a:rPr lang="en-US" altLang="en-US" sz="3400" dirty="0" smtClean="0">
                <a:solidFill>
                  <a:srgbClr val="276F8B"/>
                </a:solidFill>
              </a:rPr>
              <a:t>COMPLETED CONTRACT METHOD </a:t>
            </a:r>
            <a:br>
              <a:rPr lang="en-US" altLang="en-US" sz="3400" dirty="0" smtClean="0">
                <a:solidFill>
                  <a:srgbClr val="276F8B"/>
                </a:solidFill>
              </a:rPr>
            </a:br>
            <a:r>
              <a:rPr lang="en-US" altLang="en-US" sz="3400" dirty="0" smtClean="0">
                <a:solidFill>
                  <a:srgbClr val="276F8B"/>
                </a:solidFill>
              </a:rPr>
              <a:t>Journal Entries – Costs, Billings &amp; Collections (2013)</a:t>
            </a:r>
            <a:endParaRPr lang="en-US" altLang="en-US" sz="3400" dirty="0">
              <a:solidFill>
                <a:srgbClr val="276F8B"/>
              </a:solidFill>
            </a:endParaRPr>
          </a:p>
        </p:txBody>
      </p:sp>
      <p:sp>
        <p:nvSpPr>
          <p:cNvPr id="7" name="TextBox 6"/>
          <p:cNvSpPr txBox="1"/>
          <p:nvPr/>
        </p:nvSpPr>
        <p:spPr>
          <a:xfrm>
            <a:off x="2187389" y="5450541"/>
            <a:ext cx="7279341" cy="769441"/>
          </a:xfrm>
          <a:prstGeom prst="rect">
            <a:avLst/>
          </a:prstGeom>
          <a:solidFill>
            <a:schemeClr val="accent2">
              <a:lumMod val="20000"/>
              <a:lumOff val="80000"/>
            </a:schemeClr>
          </a:solidFill>
          <a:effectLst/>
        </p:spPr>
        <p:txBody>
          <a:bodyPr wrap="square" rtlCol="0">
            <a:spAutoFit/>
          </a:bodyPr>
          <a:lstStyle/>
          <a:p>
            <a:r>
              <a:rPr lang="en-US" sz="2200" i="1" dirty="0" smtClean="0"/>
              <a:t>Repeat these entries for 2014 and 2015 using the appropriate data for each year.</a:t>
            </a:r>
            <a:endParaRPr lang="en-US" sz="2200" i="1" dirty="0"/>
          </a:p>
        </p:txBody>
      </p:sp>
      <p:sp>
        <p:nvSpPr>
          <p:cNvPr id="2" name="Slide Number Placeholder 1"/>
          <p:cNvSpPr>
            <a:spLocks noGrp="1"/>
          </p:cNvSpPr>
          <p:nvPr>
            <p:ph type="sldNum" sz="quarter" idx="12"/>
          </p:nvPr>
        </p:nvSpPr>
        <p:spPr/>
        <p:txBody>
          <a:bodyPr/>
          <a:lstStyle/>
          <a:p>
            <a:pPr>
              <a:defRPr/>
            </a:pPr>
            <a:fld id="{B7E43A78-FE4F-424E-BDE6-5A9905F4C53A}" type="slidenum">
              <a:rPr lang="en-US" smtClean="0"/>
              <a:pPr>
                <a:defRPr/>
              </a:pPr>
              <a:t>6</a:t>
            </a:fld>
            <a:endParaRPr lang="en-US" dirty="0"/>
          </a:p>
        </p:txBody>
      </p:sp>
    </p:spTree>
    <p:extLst>
      <p:ext uri="{BB962C8B-B14F-4D97-AF65-F5344CB8AC3E}">
        <p14:creationId xmlns:p14="http://schemas.microsoft.com/office/powerpoint/2010/main" val="21266556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oup 36"/>
          <p:cNvGraphicFramePr>
            <a:graphicFrameLocks noGrp="1"/>
          </p:cNvGraphicFramePr>
          <p:nvPr>
            <p:extLst>
              <p:ext uri="{D42A27DB-BD31-4B8C-83A1-F6EECF244321}">
                <p14:modId xmlns:p14="http://schemas.microsoft.com/office/powerpoint/2010/main" val="2943950981"/>
              </p:ext>
            </p:extLst>
          </p:nvPr>
        </p:nvGraphicFramePr>
        <p:xfrm>
          <a:off x="1637554" y="1440601"/>
          <a:ext cx="8305800" cy="2803257"/>
        </p:xfrm>
        <a:graphic>
          <a:graphicData uri="http://schemas.openxmlformats.org/drawingml/2006/table">
            <a:tbl>
              <a:tblPr/>
              <a:tblGrid>
                <a:gridCol w="55626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tblGrid>
              <a:tr h="36307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Construction in Progress </a:t>
                      </a:r>
                      <a:r>
                        <a:rPr kumimoji="0" lang="en-US" altLang="en-US" sz="1600" b="0" i="0" u="none" strike="noStrike" cap="none" normalizeH="0" baseline="0" dirty="0" smtClean="0">
                          <a:ln>
                            <a:noFill/>
                          </a:ln>
                          <a:solidFill>
                            <a:schemeClr val="accent2">
                              <a:lumMod val="75000"/>
                            </a:schemeClr>
                          </a:solidFill>
                          <a:effectLst/>
                          <a:latin typeface="Arial" panose="020B0604020202020204" pitchFamily="34" charset="0"/>
                        </a:rPr>
                        <a:t>(gross profit)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900,000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52312">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Cost of Construction </a:t>
                      </a:r>
                      <a:r>
                        <a:rPr kumimoji="0" lang="en-US" altLang="en-US" sz="1600" b="0" i="0" u="none" strike="noStrike" cap="none" normalizeH="0" baseline="0" dirty="0" smtClean="0">
                          <a:ln>
                            <a:noFill/>
                          </a:ln>
                          <a:solidFill>
                            <a:schemeClr val="accent2">
                              <a:lumMod val="75000"/>
                            </a:schemeClr>
                          </a:solidFill>
                          <a:effectLst/>
                          <a:latin typeface="Arial" panose="020B0604020202020204" pitchFamily="34" charset="0"/>
                        </a:rPr>
                        <a:t>(total cost)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4,100,000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866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altLang="en-US" sz="1600" b="0" i="1" u="none" strike="noStrike" cap="none" normalizeH="0" baseline="0" dirty="0" smtClean="0">
                          <a:ln>
                            <a:noFill/>
                          </a:ln>
                          <a:solidFill>
                            <a:schemeClr val="accent1">
                              <a:lumMod val="75000"/>
                            </a:schemeClr>
                          </a:solidFill>
                          <a:effectLst/>
                          <a:latin typeface="Arial" panose="020B0604020202020204" pitchFamily="34" charset="0"/>
                        </a:rPr>
                        <a:t>     </a:t>
                      </a:r>
                      <a:r>
                        <a:rPr kumimoji="0" lang="en-US" altLang="en-US" sz="1600" b="0" i="0" u="none" strike="noStrike" cap="none" normalizeH="0" baseline="0" dirty="0" smtClean="0">
                          <a:ln>
                            <a:noFill/>
                          </a:ln>
                          <a:solidFill>
                            <a:schemeClr val="tx1"/>
                          </a:solidFill>
                          <a:effectLst/>
                          <a:latin typeface="Arial" panose="020B0604020202020204" pitchFamily="34" charset="0"/>
                        </a:rPr>
                        <a:t>Revenue from Long-term Contracts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5,000,000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5051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1" u="none" strike="noStrike" cap="none" normalizeH="0" baseline="0" dirty="0" smtClean="0">
                          <a:ln>
                            <a:noFill/>
                          </a:ln>
                          <a:solidFill>
                            <a:schemeClr val="accent1">
                              <a:lumMod val="75000"/>
                            </a:schemeClr>
                          </a:solidFill>
                          <a:effectLst/>
                          <a:latin typeface="Arial" panose="020B0604020202020204" pitchFamily="34" charset="0"/>
                        </a:rPr>
                        <a:t>To record gross profit</a:t>
                      </a: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5051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5051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Billings on Construction Contract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5,000,000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50519">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altLang="en-US" sz="1600" b="0" i="1" u="none" strike="noStrike" cap="none" normalizeH="0" baseline="0" dirty="0" smtClean="0">
                          <a:ln>
                            <a:noFill/>
                          </a:ln>
                          <a:solidFill>
                            <a:schemeClr val="accent1">
                              <a:lumMod val="75000"/>
                            </a:schemeClr>
                          </a:solidFill>
                          <a:effectLst/>
                          <a:latin typeface="Arial" panose="020B0604020202020204" pitchFamily="34" charset="0"/>
                        </a:rPr>
                        <a:t>    </a:t>
                      </a:r>
                      <a:r>
                        <a:rPr kumimoji="0" lang="en-US" altLang="en-US" sz="1600" b="0" i="0" u="none" strike="noStrike" cap="none" normalizeH="0" baseline="0" dirty="0" smtClean="0">
                          <a:ln>
                            <a:noFill/>
                          </a:ln>
                          <a:solidFill>
                            <a:schemeClr val="tx1"/>
                          </a:solidFill>
                          <a:effectLst/>
                          <a:latin typeface="Arial" panose="020B0604020202020204" pitchFamily="34" charset="0"/>
                        </a:rPr>
                        <a:t>Construction in Progress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Arial" panose="020B0604020202020204" pitchFamily="34" charset="0"/>
                        </a:rPr>
                        <a:t>5,000,000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5051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600" b="0" i="1" u="none" strike="noStrike" cap="none" normalizeH="0" baseline="0" dirty="0" smtClean="0">
                          <a:ln>
                            <a:noFill/>
                          </a:ln>
                          <a:solidFill>
                            <a:schemeClr val="accent1">
                              <a:lumMod val="75000"/>
                            </a:schemeClr>
                          </a:solidFill>
                          <a:effectLst/>
                          <a:latin typeface="Arial" panose="020B0604020202020204" pitchFamily="34" charset="0"/>
                        </a:rPr>
                        <a:t>To record transfer of finished asset</a:t>
                      </a: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4" name="Rectangle 5"/>
          <p:cNvSpPr txBox="1">
            <a:spLocks noChangeArrowheads="1"/>
          </p:cNvSpPr>
          <p:nvPr/>
        </p:nvSpPr>
        <p:spPr>
          <a:xfrm>
            <a:off x="0" y="417513"/>
            <a:ext cx="12192000" cy="1143000"/>
          </a:xfrm>
          <a:prstGeom prst="rect">
            <a:avLst/>
          </a:prstGeom>
        </p:spPr>
        <p:txBody>
          <a:bodyPr/>
          <a:lstStyle>
            <a:lvl1pPr algn="l" rtl="0" eaLnBrk="0" fontAlgn="base" hangingPunct="0">
              <a:lnSpc>
                <a:spcPct val="85000"/>
              </a:lnSpc>
              <a:spcBef>
                <a:spcPct val="0"/>
              </a:spcBef>
              <a:spcAft>
                <a:spcPct val="0"/>
              </a:spcAft>
              <a:defRPr sz="4800" kern="1200" spc="-50">
                <a:solidFill>
                  <a:srgbClr val="404040"/>
                </a:solidFill>
                <a:latin typeface="+mj-lt"/>
                <a:ea typeface="+mj-ea"/>
                <a:cs typeface="+mj-cs"/>
              </a:defRPr>
            </a:lvl1pPr>
            <a:lvl2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2pPr>
            <a:lvl3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3pPr>
            <a:lvl4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4pPr>
            <a:lvl5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defRPr>
            </a:lvl9pPr>
          </a:lstStyle>
          <a:p>
            <a:pPr algn="ctr">
              <a:defRPr/>
            </a:pPr>
            <a:r>
              <a:rPr lang="en-US" altLang="en-US" sz="3400" dirty="0" smtClean="0">
                <a:solidFill>
                  <a:srgbClr val="276F8B"/>
                </a:solidFill>
              </a:rPr>
              <a:t>COMPLETED CONTRACT METHOD </a:t>
            </a:r>
            <a:br>
              <a:rPr lang="en-US" altLang="en-US" sz="3400" dirty="0" smtClean="0">
                <a:solidFill>
                  <a:srgbClr val="276F8B"/>
                </a:solidFill>
              </a:rPr>
            </a:br>
            <a:r>
              <a:rPr lang="en-US" altLang="en-US" sz="3400" dirty="0" smtClean="0">
                <a:solidFill>
                  <a:srgbClr val="276F8B"/>
                </a:solidFill>
              </a:rPr>
              <a:t>Journal Entries – Completed Contract (2015)</a:t>
            </a:r>
            <a:endParaRPr lang="en-US" altLang="en-US" sz="3400" dirty="0">
              <a:solidFill>
                <a:srgbClr val="276F8B"/>
              </a:solidFill>
            </a:endParaRPr>
          </a:p>
        </p:txBody>
      </p:sp>
      <p:sp>
        <p:nvSpPr>
          <p:cNvPr id="2" name="Slide Number Placeholder 1"/>
          <p:cNvSpPr>
            <a:spLocks noGrp="1"/>
          </p:cNvSpPr>
          <p:nvPr>
            <p:ph type="sldNum" sz="quarter" idx="12"/>
          </p:nvPr>
        </p:nvSpPr>
        <p:spPr/>
        <p:txBody>
          <a:bodyPr/>
          <a:lstStyle/>
          <a:p>
            <a:pPr>
              <a:defRPr/>
            </a:pPr>
            <a:fld id="{B7E43A78-FE4F-424E-BDE6-5A9905F4C53A}" type="slidenum">
              <a:rPr lang="en-US" smtClean="0"/>
              <a:pPr>
                <a:defRPr/>
              </a:pPr>
              <a:t>7</a:t>
            </a:fld>
            <a:endParaRPr lang="en-US" dirty="0"/>
          </a:p>
        </p:txBody>
      </p:sp>
    </p:spTree>
    <p:extLst>
      <p:ext uri="{BB962C8B-B14F-4D97-AF65-F5344CB8AC3E}">
        <p14:creationId xmlns:p14="http://schemas.microsoft.com/office/powerpoint/2010/main" val="37986065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900634" y="357188"/>
            <a:ext cx="7528791" cy="646331"/>
          </a:xfrm>
          <a:prstGeom prst="rect">
            <a:avLst/>
          </a:prstGeom>
        </p:spPr>
        <p:txBody>
          <a:bodyPr wrap="none">
            <a:spAutoFit/>
          </a:bodyPr>
          <a:lstStyle/>
          <a:p>
            <a:pPr algn="ctr">
              <a:defRPr/>
            </a:pPr>
            <a:r>
              <a:rPr lang="en-US" altLang="en-US" sz="3600" b="1" dirty="0" smtClean="0">
                <a:solidFill>
                  <a:srgbClr val="276F8B"/>
                </a:solidFill>
                <a:latin typeface="+mj-lt"/>
                <a:cs typeface="Times New Roman" panose="02020603050405020304" pitchFamily="18" charset="0"/>
              </a:rPr>
              <a:t>PERCENTAGE OF COMPLETION METHOD</a:t>
            </a:r>
            <a:endParaRPr lang="en-US" altLang="en-US" sz="3600" b="1" dirty="0">
              <a:solidFill>
                <a:srgbClr val="276F8B"/>
              </a:solidFill>
              <a:latin typeface="+mj-lt"/>
            </a:endParaRPr>
          </a:p>
        </p:txBody>
      </p:sp>
      <p:sp>
        <p:nvSpPr>
          <p:cNvPr id="6" name="TextBox 5"/>
          <p:cNvSpPr txBox="1"/>
          <p:nvPr/>
        </p:nvSpPr>
        <p:spPr>
          <a:xfrm>
            <a:off x="778300" y="1186049"/>
            <a:ext cx="10273553" cy="1077218"/>
          </a:xfrm>
          <a:prstGeom prst="rect">
            <a:avLst/>
          </a:prstGeom>
          <a:noFill/>
        </p:spPr>
        <p:txBody>
          <a:bodyPr wrap="square" rtlCol="0">
            <a:spAutoFit/>
          </a:bodyPr>
          <a:lstStyle/>
          <a:p>
            <a:pPr lvl="0"/>
            <a:r>
              <a:rPr lang="en-US" sz="3200" dirty="0"/>
              <a:t>A</a:t>
            </a:r>
            <a:r>
              <a:rPr lang="en-US" sz="3200" dirty="0" smtClean="0"/>
              <a:t>llocates </a:t>
            </a:r>
            <a:r>
              <a:rPr lang="en-US" sz="3200" dirty="0"/>
              <a:t>a </a:t>
            </a:r>
            <a:r>
              <a:rPr lang="en-US" sz="3200" b="1" dirty="0">
                <a:solidFill>
                  <a:schemeClr val="accent1">
                    <a:lumMod val="75000"/>
                  </a:schemeClr>
                </a:solidFill>
              </a:rPr>
              <a:t>fair share </a:t>
            </a:r>
            <a:r>
              <a:rPr lang="en-US" sz="3200" dirty="0"/>
              <a:t>of a project's revenues and expenses to each reporting period during </a:t>
            </a:r>
            <a:r>
              <a:rPr lang="en-US" sz="3200" dirty="0" smtClean="0"/>
              <a:t>construction.</a:t>
            </a:r>
            <a:endParaRPr lang="en-US" sz="3200" dirty="0"/>
          </a:p>
        </p:txBody>
      </p:sp>
      <p:sp>
        <p:nvSpPr>
          <p:cNvPr id="2" name="Rectangle 1"/>
          <p:cNvSpPr/>
          <p:nvPr/>
        </p:nvSpPr>
        <p:spPr>
          <a:xfrm>
            <a:off x="141804" y="2230010"/>
            <a:ext cx="10813067" cy="4154984"/>
          </a:xfrm>
          <a:prstGeom prst="rect">
            <a:avLst/>
          </a:prstGeom>
        </p:spPr>
        <p:txBody>
          <a:bodyPr wrap="square">
            <a:spAutoFit/>
          </a:bodyPr>
          <a:lstStyle/>
          <a:p>
            <a:pPr marL="850900" marR="0" indent="-228600" algn="just">
              <a:spcBef>
                <a:spcPts val="0"/>
              </a:spcBef>
              <a:spcAft>
                <a:spcPts val="0"/>
              </a:spcAft>
              <a:buClr>
                <a:schemeClr val="accent1">
                  <a:lumMod val="75000"/>
                </a:schemeClr>
              </a:buClr>
              <a:buFont typeface="Wingdings" panose="05000000000000000000" pitchFamily="2" charset="2"/>
              <a:buChar char="Ø"/>
            </a:pPr>
            <a:r>
              <a:rPr lang="en-US" sz="2200" dirty="0" smtClean="0">
                <a:solidFill>
                  <a:srgbClr val="000000"/>
                </a:solidFill>
                <a:ea typeface="Times New Roman" panose="02020603050405020304" pitchFamily="18" charset="0"/>
                <a:cs typeface="Times New Roman" panose="02020603050405020304" pitchFamily="18" charset="0"/>
              </a:rPr>
              <a:t>The </a:t>
            </a:r>
            <a:r>
              <a:rPr lang="en-US" sz="2200" dirty="0">
                <a:solidFill>
                  <a:srgbClr val="000000"/>
                </a:solidFill>
                <a:ea typeface="Times New Roman" panose="02020603050405020304" pitchFamily="18" charset="0"/>
                <a:cs typeface="Times New Roman" panose="02020603050405020304" pitchFamily="18" charset="0"/>
              </a:rPr>
              <a:t>allocation of project profit is accomplished by estimating progress to date.</a:t>
            </a:r>
          </a:p>
          <a:p>
            <a:pPr marL="850900" marR="0" indent="-228600" algn="just">
              <a:spcBef>
                <a:spcPts val="0"/>
              </a:spcBef>
              <a:spcAft>
                <a:spcPts val="0"/>
              </a:spcAft>
              <a:buClr>
                <a:schemeClr val="accent1">
                  <a:lumMod val="75000"/>
                </a:schemeClr>
              </a:buClr>
              <a:buFont typeface="Wingdings" panose="05000000000000000000" pitchFamily="2" charset="2"/>
              <a:buChar char="Ø"/>
            </a:pPr>
            <a:r>
              <a:rPr lang="en-US" sz="2200" dirty="0" smtClean="0">
                <a:solidFill>
                  <a:srgbClr val="000000"/>
                </a:solidFill>
                <a:ea typeface="Times New Roman" panose="02020603050405020304" pitchFamily="18" charset="0"/>
                <a:cs typeface="Times New Roman" panose="02020603050405020304" pitchFamily="18" charset="0"/>
              </a:rPr>
              <a:t>Progress </a:t>
            </a:r>
            <a:r>
              <a:rPr lang="en-US" sz="2200" dirty="0">
                <a:solidFill>
                  <a:srgbClr val="000000"/>
                </a:solidFill>
                <a:ea typeface="Times New Roman" panose="02020603050405020304" pitchFamily="18" charset="0"/>
                <a:cs typeface="Times New Roman" panose="02020603050405020304" pitchFamily="18" charset="0"/>
              </a:rPr>
              <a:t>to date (the percentage of completion) can be estimated as the proportion of the project's cost incurred to date divided by total estimated costs, by project milestones, or by relying on an engineer's or architect's estimate. </a:t>
            </a:r>
            <a:endParaRPr lang="en-US" sz="2200" dirty="0" smtClean="0">
              <a:solidFill>
                <a:srgbClr val="000000"/>
              </a:solidFill>
              <a:ea typeface="Times New Roman" panose="02020603050405020304" pitchFamily="18" charset="0"/>
              <a:cs typeface="Times New Roman" panose="02020603050405020304" pitchFamily="18" charset="0"/>
            </a:endParaRPr>
          </a:p>
          <a:p>
            <a:pPr marL="850900" marR="0" indent="-228600" algn="just">
              <a:spcBef>
                <a:spcPts val="0"/>
              </a:spcBef>
              <a:spcAft>
                <a:spcPts val="0"/>
              </a:spcAft>
              <a:buClr>
                <a:schemeClr val="accent1">
                  <a:lumMod val="75000"/>
                </a:schemeClr>
              </a:buClr>
              <a:buFont typeface="Wingdings" panose="05000000000000000000" pitchFamily="2" charset="2"/>
              <a:buChar char="Ø"/>
            </a:pPr>
            <a:r>
              <a:rPr lang="en-US" sz="2200" dirty="0" smtClean="0">
                <a:solidFill>
                  <a:srgbClr val="000000"/>
                </a:solidFill>
                <a:ea typeface="Times New Roman" panose="02020603050405020304" pitchFamily="18" charset="0"/>
                <a:cs typeface="Times New Roman" panose="02020603050405020304" pitchFamily="18" charset="0"/>
              </a:rPr>
              <a:t>To </a:t>
            </a:r>
            <a:r>
              <a:rPr lang="en-US" sz="2200" dirty="0">
                <a:solidFill>
                  <a:srgbClr val="000000"/>
                </a:solidFill>
                <a:ea typeface="Times New Roman" panose="02020603050405020304" pitchFamily="18" charset="0"/>
                <a:cs typeface="Times New Roman" panose="02020603050405020304" pitchFamily="18" charset="0"/>
              </a:rPr>
              <a:t>determine periodic gross </a:t>
            </a:r>
            <a:r>
              <a:rPr lang="en-US" sz="2200" dirty="0" smtClean="0">
                <a:solidFill>
                  <a:srgbClr val="000000"/>
                </a:solidFill>
                <a:ea typeface="Times New Roman" panose="02020603050405020304" pitchFamily="18" charset="0"/>
                <a:cs typeface="Times New Roman" panose="02020603050405020304" pitchFamily="18" charset="0"/>
              </a:rPr>
              <a:t>profit, the </a:t>
            </a:r>
            <a:r>
              <a:rPr lang="en-US" sz="2200" dirty="0">
                <a:solidFill>
                  <a:srgbClr val="000000"/>
                </a:solidFill>
                <a:ea typeface="Times New Roman" panose="02020603050405020304" pitchFamily="18" charset="0"/>
                <a:cs typeface="Times New Roman" panose="02020603050405020304" pitchFamily="18" charset="0"/>
              </a:rPr>
              <a:t>percentage of completion is multiplied by estimated gross profit to determine gross profit earned to date, and then the current period's gross profit is determined by subtracting from this amount the gross profit recognized in previous periods.</a:t>
            </a:r>
          </a:p>
          <a:p>
            <a:pPr marL="860425" indent="-233363">
              <a:buClr>
                <a:schemeClr val="accent1">
                  <a:lumMod val="75000"/>
                </a:schemeClr>
              </a:buClr>
              <a:buFont typeface="Wingdings" panose="05000000000000000000" pitchFamily="2" charset="2"/>
              <a:buChar char="Ø"/>
            </a:pPr>
            <a:r>
              <a:rPr lang="en-US" sz="2200" dirty="0" smtClean="0">
                <a:solidFill>
                  <a:srgbClr val="000000"/>
                </a:solidFill>
                <a:ea typeface="Times New Roman" panose="02020603050405020304" pitchFamily="18" charset="0"/>
              </a:rPr>
              <a:t>Periodic </a:t>
            </a:r>
            <a:r>
              <a:rPr lang="en-US" sz="2200" dirty="0">
                <a:solidFill>
                  <a:srgbClr val="000000"/>
                </a:solidFill>
                <a:ea typeface="Times New Roman" panose="02020603050405020304" pitchFamily="18" charset="0"/>
              </a:rPr>
              <a:t>revenues are determined by multiplying the percentage of completion by the total contract price and then subtracting revenue recognized in prior periods.  In most cases, the </a:t>
            </a:r>
            <a:r>
              <a:rPr lang="en-US" sz="2200" i="1" dirty="0">
                <a:solidFill>
                  <a:schemeClr val="accent1">
                    <a:lumMod val="75000"/>
                  </a:schemeClr>
                </a:solidFill>
                <a:ea typeface="Times New Roman" panose="02020603050405020304" pitchFamily="18" charset="0"/>
              </a:rPr>
              <a:t>cost of construction</a:t>
            </a:r>
            <a:r>
              <a:rPr lang="en-US" sz="2200" dirty="0">
                <a:solidFill>
                  <a:schemeClr val="accent1">
                    <a:lumMod val="75000"/>
                  </a:schemeClr>
                </a:solidFill>
                <a:ea typeface="Times New Roman" panose="02020603050405020304" pitchFamily="18" charset="0"/>
              </a:rPr>
              <a:t> </a:t>
            </a:r>
            <a:r>
              <a:rPr lang="en-US" sz="2200" dirty="0">
                <a:solidFill>
                  <a:srgbClr val="000000"/>
                </a:solidFill>
                <a:ea typeface="Times New Roman" panose="02020603050405020304" pitchFamily="18" charset="0"/>
              </a:rPr>
              <a:t>equals the construction costs incurred during the period. </a:t>
            </a:r>
            <a:endParaRPr lang="en-US" sz="2200" dirty="0"/>
          </a:p>
        </p:txBody>
      </p:sp>
      <p:sp>
        <p:nvSpPr>
          <p:cNvPr id="3" name="Slide Number Placeholder 2"/>
          <p:cNvSpPr>
            <a:spLocks noGrp="1"/>
          </p:cNvSpPr>
          <p:nvPr>
            <p:ph type="sldNum" sz="quarter" idx="12"/>
          </p:nvPr>
        </p:nvSpPr>
        <p:spPr/>
        <p:txBody>
          <a:bodyPr/>
          <a:lstStyle/>
          <a:p>
            <a:pPr>
              <a:defRPr/>
            </a:pPr>
            <a:fld id="{B7E43A78-FE4F-424E-BDE6-5A9905F4C53A}" type="slidenum">
              <a:rPr lang="en-US" smtClean="0"/>
              <a:pPr>
                <a:defRPr/>
              </a:pPr>
              <a:t>8</a:t>
            </a:fld>
            <a:endParaRPr lang="en-US" dirty="0"/>
          </a:p>
        </p:txBody>
      </p:sp>
    </p:spTree>
    <p:extLst>
      <p:ext uri="{BB962C8B-B14F-4D97-AF65-F5344CB8AC3E}">
        <p14:creationId xmlns:p14="http://schemas.microsoft.com/office/powerpoint/2010/main" val="3416327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900634" y="357188"/>
            <a:ext cx="7528791" cy="646331"/>
          </a:xfrm>
          <a:prstGeom prst="rect">
            <a:avLst/>
          </a:prstGeom>
        </p:spPr>
        <p:txBody>
          <a:bodyPr wrap="none">
            <a:spAutoFit/>
          </a:bodyPr>
          <a:lstStyle/>
          <a:p>
            <a:pPr algn="ctr">
              <a:defRPr/>
            </a:pPr>
            <a:r>
              <a:rPr lang="en-US" altLang="en-US" sz="3600" b="1" dirty="0" smtClean="0">
                <a:solidFill>
                  <a:srgbClr val="276F8B"/>
                </a:solidFill>
                <a:latin typeface="+mj-lt"/>
                <a:cs typeface="Times New Roman" panose="02020603050405020304" pitchFamily="18" charset="0"/>
              </a:rPr>
              <a:t>PERCENTAGE OF COMPLETION METHOD</a:t>
            </a:r>
            <a:endParaRPr lang="en-US" altLang="en-US" sz="3600" b="1" dirty="0">
              <a:solidFill>
                <a:srgbClr val="276F8B"/>
              </a:solidFill>
              <a:latin typeface="+mj-lt"/>
            </a:endParaRPr>
          </a:p>
        </p:txBody>
      </p:sp>
      <p:graphicFrame>
        <p:nvGraphicFramePr>
          <p:cNvPr id="9" name="Table 8"/>
          <p:cNvGraphicFramePr>
            <a:graphicFrameLocks noGrp="1"/>
          </p:cNvGraphicFramePr>
          <p:nvPr>
            <p:extLst>
              <p:ext uri="{D42A27DB-BD31-4B8C-83A1-F6EECF244321}">
                <p14:modId xmlns:p14="http://schemas.microsoft.com/office/powerpoint/2010/main" val="1127979046"/>
              </p:ext>
            </p:extLst>
          </p:nvPr>
        </p:nvGraphicFramePr>
        <p:xfrm>
          <a:off x="167146" y="2043120"/>
          <a:ext cx="11788879" cy="1767840"/>
        </p:xfrm>
        <a:graphic>
          <a:graphicData uri="http://schemas.openxmlformats.org/drawingml/2006/table">
            <a:tbl>
              <a:tblPr firstRow="1" bandRow="1">
                <a:tableStyleId>{21E4AEA4-8DFA-4A89-87EB-49C32662AFE0}</a:tableStyleId>
              </a:tblPr>
              <a:tblGrid>
                <a:gridCol w="4463848">
                  <a:extLst>
                    <a:ext uri="{9D8B030D-6E8A-4147-A177-3AD203B41FA5}">
                      <a16:colId xmlns:a16="http://schemas.microsoft.com/office/drawing/2014/main" val="20000"/>
                    </a:ext>
                  </a:extLst>
                </a:gridCol>
                <a:gridCol w="2951620">
                  <a:extLst>
                    <a:ext uri="{9D8B030D-6E8A-4147-A177-3AD203B41FA5}">
                      <a16:colId xmlns:a16="http://schemas.microsoft.com/office/drawing/2014/main" val="20001"/>
                    </a:ext>
                  </a:extLst>
                </a:gridCol>
                <a:gridCol w="4373411">
                  <a:extLst>
                    <a:ext uri="{9D8B030D-6E8A-4147-A177-3AD203B41FA5}">
                      <a16:colId xmlns:a16="http://schemas.microsoft.com/office/drawing/2014/main" val="20002"/>
                    </a:ext>
                  </a:extLst>
                </a:gridCol>
              </a:tblGrid>
              <a:tr h="692235">
                <a:tc>
                  <a:txBody>
                    <a:bodyPr/>
                    <a:lstStyle/>
                    <a:p>
                      <a:pPr algn="ctr"/>
                      <a:r>
                        <a:rPr lang="en-US" sz="2200" dirty="0" smtClean="0">
                          <a:solidFill>
                            <a:schemeClr val="tx1"/>
                          </a:solidFill>
                          <a:latin typeface="Arial" panose="020B0604020202020204" pitchFamily="34" charset="0"/>
                          <a:cs typeface="Arial" panose="020B0604020202020204" pitchFamily="34" charset="0"/>
                        </a:rPr>
                        <a:t>Estimated Gross Profit</a:t>
                      </a:r>
                      <a:endParaRPr lang="en-US" sz="2200" dirty="0">
                        <a:solidFill>
                          <a:schemeClr val="tx1"/>
                        </a:solidFill>
                        <a:latin typeface="Arial" panose="020B0604020202020204" pitchFamily="34" charset="0"/>
                        <a:cs typeface="Arial" panose="020B0604020202020204" pitchFamily="34" charset="0"/>
                      </a:endParaRPr>
                    </a:p>
                  </a:txBody>
                  <a:tcPr anchor="ctr">
                    <a:solidFill>
                      <a:srgbClr val="74C2CA"/>
                    </a:solidFill>
                  </a:tcPr>
                </a:tc>
                <a:tc>
                  <a:txBody>
                    <a:bodyPr/>
                    <a:lstStyle/>
                    <a:p>
                      <a:pPr algn="ctr"/>
                      <a:r>
                        <a:rPr lang="en-US" sz="2200" b="1" kern="1200" dirty="0" smtClean="0">
                          <a:solidFill>
                            <a:schemeClr val="tx1"/>
                          </a:solidFill>
                          <a:latin typeface="Arial" panose="020B0604020202020204" pitchFamily="34" charset="0"/>
                          <a:ea typeface="+mn-ea"/>
                          <a:cs typeface="Arial" panose="020B0604020202020204" pitchFamily="34" charset="0"/>
                        </a:rPr>
                        <a:t>Percent</a:t>
                      </a:r>
                      <a:r>
                        <a:rPr lang="en-US" sz="2200" b="1" kern="1200" baseline="0" dirty="0" smtClean="0">
                          <a:solidFill>
                            <a:schemeClr val="tx1"/>
                          </a:solidFill>
                          <a:latin typeface="Arial" panose="020B0604020202020204" pitchFamily="34" charset="0"/>
                          <a:ea typeface="+mn-ea"/>
                          <a:cs typeface="Arial" panose="020B0604020202020204" pitchFamily="34" charset="0"/>
                        </a:rPr>
                        <a:t> Complete</a:t>
                      </a:r>
                      <a:endParaRPr lang="en-US" sz="2200" b="1" kern="1200" dirty="0">
                        <a:solidFill>
                          <a:schemeClr val="tx1"/>
                        </a:solidFill>
                        <a:latin typeface="Arial" panose="020B0604020202020204" pitchFamily="34" charset="0"/>
                        <a:ea typeface="+mn-ea"/>
                        <a:cs typeface="Arial" panose="020B0604020202020204" pitchFamily="34" charset="0"/>
                      </a:endParaRPr>
                    </a:p>
                  </a:txBody>
                  <a:tcPr anchor="ctr">
                    <a:solidFill>
                      <a:srgbClr val="74C2CA"/>
                    </a:solidFill>
                  </a:tcPr>
                </a:tc>
                <a:tc>
                  <a:txBody>
                    <a:bodyPr/>
                    <a:lstStyle/>
                    <a:p>
                      <a:pPr marL="0" algn="ctr" defTabSz="914400" rtl="0" eaLnBrk="1" latinLnBrk="0" hangingPunct="1"/>
                      <a:r>
                        <a:rPr lang="en-US" sz="2200" b="1" kern="1200" dirty="0" smtClean="0">
                          <a:solidFill>
                            <a:schemeClr val="tx1"/>
                          </a:solidFill>
                          <a:latin typeface="Arial" panose="020B0604020202020204" pitchFamily="34" charset="0"/>
                          <a:ea typeface="+mn-ea"/>
                          <a:cs typeface="Arial" panose="020B0604020202020204" pitchFamily="34" charset="0"/>
                        </a:rPr>
                        <a:t>Gross Profit Recognized </a:t>
                      </a:r>
                      <a:br>
                        <a:rPr lang="en-US" sz="2200" b="1" kern="1200" dirty="0" smtClean="0">
                          <a:solidFill>
                            <a:schemeClr val="tx1"/>
                          </a:solidFill>
                          <a:latin typeface="Arial" panose="020B0604020202020204" pitchFamily="34" charset="0"/>
                          <a:ea typeface="+mn-ea"/>
                          <a:cs typeface="Arial" panose="020B0604020202020204" pitchFamily="34" charset="0"/>
                        </a:rPr>
                      </a:br>
                      <a:r>
                        <a:rPr lang="en-US" sz="2200" b="1" kern="1200" dirty="0" smtClean="0">
                          <a:solidFill>
                            <a:schemeClr val="tx1"/>
                          </a:solidFill>
                          <a:latin typeface="Arial" panose="020B0604020202020204" pitchFamily="34" charset="0"/>
                          <a:ea typeface="+mn-ea"/>
                          <a:cs typeface="Arial" panose="020B0604020202020204" pitchFamily="34" charset="0"/>
                        </a:rPr>
                        <a:t>This Period</a:t>
                      </a:r>
                      <a:endParaRPr lang="en-US" sz="2200" b="1" kern="1200" dirty="0">
                        <a:solidFill>
                          <a:schemeClr val="tx1"/>
                        </a:solidFill>
                        <a:latin typeface="Arial" panose="020B0604020202020204" pitchFamily="34" charset="0"/>
                        <a:ea typeface="+mn-ea"/>
                        <a:cs typeface="Arial" panose="020B0604020202020204" pitchFamily="34" charset="0"/>
                      </a:endParaRPr>
                    </a:p>
                  </a:txBody>
                  <a:tcPr anchor="ctr">
                    <a:solidFill>
                      <a:srgbClr val="74C2CA"/>
                    </a:solidFill>
                  </a:tcPr>
                </a:tc>
                <a:extLst>
                  <a:ext uri="{0D108BD9-81ED-4DB2-BD59-A6C34878D82A}">
                    <a16:rowId xmlns:a16="http://schemas.microsoft.com/office/drawing/2014/main" val="10000"/>
                  </a:ext>
                </a:extLst>
              </a:tr>
              <a:tr h="655124">
                <a:tc>
                  <a:txBody>
                    <a:bodyPr/>
                    <a:lstStyle/>
                    <a:p>
                      <a:r>
                        <a:rPr lang="en-US" sz="2000" dirty="0" smtClean="0"/>
                        <a:t>Contract</a:t>
                      </a:r>
                      <a:r>
                        <a:rPr lang="en-US" sz="2000" baseline="0" dirty="0" smtClean="0"/>
                        <a:t> </a:t>
                      </a:r>
                      <a:r>
                        <a:rPr lang="en-US" sz="2000" dirty="0" smtClean="0"/>
                        <a:t>Price </a:t>
                      </a:r>
                      <a:r>
                        <a:rPr lang="en-US" sz="2000" b="1" dirty="0" smtClean="0"/>
                        <a:t>–</a:t>
                      </a:r>
                      <a:r>
                        <a:rPr lang="en-US" sz="2000" dirty="0" smtClean="0"/>
                        <a:t> </a:t>
                      </a:r>
                      <a:r>
                        <a:rPr lang="en-US" sz="2000" b="1" dirty="0" smtClean="0"/>
                        <a:t>(</a:t>
                      </a:r>
                      <a:r>
                        <a:rPr lang="en-US" sz="2000" dirty="0" smtClean="0"/>
                        <a:t>Actual Costs to</a:t>
                      </a:r>
                      <a:r>
                        <a:rPr lang="en-US" sz="2000" baseline="0" dirty="0" smtClean="0"/>
                        <a:t> Date </a:t>
                      </a:r>
                      <a:r>
                        <a:rPr lang="en-US" sz="2000" b="1" baseline="0" dirty="0" smtClean="0"/>
                        <a:t>+</a:t>
                      </a:r>
                      <a:r>
                        <a:rPr lang="en-US" sz="2000" baseline="0" dirty="0" smtClean="0"/>
                        <a:t> Est Costs to Complete</a:t>
                      </a:r>
                      <a:r>
                        <a:rPr lang="en-US" sz="2000" b="1" baseline="0" dirty="0" smtClean="0"/>
                        <a:t>)</a:t>
                      </a:r>
                      <a:endParaRPr lang="en-US" sz="2000" b="1" dirty="0"/>
                    </a:p>
                  </a:txBody>
                  <a:tcPr/>
                </a:tc>
                <a:tc>
                  <a:txBody>
                    <a:bodyPr/>
                    <a:lstStyle/>
                    <a:p>
                      <a:r>
                        <a:rPr lang="en-US" sz="2000" dirty="0" smtClean="0"/>
                        <a:t>Actual Costs Incurred</a:t>
                      </a:r>
                      <a:r>
                        <a:rPr lang="en-US" sz="2000" b="1" dirty="0" smtClean="0"/>
                        <a:t>/</a:t>
                      </a:r>
                      <a:r>
                        <a:rPr lang="en-US" sz="2000" dirty="0" smtClean="0"/>
                        <a:t/>
                      </a:r>
                      <a:br>
                        <a:rPr lang="en-US" sz="2000" dirty="0" smtClean="0"/>
                      </a:br>
                      <a:r>
                        <a:rPr lang="en-US" sz="2000" b="1" dirty="0" smtClean="0"/>
                        <a:t>(</a:t>
                      </a:r>
                      <a:r>
                        <a:rPr lang="en-US" sz="2000" dirty="0" smtClean="0"/>
                        <a:t>Total Actual Costs </a:t>
                      </a:r>
                      <a:r>
                        <a:rPr lang="en-US" sz="2000" b="1" dirty="0" smtClean="0"/>
                        <a:t>+</a:t>
                      </a:r>
                      <a:r>
                        <a:rPr lang="en-US" sz="2000" dirty="0" smtClean="0"/>
                        <a:t> Estimated Costs to Date</a:t>
                      </a:r>
                      <a:r>
                        <a:rPr lang="en-US" sz="2000" b="1" dirty="0" smtClean="0"/>
                        <a:t>)</a:t>
                      </a:r>
                      <a:endParaRPr lang="en-US" sz="2000" b="1" dirty="0"/>
                    </a:p>
                  </a:txBody>
                  <a:tcPr/>
                </a:tc>
                <a:tc>
                  <a:txBody>
                    <a:bodyPr/>
                    <a:lstStyle/>
                    <a:p>
                      <a:r>
                        <a:rPr lang="en-US" sz="2000" b="1" dirty="0" smtClean="0"/>
                        <a:t>(</a:t>
                      </a:r>
                      <a:r>
                        <a:rPr lang="en-US" sz="2000" dirty="0" smtClean="0"/>
                        <a:t>Total</a:t>
                      </a:r>
                      <a:r>
                        <a:rPr lang="en-US" sz="2000" baseline="0" dirty="0" smtClean="0"/>
                        <a:t> Est </a:t>
                      </a:r>
                      <a:r>
                        <a:rPr lang="en-US" sz="2000" dirty="0" smtClean="0"/>
                        <a:t>Gross Profit </a:t>
                      </a:r>
                      <a:r>
                        <a:rPr lang="en-US" sz="2000" b="1" dirty="0" smtClean="0"/>
                        <a:t>X</a:t>
                      </a:r>
                      <a:r>
                        <a:rPr lang="en-US" sz="2000" dirty="0" smtClean="0"/>
                        <a:t> Percentage Completed to Date</a:t>
                      </a:r>
                      <a:r>
                        <a:rPr lang="en-US" sz="2000" b="1" dirty="0" smtClean="0"/>
                        <a:t>)</a:t>
                      </a:r>
                      <a:r>
                        <a:rPr lang="en-US" sz="2000" dirty="0" smtClean="0"/>
                        <a:t> </a:t>
                      </a:r>
                      <a:r>
                        <a:rPr lang="en-US" sz="2000" b="1" dirty="0" smtClean="0"/>
                        <a:t>–</a:t>
                      </a:r>
                      <a:r>
                        <a:rPr lang="en-US" sz="2000" dirty="0" smtClean="0"/>
                        <a:t> Gross Profit</a:t>
                      </a:r>
                      <a:r>
                        <a:rPr lang="en-US" sz="2000" baseline="0" dirty="0" smtClean="0"/>
                        <a:t> Recognized in Prior Periods</a:t>
                      </a:r>
                      <a:endParaRPr lang="en-US" sz="2000" dirty="0"/>
                    </a:p>
                  </a:txBody>
                  <a:tcPr/>
                </a:tc>
                <a:extLst>
                  <a:ext uri="{0D108BD9-81ED-4DB2-BD59-A6C34878D82A}">
                    <a16:rowId xmlns:a16="http://schemas.microsoft.com/office/drawing/2014/main" val="10001"/>
                  </a:ext>
                </a:extLst>
              </a:tr>
            </a:tbl>
          </a:graphicData>
        </a:graphic>
      </p:graphicFrame>
      <p:sp>
        <p:nvSpPr>
          <p:cNvPr id="3" name="Slide Number Placeholder 2"/>
          <p:cNvSpPr>
            <a:spLocks noGrp="1"/>
          </p:cNvSpPr>
          <p:nvPr>
            <p:ph type="sldNum" sz="quarter" idx="12"/>
          </p:nvPr>
        </p:nvSpPr>
        <p:spPr/>
        <p:txBody>
          <a:bodyPr/>
          <a:lstStyle/>
          <a:p>
            <a:pPr>
              <a:defRPr/>
            </a:pPr>
            <a:fld id="{B7E43A78-FE4F-424E-BDE6-5A9905F4C53A}" type="slidenum">
              <a:rPr lang="en-US" smtClean="0"/>
              <a:pPr>
                <a:defRPr/>
              </a:pPr>
              <a:t>9</a:t>
            </a:fld>
            <a:endParaRPr lang="en-US" dirty="0"/>
          </a:p>
        </p:txBody>
      </p:sp>
    </p:spTree>
    <p:extLst>
      <p:ext uri="{BB962C8B-B14F-4D97-AF65-F5344CB8AC3E}">
        <p14:creationId xmlns:p14="http://schemas.microsoft.com/office/powerpoint/2010/main" val="343241808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Retrospect">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iblet">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7145" cap="flat" cmpd="sng" algn="ctr">
          <a:solidFill>
            <a:schemeClr val="phClr"/>
          </a:solidFill>
          <a:prstDash val="solid"/>
        </a:ln>
        <a:ln w="58420" cap="flat" cmpd="thickThin" algn="ctr">
          <a:solidFill>
            <a:schemeClr val="phClr">
              <a:shade val="95000"/>
              <a:alpha val="50000"/>
              <a:satMod val="150000"/>
            </a:schemeClr>
          </a:solidFill>
          <a:prstDash val="solid"/>
        </a:ln>
      </a:lnStyleLst>
      <a:effectStyleLst>
        <a:effectStyle>
          <a:effectLst/>
        </a:effectStyle>
        <a:effectStyle>
          <a:effectLst>
            <a:outerShdw blurRad="50800" dist="38100" dir="2700000" rotWithShape="0">
              <a:srgbClr val="000000">
                <a:alpha val="60000"/>
              </a:srgbClr>
            </a:outerShdw>
          </a:effectLst>
          <a:scene3d>
            <a:camera prst="orthographicFront">
              <a:rot lat="0" lon="0" rev="0"/>
            </a:camera>
            <a:lightRig rig="flat" dir="tl"/>
          </a:scene3d>
          <a:sp3d prstMaterial="flat">
            <a:bevelT w="31750" h="63500" prst="riblet"/>
          </a:sp3d>
        </a:effectStyle>
        <a:effectStyle>
          <a:effectLst>
            <a:outerShdw blurRad="50800" dist="38100" dir="2700000" algn="ctr" rotWithShape="0">
              <a:srgbClr val="000000">
                <a:alpha val="60000"/>
              </a:srgbClr>
            </a:outerShdw>
          </a:effectLst>
          <a:scene3d>
            <a:camera prst="orthographicFront">
              <a:rot lat="0" lon="0" rev="0"/>
            </a:camera>
            <a:lightRig rig="flat" dir="tl"/>
          </a:scene3d>
          <a:sp3d prstMaterial="flat">
            <a:bevelT w="57150" h="114300" prst="riblet"/>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9696</TotalTime>
  <Words>1601</Words>
  <Application>Microsoft Office PowerPoint</Application>
  <PresentationFormat>Widescreen</PresentationFormat>
  <Paragraphs>272</Paragraphs>
  <Slides>20</Slides>
  <Notes>18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Calibri Light</vt:lpstr>
      <vt:lpstr>Palatino</vt:lpstr>
      <vt:lpstr>Times New Roman</vt:lpstr>
      <vt:lpstr>Wingdings</vt:lpstr>
      <vt:lpstr>1_Retrospect</vt:lpstr>
      <vt:lpstr>Revenue Recognition (Part 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NSCC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Swanson, Laurie</dc:creator>
  <cp:lastModifiedBy>Swanson, Laurie</cp:lastModifiedBy>
  <cp:revision>134</cp:revision>
  <cp:lastPrinted>2014-10-06T13:10:13Z</cp:lastPrinted>
  <dcterms:created xsi:type="dcterms:W3CDTF">2013-10-28T16:29:40Z</dcterms:created>
  <dcterms:modified xsi:type="dcterms:W3CDTF">2017-10-24T22:47:31Z</dcterms:modified>
</cp:coreProperties>
</file>