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2"/>
  </p:notesMasterIdLst>
  <p:sldIdLst>
    <p:sldId id="256" r:id="rId2"/>
    <p:sldId id="306" r:id="rId3"/>
    <p:sldId id="318" r:id="rId4"/>
    <p:sldId id="315" r:id="rId5"/>
    <p:sldId id="307" r:id="rId6"/>
    <p:sldId id="316" r:id="rId7"/>
    <p:sldId id="321" r:id="rId8"/>
    <p:sldId id="332" r:id="rId9"/>
    <p:sldId id="323" r:id="rId10"/>
    <p:sldId id="320" r:id="rId11"/>
    <p:sldId id="324" r:id="rId12"/>
    <p:sldId id="326" r:id="rId13"/>
    <p:sldId id="327" r:id="rId14"/>
    <p:sldId id="328" r:id="rId15"/>
    <p:sldId id="329" r:id="rId16"/>
    <p:sldId id="331" r:id="rId17"/>
    <p:sldId id="333" r:id="rId18"/>
    <p:sldId id="334" r:id="rId19"/>
    <p:sldId id="314" r:id="rId20"/>
    <p:sldId id="297" r:id="rId2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wanson, Laurie" initials="SL" lastIdx="1" clrIdx="0">
    <p:extLst>
      <p:ext uri="{19B8F6BF-5375-455C-9EA6-DF929625EA0E}">
        <p15:presenceInfo xmlns:p15="http://schemas.microsoft.com/office/powerpoint/2012/main" userId="S-1-5-21-1069311750-461586904-929701000-2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EF0F2"/>
    <a:srgbClr val="D8EEF0"/>
    <a:srgbClr val="ABDADF"/>
    <a:srgbClr val="74C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E86DF8F6-504F-4EFC-B9D3-8D6A055A239B}" type="datetimeFigureOut">
              <a:rPr lang="en-US" smtClean="0"/>
              <a:t>10/24/2017</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4DC14487-28F8-4974-90B2-8503D2CED82F}" type="slidenum">
              <a:rPr lang="en-US" smtClean="0"/>
              <a:t>‹#›</a:t>
            </a:fld>
            <a:endParaRPr lang="en-US"/>
          </a:p>
        </p:txBody>
      </p:sp>
    </p:spTree>
    <p:extLst>
      <p:ext uri="{BB962C8B-B14F-4D97-AF65-F5344CB8AC3E}">
        <p14:creationId xmlns:p14="http://schemas.microsoft.com/office/powerpoint/2010/main" val="330037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2</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436656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11</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419464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12</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559893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13</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7317250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14</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3321050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15</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155716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16</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0937944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17</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729850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18</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526379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19</a:t>
            </a:fld>
            <a:endParaRPr lang="en-US" altLang="en-US"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670918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3</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26267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4</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010493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5</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39151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6</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56750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7</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736872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8</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715543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9</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3241565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dirty="0" smtClean="0"/>
          </a:p>
        </p:txBody>
      </p:sp>
      <p:sp>
        <p:nvSpPr>
          <p:cNvPr id="24580"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defRPr>
            </a:lvl1pPr>
            <a:lvl2pPr marL="754243" indent="-290093">
              <a:defRPr>
                <a:solidFill>
                  <a:schemeClr val="tx1"/>
                </a:solidFill>
                <a:latin typeface="Arial" panose="020B0604020202020204" pitchFamily="34" charset="0"/>
              </a:defRPr>
            </a:lvl2pPr>
            <a:lvl3pPr marL="1160374" indent="-232075">
              <a:defRPr>
                <a:solidFill>
                  <a:schemeClr val="tx1"/>
                </a:solidFill>
                <a:latin typeface="Arial" panose="020B0604020202020204" pitchFamily="34" charset="0"/>
              </a:defRPr>
            </a:lvl3pPr>
            <a:lvl4pPr marL="1624523" indent="-232075">
              <a:defRPr>
                <a:solidFill>
                  <a:schemeClr val="tx1"/>
                </a:solidFill>
                <a:latin typeface="Arial" panose="020B0604020202020204" pitchFamily="34" charset="0"/>
              </a:defRPr>
            </a:lvl4pPr>
            <a:lvl5pPr marL="2088672" indent="-232075">
              <a:defRPr>
                <a:solidFill>
                  <a:schemeClr val="tx1"/>
                </a:solidFill>
                <a:latin typeface="Arial" panose="020B0604020202020204" pitchFamily="34" charset="0"/>
              </a:defRPr>
            </a:lvl5pPr>
            <a:lvl6pPr marL="2552822" indent="-232075" eaLnBrk="0" fontAlgn="base" hangingPunct="0">
              <a:spcBef>
                <a:spcPct val="0"/>
              </a:spcBef>
              <a:spcAft>
                <a:spcPct val="0"/>
              </a:spcAft>
              <a:defRPr>
                <a:solidFill>
                  <a:schemeClr val="tx1"/>
                </a:solidFill>
                <a:latin typeface="Arial" panose="020B0604020202020204" pitchFamily="34" charset="0"/>
              </a:defRPr>
            </a:lvl6pPr>
            <a:lvl7pPr marL="3016971" indent="-232075" eaLnBrk="0" fontAlgn="base" hangingPunct="0">
              <a:spcBef>
                <a:spcPct val="0"/>
              </a:spcBef>
              <a:spcAft>
                <a:spcPct val="0"/>
              </a:spcAft>
              <a:defRPr>
                <a:solidFill>
                  <a:schemeClr val="tx1"/>
                </a:solidFill>
                <a:latin typeface="Arial" panose="020B0604020202020204" pitchFamily="34" charset="0"/>
              </a:defRPr>
            </a:lvl7pPr>
            <a:lvl8pPr marL="3481121" indent="-232075" eaLnBrk="0" fontAlgn="base" hangingPunct="0">
              <a:spcBef>
                <a:spcPct val="0"/>
              </a:spcBef>
              <a:spcAft>
                <a:spcPct val="0"/>
              </a:spcAft>
              <a:defRPr>
                <a:solidFill>
                  <a:schemeClr val="tx1"/>
                </a:solidFill>
                <a:latin typeface="Arial" panose="020B0604020202020204" pitchFamily="34" charset="0"/>
              </a:defRPr>
            </a:lvl8pPr>
            <a:lvl9pPr marL="3945270" indent="-232075" eaLnBrk="0" fontAlgn="base" hangingPunct="0">
              <a:spcBef>
                <a:spcPct val="0"/>
              </a:spcBef>
              <a:spcAft>
                <a:spcPct val="0"/>
              </a:spcAft>
              <a:defRPr>
                <a:solidFill>
                  <a:schemeClr val="tx1"/>
                </a:solidFill>
                <a:latin typeface="Arial" panose="020B0604020202020204" pitchFamily="34" charset="0"/>
              </a:defRPr>
            </a:lvl9pPr>
          </a:lstStyle>
          <a:p>
            <a:fld id="{5A83BCC0-211B-485B-BD79-CB59A71007A3}" type="slidenum">
              <a:rPr lang="en-US" altLang="en-US" smtClean="0">
                <a:solidFill>
                  <a:srgbClr val="000000"/>
                </a:solidFill>
                <a:latin typeface="Calibri" panose="020F0502020204030204" pitchFamily="34" charset="0"/>
              </a:rPr>
              <a:pPr/>
              <a:t>10</a:t>
            </a:fld>
            <a:endParaRPr lang="en-US" altLang="en-US"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796124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rgbClr val="58B6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rgbClr val="276F8B"/>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A775A1A-BFBE-4A07-865B-A9B7B1F88517}" type="datetime1">
              <a:rPr lang="en-US" smtClean="0"/>
              <a:t>10/24/2017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218DE5-3D0B-4B27-AAAD-7CEEA758746A}" type="slidenum">
              <a:rPr lang="en-US"/>
              <a:pPr>
                <a:defRPr/>
              </a:pPr>
              <a:t>‹#›</a:t>
            </a:fld>
            <a:endParaRPr lang="en-US"/>
          </a:p>
        </p:txBody>
      </p:sp>
    </p:spTree>
    <p:extLst>
      <p:ext uri="{BB962C8B-B14F-4D97-AF65-F5344CB8AC3E}">
        <p14:creationId xmlns:p14="http://schemas.microsoft.com/office/powerpoint/2010/main" val="2370302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A6228F0E-3224-4061-A5A8-C3419151E1C3}" type="datetime1">
              <a:rPr lang="en-US" smtClean="0"/>
              <a:t>10/24/2017</a:t>
            </a:fld>
            <a:endParaRPr 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solidFill>
                <a:srgbClr val="373545"/>
              </a:solidFill>
            </a:endParaRPr>
          </a:p>
        </p:txBody>
      </p:sp>
      <p:sp>
        <p:nvSpPr>
          <p:cNvPr id="9" name="Slide Number Placeholder 6"/>
          <p:cNvSpPr>
            <a:spLocks noGrp="1"/>
          </p:cNvSpPr>
          <p:nvPr>
            <p:ph type="sldNum" sz="quarter" idx="12"/>
          </p:nvPr>
        </p:nvSpPr>
        <p:spPr/>
        <p:txBody>
          <a:bodyPr/>
          <a:lstStyle>
            <a:lvl1pPr>
              <a:defRPr>
                <a:solidFill>
                  <a:schemeClr val="tx2"/>
                </a:solidFill>
              </a:defRPr>
            </a:lvl1pPr>
          </a:lstStyle>
          <a:p>
            <a:pPr>
              <a:defRPr/>
            </a:pPr>
            <a:fld id="{AD2ADCD5-F906-4BA8-9277-37C7942AA60A}" type="slidenum">
              <a:rPr lang="en-US">
                <a:solidFill>
                  <a:srgbClr val="373545"/>
                </a:solidFill>
              </a:rPr>
              <a:pPr>
                <a:defRPr/>
              </a:pPr>
              <a:t>‹#›</a:t>
            </a:fld>
            <a:endParaRPr lang="en-US">
              <a:solidFill>
                <a:srgbClr val="373545"/>
              </a:solidFill>
            </a:endParaRPr>
          </a:p>
        </p:txBody>
      </p:sp>
    </p:spTree>
    <p:extLst>
      <p:ext uri="{BB962C8B-B14F-4D97-AF65-F5344CB8AC3E}">
        <p14:creationId xmlns:p14="http://schemas.microsoft.com/office/powerpoint/2010/main" val="1933261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AB82FA47-52FF-4B3A-91C5-4123CFA145CA}" type="datetime1">
              <a:rPr lang="en-US" smtClean="0"/>
              <a:t>10/24/2017</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6458BCB-F45F-4535-A445-CD1541BDF1F1}" type="slidenum">
              <a:rPr lang="en-US"/>
              <a:pPr>
                <a:defRPr/>
              </a:pPr>
              <a:t>‹#›</a:t>
            </a:fld>
            <a:endParaRPr lang="en-US"/>
          </a:p>
        </p:txBody>
      </p:sp>
    </p:spTree>
    <p:extLst>
      <p:ext uri="{BB962C8B-B14F-4D97-AF65-F5344CB8AC3E}">
        <p14:creationId xmlns:p14="http://schemas.microsoft.com/office/powerpoint/2010/main" val="3127026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A7C1637-D4C5-4A29-984E-981288ACE04D}" type="datetime1">
              <a:rPr lang="en-US" smtClean="0"/>
              <a:t>10/24/2017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343581-574C-482F-B0A8-4B90D78048D3}" type="slidenum">
              <a:rPr lang="en-US"/>
              <a:pPr>
                <a:defRPr/>
              </a:pPr>
              <a:t>‹#›</a:t>
            </a:fld>
            <a:endParaRPr lang="en-US"/>
          </a:p>
        </p:txBody>
      </p:sp>
    </p:spTree>
    <p:extLst>
      <p:ext uri="{BB962C8B-B14F-4D97-AF65-F5344CB8AC3E}">
        <p14:creationId xmlns:p14="http://schemas.microsoft.com/office/powerpoint/2010/main" val="215053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91F31620-A769-4275-989A-AA27C0997FC8}" type="datetime1">
              <a:rPr lang="en-US" smtClean="0"/>
              <a:t>10/24/2017</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EC961C7-5BAD-4E5F-BCA1-17DD49816537}" type="slidenum">
              <a:rPr lang="en-US"/>
              <a:pPr>
                <a:defRPr/>
              </a:pPr>
              <a:t>‹#›</a:t>
            </a:fld>
            <a:endParaRPr lang="en-US"/>
          </a:p>
        </p:txBody>
      </p:sp>
    </p:spTree>
    <p:extLst>
      <p:ext uri="{BB962C8B-B14F-4D97-AF65-F5344CB8AC3E}">
        <p14:creationId xmlns:p14="http://schemas.microsoft.com/office/powerpoint/2010/main" val="724829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2pPr marL="485775" indent="-285750">
              <a:buFont typeface="Wingdings" panose="05000000000000000000" pitchFamily="2" charset="2"/>
              <a:buChar char="Ø"/>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1D56D12-A403-4AFE-BF3D-DAD04717E96D}" type="datetime1">
              <a:rPr lang="en-US" smtClean="0"/>
              <a:t>10/24/2017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645640-A0E9-4A7A-A5A9-DBD0E626D6E2}" type="slidenum">
              <a:rPr lang="en-US"/>
              <a:pPr>
                <a:defRPr/>
              </a:pPr>
              <a:t>‹#›</a:t>
            </a:fld>
            <a:endParaRPr lang="en-US"/>
          </a:p>
        </p:txBody>
      </p:sp>
    </p:spTree>
    <p:extLst>
      <p:ext uri="{BB962C8B-B14F-4D97-AF65-F5344CB8AC3E}">
        <p14:creationId xmlns:p14="http://schemas.microsoft.com/office/powerpoint/2010/main" val="17287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A026CC68-2A76-4FFA-866C-DEF4835FAB62}" type="datetime1">
              <a:rPr lang="en-US" smtClean="0"/>
              <a:t>10/24/2017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28A0E1-E9F0-4ABB-905D-C8DCCAC13F59}" type="slidenum">
              <a:rPr lang="en-US"/>
              <a:pPr>
                <a:defRPr/>
              </a:pPr>
              <a:t>‹#›</a:t>
            </a:fld>
            <a:endParaRPr lang="en-US"/>
          </a:p>
        </p:txBody>
      </p:sp>
    </p:spTree>
    <p:extLst>
      <p:ext uri="{BB962C8B-B14F-4D97-AF65-F5344CB8AC3E}">
        <p14:creationId xmlns:p14="http://schemas.microsoft.com/office/powerpoint/2010/main" val="2426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4F9EFF2-791F-485B-BBB7-FBF4C32DB5C2}" type="datetime1">
              <a:rPr lang="en-US" smtClean="0"/>
              <a:t>10/24/2017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D9FD72-0712-4B4A-A58F-E44FA1971A8C}" type="slidenum">
              <a:rPr lang="en-US"/>
              <a:pPr>
                <a:defRPr/>
              </a:pPr>
              <a:t>‹#›</a:t>
            </a:fld>
            <a:endParaRPr lang="en-US"/>
          </a:p>
        </p:txBody>
      </p:sp>
    </p:spTree>
    <p:extLst>
      <p:ext uri="{BB962C8B-B14F-4D97-AF65-F5344CB8AC3E}">
        <p14:creationId xmlns:p14="http://schemas.microsoft.com/office/powerpoint/2010/main" val="148361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BF675CF-7034-4F0C-8006-6C367B83F65B}" type="datetime1">
              <a:rPr lang="en-US" smtClean="0"/>
              <a:t>10/24/2017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580E31E-9133-412F-8312-0EE25E1C4423}" type="slidenum">
              <a:rPr lang="en-US"/>
              <a:pPr>
                <a:defRPr/>
              </a:pPr>
              <a:t>‹#›</a:t>
            </a:fld>
            <a:endParaRPr lang="en-US"/>
          </a:p>
        </p:txBody>
      </p:sp>
    </p:spTree>
    <p:extLst>
      <p:ext uri="{BB962C8B-B14F-4D97-AF65-F5344CB8AC3E}">
        <p14:creationId xmlns:p14="http://schemas.microsoft.com/office/powerpoint/2010/main" val="69797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CFB38B2-E912-4185-A425-64FD8B78A33F}" type="datetime1">
              <a:rPr lang="en-US" smtClean="0"/>
              <a:t>10/24/2017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AC771E4-0E5C-418D-AD03-1DFE9EAF5ACC}" type="slidenum">
              <a:rPr lang="en-US"/>
              <a:pPr>
                <a:defRPr/>
              </a:pPr>
              <a:t>‹#›</a:t>
            </a:fld>
            <a:endParaRPr lang="en-US"/>
          </a:p>
        </p:txBody>
      </p:sp>
    </p:spTree>
    <p:extLst>
      <p:ext uri="{BB962C8B-B14F-4D97-AF65-F5344CB8AC3E}">
        <p14:creationId xmlns:p14="http://schemas.microsoft.com/office/powerpoint/2010/main" val="29916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Rectangle 33"/>
          <p:cNvSpPr/>
          <p:nvPr userDrawn="1"/>
        </p:nvSpPr>
        <p:spPr>
          <a:xfrm>
            <a:off x="-4763" y="214313"/>
            <a:ext cx="12188826" cy="8731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6"/>
          <p:cNvSpPr>
            <a:spLocks noGrp="1"/>
          </p:cNvSpPr>
          <p:nvPr>
            <p:ph type="dt" sz="half" idx="10"/>
          </p:nvPr>
        </p:nvSpPr>
        <p:spPr/>
        <p:txBody>
          <a:bodyPr/>
          <a:lstStyle>
            <a:lvl1pPr>
              <a:defRPr/>
            </a:lvl1pPr>
          </a:lstStyle>
          <a:p>
            <a:pPr>
              <a:defRPr/>
            </a:pPr>
            <a:fld id="{FC7792E9-97A9-4857-9707-BCCECAFD5994}" type="datetime1">
              <a:rPr lang="en-US" smtClean="0"/>
              <a:t>10/24/2017</a:t>
            </a:fld>
            <a:endParaRPr lang="en-US"/>
          </a:p>
        </p:txBody>
      </p:sp>
      <p:sp>
        <p:nvSpPr>
          <p:cNvPr id="6"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7" name="Slide Number Placeholder 8"/>
          <p:cNvSpPr>
            <a:spLocks noGrp="1"/>
          </p:cNvSpPr>
          <p:nvPr>
            <p:ph type="sldNum" sz="quarter" idx="12"/>
          </p:nvPr>
        </p:nvSpPr>
        <p:spPr/>
        <p:txBody>
          <a:bodyPr/>
          <a:lstStyle>
            <a:lvl1pPr>
              <a:defRPr/>
            </a:lvl1pPr>
          </a:lstStyle>
          <a:p>
            <a:pPr>
              <a:defRPr/>
            </a:pPr>
            <a:fld id="{B7E43A78-FE4F-424E-BDE6-5A9905F4C53A}" type="slidenum">
              <a:rPr lang="en-US"/>
              <a:pPr>
                <a:defRPr/>
              </a:pPr>
              <a:t>‹#›</a:t>
            </a:fld>
            <a:endParaRPr lang="en-US"/>
          </a:p>
        </p:txBody>
      </p:sp>
    </p:spTree>
    <p:extLst>
      <p:ext uri="{BB962C8B-B14F-4D97-AF65-F5344CB8AC3E}">
        <p14:creationId xmlns:p14="http://schemas.microsoft.com/office/powerpoint/2010/main" val="30434219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04532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33976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rgbClr val="276F8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3B4BECB7-6FBA-424C-A2A0-AE73199E91FA}" type="datetime1">
              <a:rPr lang="en-US" smtClean="0"/>
              <a:t>10/24/2017</a:t>
            </a:fld>
            <a:endParaRPr 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latin typeface="Calibri" panose="020F0502020204030204" pitchFamily="34" charset="0"/>
              </a:defRPr>
            </a:lvl1pPr>
          </a:lstStyle>
          <a:p>
            <a:pPr fontAlgn="base">
              <a:spcBef>
                <a:spcPct val="0"/>
              </a:spcBef>
              <a:spcAft>
                <a:spcPct val="0"/>
              </a:spcAft>
              <a:defRPr/>
            </a:pPr>
            <a:fld id="{ED42D702-AA13-4BFB-BA9F-7BEE56226AF7}" type="slidenum">
              <a:rPr lang="en-US"/>
              <a:pPr fontAlgn="base">
                <a:spcBef>
                  <a:spcPct val="0"/>
                </a:spcBef>
                <a:spcAft>
                  <a:spcPct val="0"/>
                </a:spcAft>
                <a:defRPr/>
              </a:pPr>
              <a:t>‹#›</a:t>
            </a:fld>
            <a:endParaRPr 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013028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63" r:id="rId8"/>
    <p:sldLayoutId id="2147483762" r:id="rId9"/>
    <p:sldLayoutId id="2147483758" r:id="rId10"/>
    <p:sldLayoutId id="2147483759" r:id="rId11"/>
    <p:sldLayoutId id="2147483760" r:id="rId12"/>
    <p:sldLayoutId id="2147483761" r:id="rId13"/>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75000"/>
                  </a:schemeClr>
                </a:solidFill>
              </a:rPr>
              <a:t>Revenue Recognition </a:t>
            </a:r>
            <a:r>
              <a:rPr lang="en-US" sz="7000" i="1" dirty="0" smtClean="0">
                <a:solidFill>
                  <a:schemeClr val="accent1">
                    <a:lumMod val="75000"/>
                  </a:schemeClr>
                </a:solidFill>
              </a:rPr>
              <a:t>(Part 2)</a:t>
            </a:r>
            <a:endParaRPr lang="en-US" sz="7000" i="1" dirty="0">
              <a:solidFill>
                <a:schemeClr val="accent1">
                  <a:lumMod val="75000"/>
                </a:schemeClr>
              </a:solidFill>
            </a:endParaRPr>
          </a:p>
        </p:txBody>
      </p:sp>
      <p:sp>
        <p:nvSpPr>
          <p:cNvPr id="3" name="Subtitle 2"/>
          <p:cNvSpPr>
            <a:spLocks noGrp="1"/>
          </p:cNvSpPr>
          <p:nvPr>
            <p:ph type="subTitle" idx="1"/>
          </p:nvPr>
        </p:nvSpPr>
        <p:spPr/>
        <p:txBody>
          <a:bodyPr>
            <a:normAutofit fontScale="85000" lnSpcReduction="20000"/>
          </a:bodyPr>
          <a:lstStyle/>
          <a:p>
            <a:pPr algn="l"/>
            <a:r>
              <a:rPr lang="en-US" dirty="0" smtClean="0"/>
              <a:t>Intermediate Accounting I</a:t>
            </a:r>
          </a:p>
          <a:p>
            <a:pPr algn="l"/>
            <a:endParaRPr lang="en-US" dirty="0"/>
          </a:p>
          <a:p>
            <a:pPr algn="r"/>
            <a:r>
              <a:rPr lang="en-US" dirty="0" smtClean="0"/>
              <a:t>Chapter 5</a:t>
            </a:r>
            <a:endParaRPr lang="en-US" dirty="0"/>
          </a:p>
        </p:txBody>
      </p:sp>
      <p:sp>
        <p:nvSpPr>
          <p:cNvPr id="4" name="Slide Number Placeholder 3"/>
          <p:cNvSpPr>
            <a:spLocks noGrp="1"/>
          </p:cNvSpPr>
          <p:nvPr>
            <p:ph type="sldNum" sz="quarter" idx="12"/>
          </p:nvPr>
        </p:nvSpPr>
        <p:spPr/>
        <p:txBody>
          <a:bodyPr/>
          <a:lstStyle/>
          <a:p>
            <a:pPr>
              <a:defRPr/>
            </a:pPr>
            <a:fld id="{74218DE5-3D0B-4B27-AAAD-7CEEA758746A}" type="slidenum">
              <a:rPr lang="en-US" smtClean="0"/>
              <a:pPr>
                <a:defRPr/>
              </a:pPr>
              <a:t>1</a:t>
            </a:fld>
            <a:endParaRPr lang="en-US" dirty="0"/>
          </a:p>
        </p:txBody>
      </p:sp>
      <p:sp>
        <p:nvSpPr>
          <p:cNvPr id="5" name="TextBox 4"/>
          <p:cNvSpPr txBox="1"/>
          <p:nvPr/>
        </p:nvSpPr>
        <p:spPr>
          <a:xfrm>
            <a:off x="1229032" y="5968182"/>
            <a:ext cx="4047775" cy="369332"/>
          </a:xfrm>
          <a:prstGeom prst="rect">
            <a:avLst/>
          </a:prstGeom>
          <a:noFill/>
        </p:spPr>
        <p:txBody>
          <a:bodyPr wrap="none" rtlCol="0">
            <a:spAutoFit/>
          </a:bodyPr>
          <a:lstStyle/>
          <a:p>
            <a:r>
              <a:rPr lang="en-US" dirty="0" smtClean="0"/>
              <a:t>(This presentation is under construction.)</a:t>
            </a:r>
            <a:endParaRPr lang="en-US" dirty="0"/>
          </a:p>
        </p:txBody>
      </p:sp>
    </p:spTree>
    <p:extLst>
      <p:ext uri="{BB962C8B-B14F-4D97-AF65-F5344CB8AC3E}">
        <p14:creationId xmlns:p14="http://schemas.microsoft.com/office/powerpoint/2010/main" val="3332129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531904" y="1368325"/>
            <a:ext cx="11176002"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1pPr>
            <a:lvl2pPr marL="742950" indent="-28575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2pPr>
            <a:lvl3pPr marL="11430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3pPr>
            <a:lvl4pPr marL="16002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4pPr>
            <a:lvl5pPr marL="20574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9pPr>
          </a:lstStyle>
          <a:p>
            <a:r>
              <a:rPr lang="en-US" sz="2200" dirty="0"/>
              <a:t>At the beginning of 2013, the Harding Construction Company received a contract to build an office building for $5 million.  The project is estimated to take three years to complete.  According to the contract, Harding will bill the buyer in installments over the construction period according to a prearranged </a:t>
            </a:r>
            <a:r>
              <a:rPr lang="en-US" sz="2200" dirty="0" smtClean="0"/>
              <a:t>schedule</a:t>
            </a:r>
            <a:r>
              <a:rPr lang="en-US" sz="2200" dirty="0"/>
              <a:t>.  Information related </a:t>
            </a:r>
            <a:r>
              <a:rPr lang="en-US" sz="2200" dirty="0" smtClean="0"/>
              <a:t>to </a:t>
            </a:r>
            <a:r>
              <a:rPr lang="en-US" sz="2200" dirty="0"/>
              <a:t>the contract is </a:t>
            </a:r>
            <a:r>
              <a:rPr lang="en-US" sz="2200" dirty="0" smtClean="0"/>
              <a:t/>
            </a:r>
            <a:br>
              <a:rPr lang="en-US" sz="2200" dirty="0" smtClean="0"/>
            </a:br>
            <a:r>
              <a:rPr lang="en-US" sz="2200" dirty="0" smtClean="0"/>
              <a:t>as </a:t>
            </a:r>
            <a:r>
              <a:rPr lang="en-US" sz="2200" dirty="0"/>
              <a:t>follows:</a:t>
            </a:r>
          </a:p>
        </p:txBody>
      </p:sp>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COMPLETED CONTRACT METHOD </a:t>
            </a:r>
            <a:br>
              <a:rPr lang="en-US" altLang="en-US" sz="3400" dirty="0" smtClean="0">
                <a:solidFill>
                  <a:srgbClr val="276F8B"/>
                </a:solidFill>
              </a:rPr>
            </a:br>
            <a:r>
              <a:rPr lang="en-US" altLang="en-US" sz="3400" dirty="0" smtClean="0">
                <a:solidFill>
                  <a:srgbClr val="276F8B"/>
                </a:solidFill>
              </a:rPr>
              <a:t>Example</a:t>
            </a:r>
            <a:endParaRPr lang="en-US" altLang="en-US" sz="3400" dirty="0">
              <a:solidFill>
                <a:srgbClr val="276F8B"/>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12494343"/>
              </p:ext>
            </p:extLst>
          </p:nvPr>
        </p:nvGraphicFramePr>
        <p:xfrm>
          <a:off x="4661648" y="2848570"/>
          <a:ext cx="6983505" cy="3352800"/>
        </p:xfrm>
        <a:graphic>
          <a:graphicData uri="http://schemas.openxmlformats.org/drawingml/2006/table">
            <a:tbl>
              <a:tblPr>
                <a:tableStyleId>{22838BEF-8BB2-4498-84A7-C5851F593DF1}</a:tableStyleId>
              </a:tblPr>
              <a:tblGrid>
                <a:gridCol w="3022210">
                  <a:extLst>
                    <a:ext uri="{9D8B030D-6E8A-4147-A177-3AD203B41FA5}">
                      <a16:colId xmlns:a16="http://schemas.microsoft.com/office/drawing/2014/main" val="20000"/>
                    </a:ext>
                  </a:extLst>
                </a:gridCol>
                <a:gridCol w="1388426">
                  <a:extLst>
                    <a:ext uri="{9D8B030D-6E8A-4147-A177-3AD203B41FA5}">
                      <a16:colId xmlns:a16="http://schemas.microsoft.com/office/drawing/2014/main" val="20001"/>
                    </a:ext>
                  </a:extLst>
                </a:gridCol>
                <a:gridCol w="1308845">
                  <a:extLst>
                    <a:ext uri="{9D8B030D-6E8A-4147-A177-3AD203B41FA5}">
                      <a16:colId xmlns:a16="http://schemas.microsoft.com/office/drawing/2014/main" val="20002"/>
                    </a:ext>
                  </a:extLst>
                </a:gridCol>
                <a:gridCol w="1264024">
                  <a:extLst>
                    <a:ext uri="{9D8B030D-6E8A-4147-A177-3AD203B41FA5}">
                      <a16:colId xmlns:a16="http://schemas.microsoft.com/office/drawing/2014/main" val="20003"/>
                    </a:ext>
                  </a:extLst>
                </a:gridCol>
              </a:tblGrid>
              <a:tr h="0">
                <a:tc>
                  <a:txBody>
                    <a:bodyPr/>
                    <a:lstStyle/>
                    <a:p>
                      <a:pPr algn="l" rtl="0" fontAlgn="ctr"/>
                      <a:endParaRPr lang="en-US" sz="1800" b="0" i="0" u="none" strike="noStrike" dirty="0">
                        <a:solidFill>
                          <a:srgbClr val="000000"/>
                        </a:solidFill>
                        <a:effectLst/>
                        <a:latin typeface="Times New Roman" panose="02020603050405020304" pitchFamily="18" charset="0"/>
                      </a:endParaRPr>
                    </a:p>
                  </a:txBody>
                  <a:tcPr marL="7620" marR="7620" marT="7620" marB="0" anchor="ctr">
                    <a:solidFill>
                      <a:srgbClr val="ABDADF"/>
                    </a:solidFill>
                  </a:tcPr>
                </a:tc>
                <a:tc>
                  <a:txBody>
                    <a:bodyPr/>
                    <a:lstStyle/>
                    <a:p>
                      <a:pPr algn="ctr" fontAlgn="b"/>
                      <a:r>
                        <a:rPr lang="en-US" sz="1800" u="none" strike="noStrike" dirty="0" smtClean="0">
                          <a:effectLst/>
                        </a:rPr>
                        <a:t>2013</a:t>
                      </a:r>
                      <a:endParaRPr lang="en-US" sz="18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tc>
                  <a:txBody>
                    <a:bodyPr/>
                    <a:lstStyle/>
                    <a:p>
                      <a:pPr algn="ctr" fontAlgn="b"/>
                      <a:r>
                        <a:rPr lang="en-US" sz="1800" u="none" strike="noStrike" dirty="0" smtClean="0">
                          <a:effectLst/>
                        </a:rPr>
                        <a:t>2014</a:t>
                      </a:r>
                      <a:endParaRPr lang="en-US" sz="18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tc>
                  <a:txBody>
                    <a:bodyPr/>
                    <a:lstStyle/>
                    <a:p>
                      <a:pPr algn="ctr" fontAlgn="b"/>
                      <a:r>
                        <a:rPr lang="en-US" sz="1800" u="none" strike="noStrike" dirty="0" smtClean="0">
                          <a:effectLst/>
                        </a:rPr>
                        <a:t>2015</a:t>
                      </a:r>
                      <a:endParaRPr lang="en-US" sz="18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extLst>
                  <a:ext uri="{0D108BD9-81ED-4DB2-BD59-A6C34878D82A}">
                    <a16:rowId xmlns:a16="http://schemas.microsoft.com/office/drawing/2014/main" val="10000"/>
                  </a:ext>
                </a:extLst>
              </a:tr>
              <a:tr h="198120">
                <a:tc>
                  <a:txBody>
                    <a:bodyPr/>
                    <a:lstStyle/>
                    <a:p>
                      <a:pPr algn="l" rtl="0" fontAlgn="ctr"/>
                      <a:r>
                        <a:rPr lang="en-US" sz="1800" u="none" strike="noStrike" dirty="0">
                          <a:effectLst/>
                        </a:rPr>
                        <a:t>Construction costs </a:t>
                      </a:r>
                      <a:r>
                        <a:rPr lang="en-US" sz="1800" u="none" strike="noStrike" dirty="0" smtClean="0">
                          <a:effectLst/>
                        </a:rPr>
                        <a:t>incurred during</a:t>
                      </a:r>
                      <a:r>
                        <a:rPr lang="en-US" sz="1800" u="none" strike="noStrike" baseline="0" dirty="0" smtClean="0">
                          <a:effectLst/>
                        </a:rPr>
                        <a:t> the year</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fontAlgn="b"/>
                      <a:r>
                        <a:rPr lang="en-US" sz="1800" u="none" strike="noStrike" dirty="0" smtClean="0">
                          <a:effectLst/>
                        </a:rPr>
                        <a:t>$1,500,000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smtClean="0">
                          <a:effectLst/>
                        </a:rPr>
                        <a:t>$1,000,000</a:t>
                      </a:r>
                      <a:endParaRPr lang="en-US" sz="18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1800" u="none" strike="noStrike" dirty="0" smtClean="0">
                          <a:effectLst/>
                        </a:rPr>
                        <a:t>$1,600,000</a:t>
                      </a:r>
                      <a:endParaRPr lang="en-US" sz="18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98120">
                <a:tc>
                  <a:txBody>
                    <a:bodyPr/>
                    <a:lstStyle/>
                    <a:p>
                      <a:pPr algn="l" rtl="0" fontAlgn="ctr"/>
                      <a:r>
                        <a:rPr lang="en-US" sz="1800" u="none" strike="noStrike" dirty="0" smtClean="0">
                          <a:effectLst/>
                        </a:rPr>
                        <a:t>Construction costs incurred </a:t>
                      </a:r>
                      <a:r>
                        <a:rPr lang="en-US" sz="1800" u="none" strike="noStrike" dirty="0">
                          <a:effectLst/>
                        </a:rPr>
                        <a:t>in prior years</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  </a:t>
                      </a:r>
                      <a:r>
                        <a:rPr lang="en-US" sz="1800" u="sng" strike="noStrike" dirty="0">
                          <a:effectLst/>
                        </a:rPr>
                        <a:t>     - 0 -  </a:t>
                      </a:r>
                      <a:r>
                        <a:rPr lang="en-US" sz="1800" u="none" strike="noStrike" dirty="0">
                          <a:effectLst/>
                        </a:rPr>
                        <a:t> </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sng" strike="noStrike" dirty="0">
                          <a:effectLst/>
                        </a:rPr>
                        <a:t>1,500,000</a:t>
                      </a:r>
                      <a:endParaRPr lang="en-US" sz="1800" b="0" i="0" u="sng"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sng" strike="noStrike" dirty="0">
                          <a:effectLst/>
                        </a:rPr>
                        <a:t>2,500,000</a:t>
                      </a:r>
                      <a:endParaRPr lang="en-US" sz="1800" b="0" i="0" u="sng"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2"/>
                  </a:ext>
                </a:extLst>
              </a:tr>
              <a:tr h="198120">
                <a:tc>
                  <a:txBody>
                    <a:bodyPr/>
                    <a:lstStyle/>
                    <a:p>
                      <a:pPr algn="l" rtl="0" fontAlgn="ctr"/>
                      <a:r>
                        <a:rPr lang="en-US" sz="1800" u="none" strike="noStrike" dirty="0">
                          <a:effectLst/>
                        </a:rPr>
                        <a:t>  Cumulative construction costs</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1,500,000</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2,500,000</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4,100,000</a:t>
                      </a:r>
                      <a:endParaRPr lang="en-US" sz="18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3"/>
                  </a:ext>
                </a:extLst>
              </a:tr>
              <a:tr h="198120">
                <a:tc>
                  <a:txBody>
                    <a:bodyPr/>
                    <a:lstStyle/>
                    <a:p>
                      <a:pPr algn="l" rtl="0" fontAlgn="ctr"/>
                      <a:r>
                        <a:rPr lang="en-US" sz="1800" u="none" strike="noStrike" dirty="0" smtClean="0">
                          <a:effectLst/>
                        </a:rPr>
                        <a:t> Estimated costs to complete </a:t>
                      </a:r>
                      <a:r>
                        <a:rPr lang="en-US" sz="1800" u="none" strike="noStrike" dirty="0">
                          <a:effectLst/>
                        </a:rPr>
                        <a:t>at end of year</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sng" strike="noStrike" dirty="0">
                          <a:effectLst/>
                        </a:rPr>
                        <a:t>2,250,000</a:t>
                      </a:r>
                      <a:endParaRPr lang="en-US" sz="1800" b="0" i="0" u="sng"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sng" strike="noStrike" dirty="0">
                          <a:effectLst/>
                        </a:rPr>
                        <a:t>1,500,000</a:t>
                      </a:r>
                      <a:endParaRPr lang="en-US" sz="1800" b="0" i="0" u="sng"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sng" strike="noStrike" dirty="0">
                          <a:effectLst/>
                        </a:rPr>
                        <a:t>       - 0 - </a:t>
                      </a:r>
                      <a:r>
                        <a:rPr lang="en-US" sz="1800" u="none" strike="noStrike" dirty="0">
                          <a:effectLst/>
                        </a:rPr>
                        <a:t> </a:t>
                      </a:r>
                      <a:endParaRPr lang="en-US" sz="1800" b="0" i="0" u="sng"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4"/>
                  </a:ext>
                </a:extLst>
              </a:tr>
              <a:tr h="198120">
                <a:tc>
                  <a:txBody>
                    <a:bodyPr/>
                    <a:lstStyle/>
                    <a:p>
                      <a:pPr algn="l" rtl="0" fontAlgn="ctr"/>
                      <a:r>
                        <a:rPr lang="en-US" sz="1800" u="none" strike="noStrike" dirty="0" smtClean="0">
                          <a:effectLst/>
                        </a:rPr>
                        <a:t> Total estimated and actual construction </a:t>
                      </a:r>
                      <a:r>
                        <a:rPr lang="en-US" sz="1800" u="none" strike="noStrike" dirty="0">
                          <a:effectLst/>
                        </a:rPr>
                        <a:t>costs</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$3,750,000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$4,000,000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$4,100,000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5"/>
                  </a:ext>
                </a:extLst>
              </a:tr>
              <a:tr h="198120">
                <a:tc>
                  <a:txBody>
                    <a:bodyPr/>
                    <a:lstStyle/>
                    <a:p>
                      <a:pPr algn="l" rtl="0" fontAlgn="ctr"/>
                      <a:r>
                        <a:rPr lang="en-US" sz="1800" u="none" strike="noStrike" dirty="0">
                          <a:effectLst/>
                        </a:rPr>
                        <a:t>  Billings made during the year</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$1,200,000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$2,000,000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1800" u="none" strike="noStrike" dirty="0">
                          <a:effectLst/>
                        </a:rPr>
                        <a:t>$1,800,000 </a:t>
                      </a:r>
                      <a:endParaRPr lang="en-US" sz="1800" b="0"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06"/>
                  </a:ext>
                </a:extLst>
              </a:tr>
              <a:tr h="190500">
                <a:tc>
                  <a:txBody>
                    <a:bodyPr/>
                    <a:lstStyle/>
                    <a:p>
                      <a:pPr algn="l" rtl="0" fontAlgn="ctr"/>
                      <a:r>
                        <a:rPr lang="en-US" sz="1800" u="none" strike="noStrike" dirty="0">
                          <a:effectLst/>
                        </a:rPr>
                        <a:t>  Cash collections during year</a:t>
                      </a:r>
                      <a:endParaRPr lang="en-US" sz="18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1800" u="none" strike="noStrike" dirty="0">
                          <a:effectLst/>
                        </a:rPr>
                        <a:t>1,000,000</a:t>
                      </a:r>
                      <a:endParaRPr lang="en-US" sz="18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1800" u="none" strike="noStrike" dirty="0">
                          <a:effectLst/>
                        </a:rPr>
                        <a:t>1,400,000</a:t>
                      </a:r>
                      <a:endParaRPr lang="en-US" sz="18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1800" u="none" strike="noStrike" dirty="0">
                          <a:effectLst/>
                        </a:rPr>
                        <a:t>2,600,000</a:t>
                      </a:r>
                      <a:endParaRPr lang="en-US" sz="18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007"/>
                  </a:ext>
                </a:extLst>
              </a:tr>
            </a:tbl>
          </a:graphicData>
        </a:graphic>
      </p:graphicFrame>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10</a:t>
            </a:fld>
            <a:endParaRPr lang="en-US" dirty="0"/>
          </a:p>
        </p:txBody>
      </p:sp>
    </p:spTree>
    <p:extLst>
      <p:ext uri="{BB962C8B-B14F-4D97-AF65-F5344CB8AC3E}">
        <p14:creationId xmlns:p14="http://schemas.microsoft.com/office/powerpoint/2010/main" val="1338417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3902267745"/>
              </p:ext>
            </p:extLst>
          </p:nvPr>
        </p:nvGraphicFramePr>
        <p:xfrm>
          <a:off x="1637554" y="1440601"/>
          <a:ext cx="8305800" cy="3854814"/>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Various Accounts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actual construction costs incurred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Accounts Receivable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Billings on Construction Contract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1,200,000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progress billings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Accounts Receivable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cash collections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Journal Entries – Costs, Billings &amp; Collections (2013)</a:t>
            </a:r>
            <a:endParaRPr lang="en-US" altLang="en-US" sz="3400" dirty="0">
              <a:solidFill>
                <a:srgbClr val="276F8B"/>
              </a:solidFill>
            </a:endParaRPr>
          </a:p>
        </p:txBody>
      </p:sp>
      <p:sp>
        <p:nvSpPr>
          <p:cNvPr id="7" name="TextBox 6"/>
          <p:cNvSpPr txBox="1"/>
          <p:nvPr/>
        </p:nvSpPr>
        <p:spPr>
          <a:xfrm>
            <a:off x="2187389" y="5450541"/>
            <a:ext cx="7279341" cy="769441"/>
          </a:xfrm>
          <a:prstGeom prst="rect">
            <a:avLst/>
          </a:prstGeom>
          <a:solidFill>
            <a:schemeClr val="accent2">
              <a:lumMod val="20000"/>
              <a:lumOff val="80000"/>
            </a:schemeClr>
          </a:solidFill>
          <a:effectLst/>
        </p:spPr>
        <p:txBody>
          <a:bodyPr wrap="square" rtlCol="0">
            <a:spAutoFit/>
          </a:bodyPr>
          <a:lstStyle/>
          <a:p>
            <a:r>
              <a:rPr lang="en-US" sz="2200" i="1" dirty="0" smtClean="0"/>
              <a:t>Repeat these entries for 2014 and 2015 using the appropriate data for each year.</a:t>
            </a:r>
            <a:endParaRPr lang="en-US" sz="2200" i="1" dirty="0"/>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11</a:t>
            </a:fld>
            <a:endParaRPr lang="en-US" dirty="0"/>
          </a:p>
        </p:txBody>
      </p:sp>
    </p:spTree>
    <p:extLst>
      <p:ext uri="{BB962C8B-B14F-4D97-AF65-F5344CB8AC3E}">
        <p14:creationId xmlns:p14="http://schemas.microsoft.com/office/powerpoint/2010/main" val="3830034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3188089011"/>
              </p:ext>
            </p:extLst>
          </p:nvPr>
        </p:nvGraphicFramePr>
        <p:xfrm>
          <a:off x="1583765" y="1473863"/>
          <a:ext cx="8305800" cy="1751700"/>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(gross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Cost of Construction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(actual 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Revenue from Long-term Contracts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(costs +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2,000,000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gross profit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Journal Entries – Gross Profit (2013)</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12</a:t>
            </a:fld>
            <a:endParaRPr lang="en-US" dirty="0"/>
          </a:p>
        </p:txBody>
      </p:sp>
      <p:sp>
        <p:nvSpPr>
          <p:cNvPr id="8" name="Rounded Rectangle 7"/>
          <p:cNvSpPr/>
          <p:nvPr/>
        </p:nvSpPr>
        <p:spPr>
          <a:xfrm>
            <a:off x="10012998" y="1433484"/>
            <a:ext cx="1992189" cy="48380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en-US" sz="1600" dirty="0" smtClean="0">
                <a:solidFill>
                  <a:schemeClr val="accent1">
                    <a:lumMod val="75000"/>
                  </a:schemeClr>
                </a:solidFill>
                <a:latin typeface="Arial" panose="020B0604020202020204" pitchFamily="34" charset="0"/>
              </a:rPr>
              <a:t>click </a:t>
            </a:r>
            <a:r>
              <a:rPr lang="en-US" altLang="en-US" sz="1600" dirty="0">
                <a:solidFill>
                  <a:schemeClr val="accent1">
                    <a:lumMod val="75000"/>
                  </a:schemeClr>
                </a:solidFill>
                <a:latin typeface="Arial" panose="020B0604020202020204" pitchFamily="34" charset="0"/>
              </a:rPr>
              <a:t>for </a:t>
            </a:r>
            <a:r>
              <a:rPr lang="en-US" altLang="en-US" sz="1600" dirty="0" smtClean="0">
                <a:solidFill>
                  <a:schemeClr val="accent1">
                    <a:lumMod val="75000"/>
                  </a:schemeClr>
                </a:solidFill>
                <a:latin typeface="Arial" panose="020B0604020202020204" pitchFamily="34" charset="0"/>
              </a:rPr>
              <a:t>gross profit calculation</a:t>
            </a:r>
            <a:endParaRPr lang="en-US" sz="1600" dirty="0">
              <a:solidFill>
                <a:schemeClr val="accent1">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13024319"/>
              </p:ext>
            </p:extLst>
          </p:nvPr>
        </p:nvGraphicFramePr>
        <p:xfrm>
          <a:off x="1354107" y="3601090"/>
          <a:ext cx="9654985" cy="2225040"/>
        </p:xfrm>
        <a:graphic>
          <a:graphicData uri="http://schemas.openxmlformats.org/drawingml/2006/table">
            <a:tbl>
              <a:tblPr firstRow="1" bandRow="1">
                <a:tableStyleId>{5940675A-B579-460E-94D1-54222C63F5DA}</a:tableStyleId>
              </a:tblPr>
              <a:tblGrid>
                <a:gridCol w="2698375">
                  <a:extLst>
                    <a:ext uri="{9D8B030D-6E8A-4147-A177-3AD203B41FA5}">
                      <a16:colId xmlns:a16="http://schemas.microsoft.com/office/drawing/2014/main" val="20000"/>
                    </a:ext>
                  </a:extLst>
                </a:gridCol>
                <a:gridCol w="4805082">
                  <a:extLst>
                    <a:ext uri="{9D8B030D-6E8A-4147-A177-3AD203B41FA5}">
                      <a16:colId xmlns:a16="http://schemas.microsoft.com/office/drawing/2014/main" val="20001"/>
                    </a:ext>
                  </a:extLst>
                </a:gridCol>
                <a:gridCol w="2151528">
                  <a:extLst>
                    <a:ext uri="{9D8B030D-6E8A-4147-A177-3AD203B41FA5}">
                      <a16:colId xmlns:a16="http://schemas.microsoft.com/office/drawing/2014/main" val="20002"/>
                    </a:ext>
                  </a:extLst>
                </a:gridCol>
              </a:tblGrid>
              <a:tr h="370840">
                <a:tc>
                  <a:txBody>
                    <a:bodyPr/>
                    <a:lstStyle/>
                    <a:p>
                      <a:r>
                        <a:rPr lang="en-US" i="1" dirty="0" smtClean="0"/>
                        <a:t>1) Estimated Gross</a:t>
                      </a:r>
                      <a:r>
                        <a:rPr lang="en-US" i="1" baseline="0" dirty="0" smtClean="0"/>
                        <a:t> Profit:</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Contract Price – (Actual Costs to Date + Est Costs to Complete)</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0"/>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$5,000,000 – (1,500,000 + 2,250,000)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l"/>
                      <a:r>
                        <a:rPr lang="en-US" dirty="0" smtClean="0">
                          <a:solidFill>
                            <a:schemeClr val="accent1">
                              <a:lumMod val="75000"/>
                            </a:schemeClr>
                          </a:solidFill>
                        </a:rPr>
                        <a:t>$1,250,000</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1"/>
                  </a:ext>
                </a:extLst>
              </a:tr>
              <a:tr h="370840">
                <a:tc>
                  <a:txBody>
                    <a:bodyPr/>
                    <a:lstStyle/>
                    <a:p>
                      <a:r>
                        <a:rPr lang="en-US" i="1" dirty="0" smtClean="0"/>
                        <a:t>2) Percent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Actual Costs Incurred / (Actual Costs + Est Costs to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2"/>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$1,500,000 / (1,500,000 + 2,250,000)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40%</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3"/>
                  </a:ext>
                </a:extLst>
              </a:tr>
              <a:tr h="370840">
                <a:tc>
                  <a:txBody>
                    <a:bodyPr/>
                    <a:lstStyle/>
                    <a:p>
                      <a:r>
                        <a:rPr lang="en-US" i="1" dirty="0" smtClean="0"/>
                        <a:t>3) Gross Profit Recognized:</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sz="1700" i="1" dirty="0" smtClean="0"/>
                        <a:t>(Est</a:t>
                      </a:r>
                      <a:r>
                        <a:rPr lang="en-US" sz="1700" i="1" baseline="0" dirty="0" smtClean="0"/>
                        <a:t> Gross Profit X Percent Complete) – Gross Profit </a:t>
                      </a:r>
                      <a:r>
                        <a:rPr lang="en-US" sz="1700" i="1" baseline="0" dirty="0" err="1" smtClean="0"/>
                        <a:t>Recog</a:t>
                      </a:r>
                      <a:r>
                        <a:rPr lang="en-US" sz="1700" i="1" baseline="0" dirty="0" smtClean="0"/>
                        <a:t> in Prior Periods</a:t>
                      </a:r>
                      <a:endParaRPr lang="en-US" sz="1700"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4"/>
                  </a:ext>
                </a:extLst>
              </a:tr>
              <a:tr h="37084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$1,250,000 X 40% =</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$500,000</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0686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3414496990"/>
              </p:ext>
            </p:extLst>
          </p:nvPr>
        </p:nvGraphicFramePr>
        <p:xfrm>
          <a:off x="1583765" y="1473863"/>
          <a:ext cx="8305800" cy="1751700"/>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(gross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125,000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Cost of Construction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(actual 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Revenue from Long-term Contracts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(costs +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1,125,000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gross profit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Journal Entries – Gross Profit (2014)</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13</a:t>
            </a:fld>
            <a:endParaRPr lang="en-US"/>
          </a:p>
        </p:txBody>
      </p:sp>
      <p:sp>
        <p:nvSpPr>
          <p:cNvPr id="8" name="Rounded Rectangle 7"/>
          <p:cNvSpPr/>
          <p:nvPr/>
        </p:nvSpPr>
        <p:spPr>
          <a:xfrm>
            <a:off x="10012998" y="1433484"/>
            <a:ext cx="1992189" cy="48380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en-US" sz="1600" dirty="0" smtClean="0">
                <a:solidFill>
                  <a:schemeClr val="accent1">
                    <a:lumMod val="75000"/>
                  </a:schemeClr>
                </a:solidFill>
                <a:latin typeface="Arial" panose="020B0604020202020204" pitchFamily="34" charset="0"/>
              </a:rPr>
              <a:t>click </a:t>
            </a:r>
            <a:r>
              <a:rPr lang="en-US" altLang="en-US" sz="1600" dirty="0">
                <a:solidFill>
                  <a:schemeClr val="accent1">
                    <a:lumMod val="75000"/>
                  </a:schemeClr>
                </a:solidFill>
                <a:latin typeface="Arial" panose="020B0604020202020204" pitchFamily="34" charset="0"/>
              </a:rPr>
              <a:t>for </a:t>
            </a:r>
            <a:r>
              <a:rPr lang="en-US" altLang="en-US" sz="1600" dirty="0" smtClean="0">
                <a:solidFill>
                  <a:schemeClr val="accent1">
                    <a:lumMod val="75000"/>
                  </a:schemeClr>
                </a:solidFill>
                <a:latin typeface="Arial" panose="020B0604020202020204" pitchFamily="34" charset="0"/>
              </a:rPr>
              <a:t>gross profit calculation</a:t>
            </a:r>
            <a:endParaRPr lang="en-US" sz="1600" dirty="0">
              <a:solidFill>
                <a:schemeClr val="accent1">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3780716"/>
              </p:ext>
            </p:extLst>
          </p:nvPr>
        </p:nvGraphicFramePr>
        <p:xfrm>
          <a:off x="1354107" y="3601090"/>
          <a:ext cx="9654985" cy="2225040"/>
        </p:xfrm>
        <a:graphic>
          <a:graphicData uri="http://schemas.openxmlformats.org/drawingml/2006/table">
            <a:tbl>
              <a:tblPr firstRow="1" bandRow="1">
                <a:tableStyleId>{5940675A-B579-460E-94D1-54222C63F5DA}</a:tableStyleId>
              </a:tblPr>
              <a:tblGrid>
                <a:gridCol w="2698375">
                  <a:extLst>
                    <a:ext uri="{9D8B030D-6E8A-4147-A177-3AD203B41FA5}">
                      <a16:colId xmlns:a16="http://schemas.microsoft.com/office/drawing/2014/main" val="20000"/>
                    </a:ext>
                  </a:extLst>
                </a:gridCol>
                <a:gridCol w="4805082">
                  <a:extLst>
                    <a:ext uri="{9D8B030D-6E8A-4147-A177-3AD203B41FA5}">
                      <a16:colId xmlns:a16="http://schemas.microsoft.com/office/drawing/2014/main" val="20001"/>
                    </a:ext>
                  </a:extLst>
                </a:gridCol>
                <a:gridCol w="2151528">
                  <a:extLst>
                    <a:ext uri="{9D8B030D-6E8A-4147-A177-3AD203B41FA5}">
                      <a16:colId xmlns:a16="http://schemas.microsoft.com/office/drawing/2014/main" val="20002"/>
                    </a:ext>
                  </a:extLst>
                </a:gridCol>
              </a:tblGrid>
              <a:tr h="370840">
                <a:tc>
                  <a:txBody>
                    <a:bodyPr/>
                    <a:lstStyle/>
                    <a:p>
                      <a:r>
                        <a:rPr lang="en-US" i="1" dirty="0" smtClean="0"/>
                        <a:t>1) Estimated Gross</a:t>
                      </a:r>
                      <a:r>
                        <a:rPr lang="en-US" i="1" baseline="0" dirty="0" smtClean="0"/>
                        <a:t> Profit:</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Contract Price – (Actual Costs to Date + Est Costs to Complete)</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0"/>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$5,000,000 – (2,500,000 + 1,500,000)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l"/>
                      <a:r>
                        <a:rPr lang="en-US" dirty="0" smtClean="0">
                          <a:solidFill>
                            <a:schemeClr val="accent1">
                              <a:lumMod val="75000"/>
                            </a:schemeClr>
                          </a:solidFill>
                        </a:rPr>
                        <a:t>$1,000,000</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1"/>
                  </a:ext>
                </a:extLst>
              </a:tr>
              <a:tr h="370840">
                <a:tc>
                  <a:txBody>
                    <a:bodyPr/>
                    <a:lstStyle/>
                    <a:p>
                      <a:r>
                        <a:rPr lang="en-US" i="1" dirty="0" smtClean="0"/>
                        <a:t>2) Percent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Actual Costs Incurred / (Actual Costs + Est Costs to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2"/>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            $2,500,000 / (2,500,000 + 1,500,000)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62.5%</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3"/>
                  </a:ext>
                </a:extLst>
              </a:tr>
              <a:tr h="370840">
                <a:tc>
                  <a:txBody>
                    <a:bodyPr/>
                    <a:lstStyle/>
                    <a:p>
                      <a:r>
                        <a:rPr lang="en-US" i="1" dirty="0" smtClean="0"/>
                        <a:t>3) Gross Profit Recognized:</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sz="1700" i="1" dirty="0" smtClean="0"/>
                        <a:t>(Est</a:t>
                      </a:r>
                      <a:r>
                        <a:rPr lang="en-US" sz="1700" i="1" baseline="0" dirty="0" smtClean="0"/>
                        <a:t> Gross Profit X Percent Complete) – Gross Profit </a:t>
                      </a:r>
                      <a:r>
                        <a:rPr lang="en-US" sz="1700" i="1" baseline="0" dirty="0" err="1" smtClean="0"/>
                        <a:t>Recog</a:t>
                      </a:r>
                      <a:r>
                        <a:rPr lang="en-US" sz="1700" i="1" baseline="0" dirty="0" smtClean="0"/>
                        <a:t> in Prior Periods</a:t>
                      </a:r>
                      <a:endParaRPr lang="en-US" sz="1700"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4"/>
                  </a:ext>
                </a:extLst>
              </a:tr>
              <a:tr h="37084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         $1,000,000 X 62.5% = $625,000 - $500,000 =</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$125,000</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7460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2092487813"/>
              </p:ext>
            </p:extLst>
          </p:nvPr>
        </p:nvGraphicFramePr>
        <p:xfrm>
          <a:off x="1583765" y="1473863"/>
          <a:ext cx="8305800" cy="2803257"/>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(gross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275,000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Cost of Construction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(actual 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1,600,000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Revenue from Long-term Contracts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(costs +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1,875,000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gross profit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Billings on Construction Contract </a:t>
                      </a:r>
                      <a:r>
                        <a:rPr kumimoji="0" lang="en-US" altLang="en-US" sz="1600" b="0" i="0" u="none" strike="noStrike" kern="1200" cap="none" normalizeH="0" baseline="0" dirty="0" smtClean="0">
                          <a:ln>
                            <a:noFill/>
                          </a:ln>
                          <a:solidFill>
                            <a:schemeClr val="accent2">
                              <a:lumMod val="75000"/>
                            </a:schemeClr>
                          </a:solidFill>
                          <a:effectLst/>
                          <a:latin typeface="Arial" panose="020B0604020202020204" pitchFamily="34" charset="0"/>
                          <a:ea typeface="+mn-ea"/>
                          <a:cs typeface="+mn-cs"/>
                        </a:rPr>
                        <a:t>(account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0" u="none" strike="noStrike" cap="none" normalizeH="0" baseline="0" dirty="0" smtClean="0">
                          <a:ln>
                            <a:noFill/>
                          </a:ln>
                          <a:solidFill>
                            <a:schemeClr val="tx1"/>
                          </a:solidFill>
                          <a:effectLst/>
                          <a:latin typeface="Arial" panose="020B0604020202020204" pitchFamily="34" charset="0"/>
                        </a:rPr>
                        <a:t>     Construction in Progress </a:t>
                      </a:r>
                      <a:r>
                        <a:rPr kumimoji="0" lang="en-US" altLang="en-US" sz="1600" b="0" i="0" u="none" strike="noStrike" kern="1200" cap="none" normalizeH="0" baseline="0" dirty="0" smtClean="0">
                          <a:ln>
                            <a:noFill/>
                          </a:ln>
                          <a:solidFill>
                            <a:schemeClr val="accent2">
                              <a:lumMod val="75000"/>
                            </a:schemeClr>
                          </a:solidFill>
                          <a:effectLst/>
                          <a:latin typeface="Arial" panose="020B0604020202020204" pitchFamily="34" charset="0"/>
                          <a:ea typeface="+mn-ea"/>
                          <a:cs typeface="+mn-cs"/>
                        </a:rPr>
                        <a:t>(account balance)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Journal Entries – 2015</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14</a:t>
            </a:fld>
            <a:endParaRPr lang="en-US"/>
          </a:p>
        </p:txBody>
      </p:sp>
      <p:sp>
        <p:nvSpPr>
          <p:cNvPr id="8" name="Rounded Rectangle 7"/>
          <p:cNvSpPr/>
          <p:nvPr/>
        </p:nvSpPr>
        <p:spPr>
          <a:xfrm>
            <a:off x="10012998" y="1433484"/>
            <a:ext cx="1992189" cy="483805"/>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en-US" sz="1600" dirty="0" smtClean="0">
                <a:solidFill>
                  <a:schemeClr val="accent1">
                    <a:lumMod val="75000"/>
                  </a:schemeClr>
                </a:solidFill>
                <a:latin typeface="Arial" panose="020B0604020202020204" pitchFamily="34" charset="0"/>
              </a:rPr>
              <a:t>click </a:t>
            </a:r>
            <a:r>
              <a:rPr lang="en-US" altLang="en-US" sz="1600" dirty="0">
                <a:solidFill>
                  <a:schemeClr val="accent1">
                    <a:lumMod val="75000"/>
                  </a:schemeClr>
                </a:solidFill>
                <a:latin typeface="Arial" panose="020B0604020202020204" pitchFamily="34" charset="0"/>
              </a:rPr>
              <a:t>for </a:t>
            </a:r>
            <a:r>
              <a:rPr lang="en-US" altLang="en-US" sz="1600" dirty="0" smtClean="0">
                <a:solidFill>
                  <a:schemeClr val="accent1">
                    <a:lumMod val="75000"/>
                  </a:schemeClr>
                </a:solidFill>
                <a:latin typeface="Arial" panose="020B0604020202020204" pitchFamily="34" charset="0"/>
              </a:rPr>
              <a:t>gross profit calculation</a:t>
            </a:r>
            <a:endParaRPr lang="en-US" sz="1600" dirty="0">
              <a:solidFill>
                <a:schemeClr val="accent1">
                  <a:lumMod val="75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194676113"/>
              </p:ext>
            </p:extLst>
          </p:nvPr>
        </p:nvGraphicFramePr>
        <p:xfrm>
          <a:off x="1344274" y="4397503"/>
          <a:ext cx="9654985" cy="2225040"/>
        </p:xfrm>
        <a:graphic>
          <a:graphicData uri="http://schemas.openxmlformats.org/drawingml/2006/table">
            <a:tbl>
              <a:tblPr firstRow="1" bandRow="1">
                <a:tableStyleId>{5940675A-B579-460E-94D1-54222C63F5DA}</a:tableStyleId>
              </a:tblPr>
              <a:tblGrid>
                <a:gridCol w="2698375">
                  <a:extLst>
                    <a:ext uri="{9D8B030D-6E8A-4147-A177-3AD203B41FA5}">
                      <a16:colId xmlns:a16="http://schemas.microsoft.com/office/drawing/2014/main" val="20000"/>
                    </a:ext>
                  </a:extLst>
                </a:gridCol>
                <a:gridCol w="4805082">
                  <a:extLst>
                    <a:ext uri="{9D8B030D-6E8A-4147-A177-3AD203B41FA5}">
                      <a16:colId xmlns:a16="http://schemas.microsoft.com/office/drawing/2014/main" val="20001"/>
                    </a:ext>
                  </a:extLst>
                </a:gridCol>
                <a:gridCol w="2151528">
                  <a:extLst>
                    <a:ext uri="{9D8B030D-6E8A-4147-A177-3AD203B41FA5}">
                      <a16:colId xmlns:a16="http://schemas.microsoft.com/office/drawing/2014/main" val="20002"/>
                    </a:ext>
                  </a:extLst>
                </a:gridCol>
              </a:tblGrid>
              <a:tr h="370840">
                <a:tc>
                  <a:txBody>
                    <a:bodyPr/>
                    <a:lstStyle/>
                    <a:p>
                      <a:r>
                        <a:rPr lang="en-US" i="1" dirty="0" smtClean="0"/>
                        <a:t>1) Estimated Gross</a:t>
                      </a:r>
                      <a:r>
                        <a:rPr lang="en-US" i="1" baseline="0" dirty="0" smtClean="0"/>
                        <a:t> Profit:</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Contract Price – (Actual Costs to Date + Est Costs to Complete)</a:t>
                      </a:r>
                      <a:endParaRPr lang="en-US" i="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0"/>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$5,000,000 – (4,100,000 + 0)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l"/>
                      <a:r>
                        <a:rPr lang="en-US" dirty="0" smtClean="0">
                          <a:solidFill>
                            <a:schemeClr val="accent1">
                              <a:lumMod val="75000"/>
                            </a:schemeClr>
                          </a:solidFill>
                        </a:rPr>
                        <a:t>$900,000</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1"/>
                  </a:ext>
                </a:extLst>
              </a:tr>
              <a:tr h="370840">
                <a:tc>
                  <a:txBody>
                    <a:bodyPr/>
                    <a:lstStyle/>
                    <a:p>
                      <a:r>
                        <a:rPr lang="en-US" i="1" dirty="0" smtClean="0"/>
                        <a:t>2) Percent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i="1" dirty="0" smtClean="0"/>
                        <a:t>Actual Costs Incurred / (Actual Costs + Est Costs to Complete)</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2"/>
                  </a:ext>
                </a:extLst>
              </a:tr>
              <a:tr h="370840">
                <a:tc>
                  <a:txBody>
                    <a:bodyPr/>
                    <a:lstStyle/>
                    <a:p>
                      <a:endParaRPr lang="en-U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$4,100,000 / (4,100,000 + 0) =</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100%</a:t>
                      </a:r>
                      <a:endParaRPr lang="en-US" dirty="0">
                        <a:solidFill>
                          <a:schemeClr val="accent1">
                            <a:lumMod val="75000"/>
                          </a:schemeClr>
                        </a:solidFill>
                      </a:endParaRPr>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3"/>
                  </a:ext>
                </a:extLst>
              </a:tr>
              <a:tr h="370840">
                <a:tc>
                  <a:txBody>
                    <a:bodyPr/>
                    <a:lstStyle/>
                    <a:p>
                      <a:r>
                        <a:rPr lang="en-US" i="1" dirty="0" smtClean="0"/>
                        <a:t>3) Gross Profit Recognized:</a:t>
                      </a:r>
                      <a:endParaRPr lang="en-US"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gridSpan="2">
                  <a:txBody>
                    <a:bodyPr/>
                    <a:lstStyle/>
                    <a:p>
                      <a:r>
                        <a:rPr lang="en-US" sz="1700" i="1" dirty="0" smtClean="0"/>
                        <a:t>(Est</a:t>
                      </a:r>
                      <a:r>
                        <a:rPr lang="en-US" sz="1700" i="1" baseline="0" dirty="0" smtClean="0"/>
                        <a:t> Gross Profit X Percent Complete) – Gross Profit </a:t>
                      </a:r>
                      <a:r>
                        <a:rPr lang="en-US" sz="1700" i="1" baseline="0" dirty="0" err="1" smtClean="0"/>
                        <a:t>Recog</a:t>
                      </a:r>
                      <a:r>
                        <a:rPr lang="en-US" sz="1700" i="1" baseline="0" dirty="0" smtClean="0"/>
                        <a:t> in Prior Periods</a:t>
                      </a:r>
                      <a:endParaRPr lang="en-US" sz="1700" i="1" dirty="0"/>
                    </a:p>
                  </a:txBody>
                  <a:tcPr>
                    <a:lnL w="12700" cmpd="sng">
                      <a:noFill/>
                    </a:lnL>
                    <a:lnR w="12700" cmpd="sng">
                      <a:noFill/>
                    </a:lnR>
                    <a:lnT w="12700" cap="flat" cmpd="sng" algn="ctr">
                      <a:solidFill>
                        <a:schemeClr val="accent1">
                          <a:lumMod val="75000"/>
                        </a:schemeClr>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0F2"/>
                    </a:solidFill>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4"/>
                  </a:ext>
                </a:extLst>
              </a:tr>
              <a:tr h="370840">
                <a:tc>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pPr algn="ctr"/>
                      <a:r>
                        <a:rPr lang="en-US" dirty="0" smtClean="0">
                          <a:solidFill>
                            <a:schemeClr val="accent1">
                              <a:lumMod val="75000"/>
                            </a:schemeClr>
                          </a:solidFill>
                        </a:rPr>
                        <a:t>$900,000 X 100% = $900,000 - $625,000</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tc>
                  <a:txBody>
                    <a:bodyPr/>
                    <a:lstStyle/>
                    <a:p>
                      <a:r>
                        <a:rPr lang="en-US" dirty="0" smtClean="0">
                          <a:solidFill>
                            <a:schemeClr val="accent1">
                              <a:lumMod val="75000"/>
                            </a:schemeClr>
                          </a:solidFill>
                        </a:rPr>
                        <a:t>$275,000</a:t>
                      </a:r>
                      <a:endParaRPr lang="en-US" dirty="0">
                        <a:solidFill>
                          <a:schemeClr val="accent1">
                            <a:lumMod val="75000"/>
                          </a:schemeClr>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DEF0F2"/>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59178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8"/>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4247807954"/>
              </p:ext>
            </p:extLst>
          </p:nvPr>
        </p:nvGraphicFramePr>
        <p:xfrm>
          <a:off x="1583765" y="1473863"/>
          <a:ext cx="8305800" cy="1401181"/>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Revenue from Long-term Contracts</a:t>
                      </a:r>
                      <a:endPar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$2,000,000</a:t>
                      </a:r>
                    </a:p>
                  </a:txBody>
                  <a:tcPr horzOverflow="overflow">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Cost of Construction</a:t>
                      </a:r>
                      <a:endPar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0" u="none" strike="noStrike" kern="1200" cap="none" normalizeH="0" baseline="0" dirty="0" smtClean="0">
                          <a:ln>
                            <a:noFill/>
                          </a:ln>
                          <a:solidFill>
                            <a:schemeClr val="tx1"/>
                          </a:solidFill>
                          <a:effectLst/>
                          <a:latin typeface="Arial" panose="020B0604020202020204" pitchFamily="34" charset="0"/>
                          <a:ea typeface="+mn-ea"/>
                          <a:cs typeface="+mn-cs"/>
                        </a:rPr>
                        <a:t>Gross Profit</a:t>
                      </a:r>
                    </a:p>
                  </a:txBody>
                  <a:tcPr horzOverflow="overflow">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a:t>
                      </a:r>
                    </a:p>
                  </a:txBody>
                  <a:tcPr horzOverflow="overflow">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bg1">
                          <a:lumMod val="50000"/>
                        </a:schemeClr>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Income Statement Presentation - 2013</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15</a:t>
            </a:fld>
            <a:endParaRPr lang="en-US"/>
          </a:p>
        </p:txBody>
      </p:sp>
      <p:sp>
        <p:nvSpPr>
          <p:cNvPr id="7" name="Folded Corner 6"/>
          <p:cNvSpPr/>
          <p:nvPr/>
        </p:nvSpPr>
        <p:spPr>
          <a:xfrm>
            <a:off x="1733765" y="3159950"/>
            <a:ext cx="3133204" cy="2513263"/>
          </a:xfrm>
          <a:prstGeom prst="foldedCorner">
            <a:avLst/>
          </a:prstGeom>
          <a:solidFill>
            <a:srgbClr val="DEF0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i="1" dirty="0" smtClean="0">
              <a:solidFill>
                <a:srgbClr val="000000"/>
              </a:solidFill>
              <a:ea typeface="Times New Roman" panose="02020603050405020304" pitchFamily="18" charset="0"/>
            </a:endParaRPr>
          </a:p>
          <a:p>
            <a:r>
              <a:rPr lang="en-US" sz="2200" i="1" dirty="0" smtClean="0">
                <a:solidFill>
                  <a:srgbClr val="000000"/>
                </a:solidFill>
                <a:ea typeface="Times New Roman" panose="02020603050405020304" pitchFamily="18" charset="0"/>
              </a:rPr>
              <a:t>Note that the gross profit reported on the income statement is the same as that recorded in the journal for each reporting period.</a:t>
            </a:r>
            <a:endParaRPr lang="en-US" sz="2200" i="1" dirty="0"/>
          </a:p>
        </p:txBody>
      </p:sp>
    </p:spTree>
    <p:extLst>
      <p:ext uri="{BB962C8B-B14F-4D97-AF65-F5344CB8AC3E}">
        <p14:creationId xmlns:p14="http://schemas.microsoft.com/office/powerpoint/2010/main" val="2907619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Scale>
                                      <p:cBhvr>
                                        <p:cTn id="12"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
                                        </p:tgtEl>
                                        <p:attrNameLst>
                                          <p:attrName>ppt_x</p:attrName>
                                          <p:attrName>ppt_y</p:attrName>
                                        </p:attrNameLst>
                                      </p:cBhvr>
                                    </p:animMotion>
                                    <p:animEffect transition="in" filter="fade">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PERCENTAGE OF COMPLETION METHOD </a:t>
            </a:r>
            <a:br>
              <a:rPr lang="en-US" altLang="en-US" sz="3400" dirty="0" smtClean="0">
                <a:solidFill>
                  <a:srgbClr val="276F8B"/>
                </a:solidFill>
              </a:rPr>
            </a:br>
            <a:r>
              <a:rPr lang="en-US" altLang="en-US" sz="3400" dirty="0" smtClean="0">
                <a:solidFill>
                  <a:srgbClr val="276F8B"/>
                </a:solidFill>
              </a:rPr>
              <a:t>Balance Sheet Presentation - 2013</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16</a:t>
            </a:fld>
            <a:endParaRPr lang="en-US"/>
          </a:p>
        </p:txBody>
      </p:sp>
      <p:sp>
        <p:nvSpPr>
          <p:cNvPr id="2" name="Rectangle 1"/>
          <p:cNvSpPr/>
          <p:nvPr/>
        </p:nvSpPr>
        <p:spPr>
          <a:xfrm>
            <a:off x="1081548" y="1560513"/>
            <a:ext cx="10038736" cy="3139321"/>
          </a:xfrm>
          <a:prstGeom prst="rect">
            <a:avLst/>
          </a:prstGeom>
        </p:spPr>
        <p:txBody>
          <a:bodyPr wrap="square">
            <a:spAutoFit/>
          </a:bodyPr>
          <a:lstStyle/>
          <a:p>
            <a:pPr marL="344488" marR="0" indent="-1588" algn="just">
              <a:lnSpc>
                <a:spcPts val="1800"/>
              </a:lnSpc>
              <a:spcBef>
                <a:spcPts val="0"/>
              </a:spcBef>
              <a:spcAft>
                <a:spcPts val="0"/>
              </a:spcAft>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Construction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progress is compared to billings on construction contract. </a:t>
            </a:r>
            <a:endParaRPr lang="en-US" sz="2800" dirty="0">
              <a:solidFill>
                <a:srgbClr val="000000"/>
              </a:solidFill>
              <a:latin typeface="Palatino"/>
              <a:ea typeface="Times New Roman" panose="02020603050405020304" pitchFamily="18" charset="0"/>
              <a:cs typeface="Times New Roman" panose="02020603050405020304" pitchFamily="18" charset="0"/>
            </a:endParaRPr>
          </a:p>
          <a:p>
            <a:pPr marL="1079500" marR="0" indent="-457200" algn="just">
              <a:spcBef>
                <a:spcPts val="0"/>
              </a:spcBef>
              <a:spcAft>
                <a:spcPts val="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debit balance indicates costs (plus profits for the percentage-of-completion method) in excess of billings and is reported as an asset.</a:t>
            </a:r>
            <a:endParaRPr lang="en-US" sz="2800" dirty="0">
              <a:solidFill>
                <a:srgbClr val="000000"/>
              </a:solidFill>
              <a:latin typeface="Palatino"/>
              <a:ea typeface="Times New Roman" panose="02020603050405020304" pitchFamily="18" charset="0"/>
              <a:cs typeface="Times New Roman" panose="02020603050405020304" pitchFamily="18" charset="0"/>
            </a:endParaRPr>
          </a:p>
          <a:p>
            <a:pPr marL="1079500" marR="0" indent="-457200" algn="just">
              <a:spcBef>
                <a:spcPts val="0"/>
              </a:spcBef>
              <a:spcAft>
                <a:spcPts val="0"/>
              </a:spcAft>
              <a:buFont typeface="Arial" panose="020B0604020202020204" pitchFamily="34" charset="0"/>
              <a:buChar char="•"/>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credit balance indicates billings in excess of costs (plus profits for the percentage-of-completion method) and is reported as a liability. </a:t>
            </a:r>
            <a:endParaRPr lang="en-US" sz="2800" dirty="0">
              <a:solidFill>
                <a:srgbClr val="000000"/>
              </a:solidFill>
              <a:effectLst/>
              <a:latin typeface="Palatino"/>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6885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0" y="417513"/>
            <a:ext cx="12192000" cy="560895"/>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LONG-TERM CONTRACT PERIODIC LOSS</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17</a:t>
            </a:fld>
            <a:endParaRPr lang="en-US"/>
          </a:p>
        </p:txBody>
      </p:sp>
      <p:sp>
        <p:nvSpPr>
          <p:cNvPr id="2" name="Rectangle 1"/>
          <p:cNvSpPr/>
          <p:nvPr/>
        </p:nvSpPr>
        <p:spPr>
          <a:xfrm>
            <a:off x="1081548" y="1560513"/>
            <a:ext cx="10038736" cy="3970318"/>
          </a:xfrm>
          <a:prstGeom prst="rect">
            <a:avLst/>
          </a:prstGeom>
        </p:spPr>
        <p:txBody>
          <a:bodyPr wrap="square">
            <a:spAutoFit/>
          </a:bodyPr>
          <a:lstStyle/>
          <a:p>
            <a:pPr marL="344488" marR="0" indent="-1588" algn="just">
              <a:spcBef>
                <a:spcPts val="0"/>
              </a:spcBef>
              <a:spcAft>
                <a:spcPts val="0"/>
              </a:spcAft>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Recall that total construction costs are only estimates until the contract is completed.  </a:t>
            </a:r>
            <a:endParaRPr lang="en-US" sz="2800" dirty="0">
              <a:solidFill>
                <a:srgbClr val="000000"/>
              </a:solidFill>
              <a:latin typeface="Palatino"/>
              <a:ea typeface="Times New Roman" panose="02020603050405020304" pitchFamily="18" charset="0"/>
              <a:cs typeface="Times New Roman" panose="02020603050405020304" pitchFamily="18" charset="0"/>
            </a:endParaRPr>
          </a:p>
          <a:p>
            <a:pPr marL="914400" lvl="0" indent="-457200">
              <a:buFont typeface="Arial" panose="020B0604020202020204" pitchFamily="34" charset="0"/>
              <a:buChar char="•"/>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loss could occur on a profitable project if the estimated costs to complete were underestimated in prior periods.</a:t>
            </a:r>
          </a:p>
          <a:p>
            <a:pPr marL="914400" lvl="0" indent="-457200">
              <a:buFont typeface="Arial" panose="020B0604020202020204" pitchFamily="34" charset="0"/>
              <a:buChar char="•"/>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estimated loss on a long-term contract is </a:t>
            </a:r>
            <a:r>
              <a:rPr lang="en-US" sz="2800" b="1" dirty="0">
                <a:solidFill>
                  <a:schemeClr val="accent1">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fully recognized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the first period that the loss is anticipated, regardless of the revenue recognition method used.  </a:t>
            </a:r>
          </a:p>
          <a:p>
            <a:pPr marL="914400" lvl="0" indent="-457200">
              <a:buFont typeface="Arial" panose="020B0604020202020204" pitchFamily="34" charset="0"/>
              <a:buChar char="•"/>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Recognized losses on long-term contracts reduce the construction in progress account.</a:t>
            </a:r>
          </a:p>
        </p:txBody>
      </p:sp>
    </p:spTree>
    <p:extLst>
      <p:ext uri="{BB962C8B-B14F-4D97-AF65-F5344CB8AC3E}">
        <p14:creationId xmlns:p14="http://schemas.microsoft.com/office/powerpoint/2010/main" val="4069233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txBox="1">
            <a:spLocks noChangeArrowheads="1"/>
          </p:cNvSpPr>
          <p:nvPr/>
        </p:nvSpPr>
        <p:spPr>
          <a:xfrm>
            <a:off x="0" y="417513"/>
            <a:ext cx="12192000" cy="560895"/>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LONG-TERM CONTRACT LOSS ON OVERALL PROJECT</a:t>
            </a:r>
            <a:endParaRPr lang="en-US" altLang="en-US" sz="3400" dirty="0">
              <a:solidFill>
                <a:srgbClr val="276F8B"/>
              </a:solidFill>
            </a:endParaRPr>
          </a:p>
        </p:txBody>
      </p:sp>
      <p:sp>
        <p:nvSpPr>
          <p:cNvPr id="5" name="Slide Number Placeholder 4"/>
          <p:cNvSpPr>
            <a:spLocks noGrp="1"/>
          </p:cNvSpPr>
          <p:nvPr>
            <p:ph type="sldNum" sz="quarter" idx="12"/>
          </p:nvPr>
        </p:nvSpPr>
        <p:spPr/>
        <p:txBody>
          <a:bodyPr/>
          <a:lstStyle/>
          <a:p>
            <a:pPr>
              <a:defRPr/>
            </a:pPr>
            <a:fld id="{B7E43A78-FE4F-424E-BDE6-5A9905F4C53A}" type="slidenum">
              <a:rPr lang="en-US" smtClean="0"/>
              <a:pPr>
                <a:defRPr/>
              </a:pPr>
              <a:t>18</a:t>
            </a:fld>
            <a:endParaRPr lang="en-US"/>
          </a:p>
        </p:txBody>
      </p:sp>
      <p:sp>
        <p:nvSpPr>
          <p:cNvPr id="2" name="Rectangle 1"/>
          <p:cNvSpPr/>
          <p:nvPr/>
        </p:nvSpPr>
        <p:spPr>
          <a:xfrm>
            <a:off x="1081548" y="1560513"/>
            <a:ext cx="10038736" cy="3108543"/>
          </a:xfrm>
          <a:prstGeom prst="rect">
            <a:avLst/>
          </a:prstGeom>
        </p:spPr>
        <p:txBody>
          <a:bodyPr wrap="square">
            <a:spAutoFit/>
          </a:bodyPr>
          <a:lstStyle/>
          <a:p>
            <a:pPr marL="344488" marR="0" indent="-1588" algn="just">
              <a:spcBef>
                <a:spcPts val="0"/>
              </a:spcBef>
              <a:spcAft>
                <a:spcPts val="0"/>
              </a:spcAft>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 estimated loss on a long-term contract is fully recognized in the first period the loss is anticipated, regardless of whether revenue is recognized over time or upon completion.</a:t>
            </a:r>
          </a:p>
          <a:p>
            <a:pPr marL="344488" marR="0" indent="-1588" algn="just">
              <a:spcBef>
                <a:spcPts val="0"/>
              </a:spcBef>
              <a:spcAft>
                <a:spcPts val="0"/>
              </a:spcAft>
            </a:pP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4488" marR="0" indent="-1588" algn="just">
              <a:spcBef>
                <a:spcPts val="0"/>
              </a:spcBef>
              <a:spcAft>
                <a:spcPts val="0"/>
              </a:spcAft>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Cost of construction will not be equal to the cost incurred during the period but will consist of the amount of the loss recognized plus the </a:t>
            </a:r>
            <a:r>
              <a:rPr lang="en-US" sz="280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revenue recognized.</a:t>
            </a:r>
            <a:endPar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3414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02309" y="1857162"/>
            <a:ext cx="8525435" cy="1188146"/>
          </a:xfrm>
          <a:prstGeom prst="rect">
            <a:avLst/>
          </a:prstGeom>
        </p:spPr>
        <p:txBody>
          <a:bodyPr wrap="square">
            <a:spAutoFit/>
          </a:bodyPr>
          <a:lstStyle/>
          <a:p>
            <a:pPr marR="0" lvl="0" algn="just">
              <a:lnSpc>
                <a:spcPts val="2800"/>
              </a:lnSpc>
              <a:spcBef>
                <a:spcPts val="1200"/>
              </a:spcBef>
              <a:spcAft>
                <a:spcPts val="0"/>
              </a:spcAft>
              <a:buClr>
                <a:schemeClr val="accent1">
                  <a:lumMod val="75000"/>
                </a:schemeClr>
              </a:buClr>
              <a:tabLst>
                <a:tab pos="457200" algn="l"/>
              </a:tabLst>
            </a:pPr>
            <a:r>
              <a:rPr lang="en-US" sz="3200" dirty="0" smtClean="0">
                <a:solidFill>
                  <a:srgbClr val="000000"/>
                </a:solidFill>
                <a:ea typeface="Times New Roman" panose="02020603050405020304" pitchFamily="18" charset="0"/>
                <a:cs typeface="Times New Roman" panose="02020603050405020304" pitchFamily="18" charset="0"/>
              </a:rPr>
              <a:t>Note that the same total amount of gross profit is recognized under the two methods; the only difference is timing.</a:t>
            </a:r>
          </a:p>
        </p:txBody>
      </p:sp>
      <p:sp>
        <p:nvSpPr>
          <p:cNvPr id="8" name="Rectangle 7"/>
          <p:cNvSpPr/>
          <p:nvPr/>
        </p:nvSpPr>
        <p:spPr>
          <a:xfrm>
            <a:off x="1421461" y="357188"/>
            <a:ext cx="8487132" cy="1169551"/>
          </a:xfrm>
          <a:prstGeom prst="rect">
            <a:avLst/>
          </a:prstGeom>
        </p:spPr>
        <p:txBody>
          <a:bodyPr wrap="none">
            <a:spAutoFit/>
          </a:bodyPr>
          <a:lstStyle/>
          <a:p>
            <a:pPr algn="ctr">
              <a:defRPr/>
            </a:pPr>
            <a:r>
              <a:rPr lang="en-US" altLang="en-US" sz="3500" b="1" dirty="0" smtClean="0">
                <a:solidFill>
                  <a:srgbClr val="276F8B"/>
                </a:solidFill>
                <a:latin typeface="+mj-lt"/>
                <a:cs typeface="Times New Roman" panose="02020603050405020304" pitchFamily="18" charset="0"/>
              </a:rPr>
              <a:t>GROSS PROFIT FOR COMPLETED CONTRACT </a:t>
            </a:r>
          </a:p>
          <a:p>
            <a:pPr algn="ctr">
              <a:defRPr/>
            </a:pPr>
            <a:r>
              <a:rPr lang="en-US" altLang="en-US" sz="3500" b="1" dirty="0" smtClean="0">
                <a:solidFill>
                  <a:srgbClr val="276F8B"/>
                </a:solidFill>
                <a:latin typeface="+mj-lt"/>
                <a:cs typeface="Times New Roman" panose="02020603050405020304" pitchFamily="18" charset="0"/>
              </a:rPr>
              <a:t>AND PERCENTAGE-OF-COMPLETION METHODS</a:t>
            </a:r>
            <a:endParaRPr lang="en-US" altLang="en-US" sz="3500" b="1" dirty="0">
              <a:solidFill>
                <a:srgbClr val="276F8B"/>
              </a:solidFill>
              <a:latin typeface="+mj-lt"/>
            </a:endParaRPr>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19</a:t>
            </a:fld>
            <a:endParaRPr lang="en-US"/>
          </a:p>
        </p:txBody>
      </p:sp>
      <p:grpSp>
        <p:nvGrpSpPr>
          <p:cNvPr id="5" name="Group 4"/>
          <p:cNvGrpSpPr/>
          <p:nvPr/>
        </p:nvGrpSpPr>
        <p:grpSpPr>
          <a:xfrm>
            <a:off x="5010837" y="3612838"/>
            <a:ext cx="1819656" cy="1815084"/>
            <a:chOff x="4755198" y="3553845"/>
            <a:chExt cx="1819656" cy="1815084"/>
          </a:xfrm>
        </p:grpSpPr>
        <p:pic>
          <p:nvPicPr>
            <p:cNvPr id="3" name="Picture 2"/>
            <p:cNvPicPr>
              <a:picLocks noChangeAspect="1"/>
            </p:cNvPicPr>
            <p:nvPr/>
          </p:nvPicPr>
          <p:blipFill>
            <a:blip r:embed="rId3" cstate="print">
              <a:duotone>
                <a:prstClr val="black"/>
                <a:schemeClr val="accent1">
                  <a:lumMod val="60000"/>
                  <a:lumOff val="40000"/>
                  <a:tint val="45000"/>
                  <a:satMod val="400000"/>
                </a:schemeClr>
              </a:duotone>
              <a:extLst>
                <a:ext uri="{28A0092B-C50C-407E-A947-70E740481C1C}">
                  <a14:useLocalDpi xmlns:a14="http://schemas.microsoft.com/office/drawing/2010/main" val="0"/>
                </a:ext>
              </a:extLst>
            </a:blip>
            <a:stretch>
              <a:fillRect/>
            </a:stretch>
          </p:blipFill>
          <p:spPr>
            <a:xfrm>
              <a:off x="4755198" y="3553845"/>
              <a:ext cx="1819656" cy="1815084"/>
            </a:xfrm>
            <a:prstGeom prst="rect">
              <a:avLst/>
            </a:prstGeom>
          </p:spPr>
        </p:pic>
        <p:sp>
          <p:nvSpPr>
            <p:cNvPr id="4" name="TextBox 3"/>
            <p:cNvSpPr txBox="1"/>
            <p:nvPr/>
          </p:nvSpPr>
          <p:spPr>
            <a:xfrm>
              <a:off x="5004619" y="4227921"/>
              <a:ext cx="304800" cy="369332"/>
            </a:xfrm>
            <a:prstGeom prst="rect">
              <a:avLst/>
            </a:prstGeom>
            <a:noFill/>
          </p:spPr>
          <p:txBody>
            <a:bodyPr wrap="square" rtlCol="0" anchor="ctr">
              <a:spAutoFit/>
            </a:bodyPr>
            <a:lstStyle/>
            <a:p>
              <a:r>
                <a:rPr lang="en-US" dirty="0" smtClean="0">
                  <a:solidFill>
                    <a:schemeClr val="accent1">
                      <a:lumMod val="75000"/>
                    </a:schemeClr>
                  </a:solidFill>
                </a:rPr>
                <a:t>$</a:t>
              </a:r>
              <a:endParaRPr lang="en-US" dirty="0">
                <a:solidFill>
                  <a:schemeClr val="accent1">
                    <a:lumMod val="75000"/>
                  </a:schemeClr>
                </a:solidFill>
              </a:endParaRPr>
            </a:p>
          </p:txBody>
        </p:sp>
        <p:sp>
          <p:nvSpPr>
            <p:cNvPr id="9" name="TextBox 8"/>
            <p:cNvSpPr txBox="1"/>
            <p:nvPr/>
          </p:nvSpPr>
          <p:spPr>
            <a:xfrm>
              <a:off x="6032088" y="4242673"/>
              <a:ext cx="304800" cy="369332"/>
            </a:xfrm>
            <a:prstGeom prst="rect">
              <a:avLst/>
            </a:prstGeom>
            <a:noFill/>
          </p:spPr>
          <p:txBody>
            <a:bodyPr wrap="square" rtlCol="0" anchor="ctr">
              <a:spAutoFit/>
            </a:bodyPr>
            <a:lstStyle/>
            <a:p>
              <a:r>
                <a:rPr lang="en-US" dirty="0" smtClean="0">
                  <a:solidFill>
                    <a:schemeClr val="accent1">
                      <a:lumMod val="75000"/>
                    </a:schemeClr>
                  </a:solidFill>
                </a:rPr>
                <a:t>$</a:t>
              </a:r>
              <a:endParaRPr lang="en-US" dirty="0">
                <a:solidFill>
                  <a:schemeClr val="accent1">
                    <a:lumMod val="75000"/>
                  </a:schemeClr>
                </a:solidFill>
              </a:endParaRPr>
            </a:p>
          </p:txBody>
        </p:sp>
      </p:grpSp>
    </p:spTree>
    <p:extLst>
      <p:ext uri="{BB962C8B-B14F-4D97-AF65-F5344CB8AC3E}">
        <p14:creationId xmlns:p14="http://schemas.microsoft.com/office/powerpoint/2010/main" val="3222767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4057306"/>
            <a:ext cx="8525435" cy="1554272"/>
          </a:xfrm>
          <a:prstGeom prst="rect">
            <a:avLst/>
          </a:prstGeom>
        </p:spPr>
        <p:txBody>
          <a:bodyPr wrap="square">
            <a:spAutoFit/>
          </a:bodyPr>
          <a:lstStyle/>
          <a:p>
            <a:pPr marL="342900" marR="0" lvl="0" indent="-342900" algn="just">
              <a:lnSpc>
                <a:spcPts val="2400"/>
              </a:lnSpc>
              <a:spcBef>
                <a:spcPts val="1200"/>
              </a:spcBef>
              <a:spcAft>
                <a:spcPts val="600"/>
              </a:spcAft>
              <a:buClr>
                <a:schemeClr val="accent1">
                  <a:lumMod val="75000"/>
                </a:schemeClr>
              </a:buClr>
              <a:buFont typeface="Wingdings" panose="05000000000000000000" pitchFamily="2" charset="2"/>
              <a:buChar char=""/>
              <a:tabLst>
                <a:tab pos="457200" algn="l"/>
              </a:tabLst>
            </a:pPr>
            <a:r>
              <a:rPr lang="en-US" sz="2400" dirty="0" smtClean="0">
                <a:solidFill>
                  <a:schemeClr val="accent1">
                    <a:lumMod val="75000"/>
                  </a:schemeClr>
                </a:solidFill>
                <a:ea typeface="Times New Roman" panose="02020603050405020304" pitchFamily="18" charset="0"/>
                <a:cs typeface="Times New Roman" panose="02020603050405020304" pitchFamily="18" charset="0"/>
              </a:rPr>
              <a:t>At a point in time when contract is completed </a:t>
            </a:r>
            <a:r>
              <a:rPr lang="en-US" sz="2400" i="1" dirty="0" smtClean="0">
                <a:solidFill>
                  <a:srgbClr val="000000"/>
                </a:solidFill>
                <a:ea typeface="Times New Roman" panose="02020603050405020304" pitchFamily="18" charset="0"/>
                <a:cs typeface="Times New Roman" panose="02020603050405020304" pitchFamily="18" charset="0"/>
              </a:rPr>
              <a:t>(previously called the Completed Contract Method)</a:t>
            </a:r>
          </a:p>
          <a:p>
            <a:pPr marL="342900" marR="0" lvl="0" indent="-342900" algn="just">
              <a:lnSpc>
                <a:spcPts val="2400"/>
              </a:lnSpc>
              <a:spcBef>
                <a:spcPts val="1200"/>
              </a:spcBef>
              <a:spcAft>
                <a:spcPts val="0"/>
              </a:spcAft>
              <a:buClr>
                <a:schemeClr val="accent1">
                  <a:lumMod val="75000"/>
                </a:schemeClr>
              </a:buClr>
              <a:buFont typeface="Wingdings" panose="05000000000000000000" pitchFamily="2" charset="2"/>
              <a:buChar char=""/>
              <a:tabLst>
                <a:tab pos="457200" algn="l"/>
              </a:tabLst>
            </a:pPr>
            <a:r>
              <a:rPr lang="en-US" sz="2400" dirty="0" smtClean="0">
                <a:solidFill>
                  <a:schemeClr val="accent1">
                    <a:lumMod val="75000"/>
                  </a:schemeClr>
                </a:solidFill>
                <a:ea typeface="Times New Roman" panose="02020603050405020304" pitchFamily="18" charset="0"/>
                <a:cs typeface="Times New Roman" panose="02020603050405020304" pitchFamily="18" charset="0"/>
              </a:rPr>
              <a:t>Over a period of time</a:t>
            </a:r>
            <a:r>
              <a:rPr lang="en-US" sz="2400" i="1" dirty="0" smtClean="0">
                <a:solidFill>
                  <a:srgbClr val="000000"/>
                </a:solidFill>
                <a:ea typeface="Times New Roman" panose="02020603050405020304" pitchFamily="18" charset="0"/>
                <a:cs typeface="Times New Roman" panose="02020603050405020304" pitchFamily="18" charset="0"/>
              </a:rPr>
              <a:t> (previously called the Percentage-of-completion Method)</a:t>
            </a:r>
          </a:p>
        </p:txBody>
      </p:sp>
      <p:sp>
        <p:nvSpPr>
          <p:cNvPr id="8" name="Rectangle 7"/>
          <p:cNvSpPr/>
          <p:nvPr/>
        </p:nvSpPr>
        <p:spPr>
          <a:xfrm>
            <a:off x="3295008" y="357188"/>
            <a:ext cx="4740017" cy="646331"/>
          </a:xfrm>
          <a:prstGeom prst="rect">
            <a:avLst/>
          </a:prstGeom>
        </p:spPr>
        <p:txBody>
          <a:bodyPr wrap="none">
            <a:spAutoFit/>
          </a:bodyPr>
          <a:lstStyle/>
          <a:p>
            <a:pPr algn="ctr">
              <a:defRPr/>
            </a:pPr>
            <a:r>
              <a:rPr lang="en-US" altLang="en-US" sz="3600" b="1" dirty="0" smtClean="0">
                <a:solidFill>
                  <a:srgbClr val="276F8B"/>
                </a:solidFill>
                <a:latin typeface="+mj-lt"/>
                <a:cs typeface="Times New Roman" panose="02020603050405020304" pitchFamily="18" charset="0"/>
              </a:rPr>
              <a:t>LONG-TERM CONTRACTS</a:t>
            </a:r>
            <a:endParaRPr lang="en-US" altLang="en-US" sz="3600" b="1" dirty="0">
              <a:solidFill>
                <a:srgbClr val="276F8B"/>
              </a:solidFill>
              <a:latin typeface="+mj-lt"/>
            </a:endParaRPr>
          </a:p>
        </p:txBody>
      </p:sp>
      <p:sp>
        <p:nvSpPr>
          <p:cNvPr id="9" name="TextBox 8"/>
          <p:cNvSpPr txBox="1"/>
          <p:nvPr/>
        </p:nvSpPr>
        <p:spPr>
          <a:xfrm>
            <a:off x="685800" y="1149052"/>
            <a:ext cx="10991088" cy="1692771"/>
          </a:xfrm>
          <a:prstGeom prst="rect">
            <a:avLst/>
          </a:prstGeom>
          <a:noFill/>
        </p:spPr>
        <p:txBody>
          <a:bodyPr wrap="square" rtlCol="0">
            <a:spAutoFit/>
          </a:bodyPr>
          <a:lstStyle/>
          <a:p>
            <a:pPr marL="457200" lvl="0" indent="-457200">
              <a:buClr>
                <a:schemeClr val="accent1">
                  <a:lumMod val="75000"/>
                </a:schemeClr>
              </a:buClr>
              <a:buFont typeface="Arial" panose="020B0604020202020204" pitchFamily="34" charset="0"/>
              <a:buChar char="•"/>
            </a:pPr>
            <a:r>
              <a:rPr lang="en-US" sz="2600" dirty="0" smtClean="0"/>
              <a:t>Exist when the product/service delivery occurs over a long period of time (longer than one fiscal period</a:t>
            </a:r>
            <a:r>
              <a:rPr lang="en-US" sz="2600" dirty="0" smtClean="0"/>
              <a:t>).</a:t>
            </a:r>
          </a:p>
          <a:p>
            <a:pPr marL="457200" lvl="0" indent="-457200">
              <a:buClr>
                <a:schemeClr val="accent1">
                  <a:lumMod val="75000"/>
                </a:schemeClr>
              </a:buClr>
              <a:buFont typeface="Arial" panose="020B0604020202020204" pitchFamily="34" charset="0"/>
              <a:buChar char="•"/>
            </a:pPr>
            <a:r>
              <a:rPr lang="en-US" sz="2600" dirty="0" smtClean="0"/>
              <a:t>Generally comprised of one performance obligation.</a:t>
            </a:r>
          </a:p>
          <a:p>
            <a:pPr marL="457200" lvl="0" indent="-457200">
              <a:buClr>
                <a:schemeClr val="accent1">
                  <a:lumMod val="75000"/>
                </a:schemeClr>
              </a:buClr>
              <a:buFont typeface="Arial" panose="020B0604020202020204" pitchFamily="34" charset="0"/>
              <a:buChar char="•"/>
            </a:pPr>
            <a:r>
              <a:rPr lang="en-US" sz="2600" dirty="0" smtClean="0"/>
              <a:t>Most long-term contracts qualify for revenue recognition over time</a:t>
            </a:r>
            <a:endParaRPr lang="en-US" sz="2600" dirty="0"/>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2</a:t>
            </a:fld>
            <a:endParaRPr lang="en-US" dirty="0"/>
          </a:p>
        </p:txBody>
      </p:sp>
      <p:sp>
        <p:nvSpPr>
          <p:cNvPr id="4" name="Rectangle 3"/>
          <p:cNvSpPr/>
          <p:nvPr/>
        </p:nvSpPr>
        <p:spPr>
          <a:xfrm>
            <a:off x="685800" y="2895787"/>
            <a:ext cx="9644590" cy="892552"/>
          </a:xfrm>
          <a:prstGeom prst="rect">
            <a:avLst/>
          </a:prstGeom>
        </p:spPr>
        <p:txBody>
          <a:bodyPr wrap="square">
            <a:spAutoFit/>
          </a:bodyPr>
          <a:lstStyle/>
          <a:p>
            <a:pPr lvl="0"/>
            <a:r>
              <a:rPr lang="en-US" sz="2600" dirty="0"/>
              <a:t>There are </a:t>
            </a:r>
            <a:r>
              <a:rPr lang="en-US" sz="2600" dirty="0">
                <a:solidFill>
                  <a:schemeClr val="accent1">
                    <a:lumMod val="75000"/>
                  </a:schemeClr>
                </a:solidFill>
              </a:rPr>
              <a:t>two </a:t>
            </a:r>
            <a:r>
              <a:rPr lang="en-US" sz="2600" dirty="0" smtClean="0">
                <a:solidFill>
                  <a:schemeClr val="accent1">
                    <a:lumMod val="75000"/>
                  </a:schemeClr>
                </a:solidFill>
              </a:rPr>
              <a:t>approaches </a:t>
            </a:r>
            <a:r>
              <a:rPr lang="en-US" sz="2600" dirty="0" smtClean="0"/>
              <a:t>to </a:t>
            </a:r>
            <a:r>
              <a:rPr lang="en-US" sz="2600" dirty="0"/>
              <a:t>accounting for revenue and expense recognition </a:t>
            </a:r>
            <a:r>
              <a:rPr lang="en-US" sz="2600" dirty="0" smtClean="0"/>
              <a:t>for long–term </a:t>
            </a:r>
            <a:r>
              <a:rPr lang="en-US" sz="2600" dirty="0"/>
              <a:t>contracts:</a:t>
            </a:r>
          </a:p>
        </p:txBody>
      </p:sp>
    </p:spTree>
    <p:extLst>
      <p:ext uri="{BB962C8B-B14F-4D97-AF65-F5344CB8AC3E}">
        <p14:creationId xmlns:p14="http://schemas.microsoft.com/office/powerpoint/2010/main" val="2749600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pPr algn="l"/>
            <a:r>
              <a:rPr lang="en-US" dirty="0" smtClean="0"/>
              <a:t>Intermediate Accounting I – Chapter 5</a:t>
            </a:r>
          </a:p>
          <a:p>
            <a:pPr algn="l"/>
            <a:endParaRPr lang="en-US" dirty="0"/>
          </a:p>
          <a:p>
            <a:pPr algn="r"/>
            <a:r>
              <a:rPr lang="en-US" dirty="0" smtClean="0"/>
              <a:t>End of presentation</a:t>
            </a:r>
            <a:endParaRPr lang="en-US" dirty="0"/>
          </a:p>
        </p:txBody>
      </p:sp>
      <p:sp>
        <p:nvSpPr>
          <p:cNvPr id="6" name="Title 1"/>
          <p:cNvSpPr txBox="1">
            <a:spLocks/>
          </p:cNvSpPr>
          <p:nvPr/>
        </p:nvSpPr>
        <p:spPr>
          <a:xfrm>
            <a:off x="1249680" y="911352"/>
            <a:ext cx="10058400" cy="356616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n-US" dirty="0" smtClean="0">
                <a:solidFill>
                  <a:schemeClr val="accent1">
                    <a:lumMod val="75000"/>
                  </a:schemeClr>
                </a:solidFill>
              </a:rPr>
              <a:t>Revenue Recognition </a:t>
            </a:r>
            <a:r>
              <a:rPr lang="en-US" sz="7000" i="1" dirty="0" smtClean="0">
                <a:solidFill>
                  <a:schemeClr val="accent1">
                    <a:lumMod val="75000"/>
                  </a:schemeClr>
                </a:solidFill>
              </a:rPr>
              <a:t>(Part 2)</a:t>
            </a:r>
            <a:endParaRPr lang="en-US" sz="7000" i="1" dirty="0">
              <a:solidFill>
                <a:schemeClr val="accent1">
                  <a:lumMod val="75000"/>
                </a:schemeClr>
              </a:solidFill>
            </a:endParaRPr>
          </a:p>
        </p:txBody>
      </p:sp>
      <p:sp>
        <p:nvSpPr>
          <p:cNvPr id="2" name="Slide Number Placeholder 1"/>
          <p:cNvSpPr>
            <a:spLocks noGrp="1"/>
          </p:cNvSpPr>
          <p:nvPr>
            <p:ph type="sldNum" sz="quarter" idx="12"/>
          </p:nvPr>
        </p:nvSpPr>
        <p:spPr/>
        <p:txBody>
          <a:bodyPr/>
          <a:lstStyle/>
          <a:p>
            <a:pPr>
              <a:defRPr/>
            </a:pPr>
            <a:fld id="{74218DE5-3D0B-4B27-AAAD-7CEEA758746A}" type="slidenum">
              <a:rPr lang="en-US" smtClean="0"/>
              <a:pPr>
                <a:defRPr/>
              </a:pPr>
              <a:t>20</a:t>
            </a:fld>
            <a:endParaRPr lang="en-US"/>
          </a:p>
        </p:txBody>
      </p:sp>
      <p:sp>
        <p:nvSpPr>
          <p:cNvPr id="5" name="TextBox 4"/>
          <p:cNvSpPr txBox="1"/>
          <p:nvPr/>
        </p:nvSpPr>
        <p:spPr>
          <a:xfrm>
            <a:off x="1229032" y="5968182"/>
            <a:ext cx="4047775" cy="369332"/>
          </a:xfrm>
          <a:prstGeom prst="rect">
            <a:avLst/>
          </a:prstGeom>
          <a:noFill/>
        </p:spPr>
        <p:txBody>
          <a:bodyPr wrap="none" rtlCol="0">
            <a:spAutoFit/>
          </a:bodyPr>
          <a:lstStyle/>
          <a:p>
            <a:r>
              <a:rPr lang="en-US" dirty="0" smtClean="0"/>
              <a:t>(This presentation is under construction.)</a:t>
            </a:r>
            <a:endParaRPr lang="en-US" dirty="0"/>
          </a:p>
        </p:txBody>
      </p:sp>
    </p:spTree>
    <p:extLst>
      <p:ext uri="{BB962C8B-B14F-4D97-AF65-F5344CB8AC3E}">
        <p14:creationId xmlns:p14="http://schemas.microsoft.com/office/powerpoint/2010/main" val="3795312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0635" y="1857162"/>
            <a:ext cx="10999694" cy="2631490"/>
          </a:xfrm>
          <a:prstGeom prst="rect">
            <a:avLst/>
          </a:prstGeom>
        </p:spPr>
        <p:txBody>
          <a:bodyPr wrap="square">
            <a:spAutoFit/>
          </a:bodyPr>
          <a:lstStyle/>
          <a:p>
            <a:pPr marL="342900" marR="0" lvl="0" indent="-342900">
              <a:lnSpc>
                <a:spcPts val="2800"/>
              </a:lnSpc>
              <a:spcBef>
                <a:spcPts val="1200"/>
              </a:spcBef>
              <a:spcAft>
                <a:spcPts val="600"/>
              </a:spcAft>
              <a:buClr>
                <a:schemeClr val="accent1">
                  <a:lumMod val="75000"/>
                </a:schemeClr>
              </a:buClr>
              <a:buFont typeface="Wingdings" panose="05000000000000000000" pitchFamily="2" charset="2"/>
              <a:buChar char=""/>
              <a:tabLst>
                <a:tab pos="457200" algn="l"/>
              </a:tabLst>
            </a:pPr>
            <a:r>
              <a:rPr lang="en-US" sz="3200" dirty="0" smtClean="0">
                <a:solidFill>
                  <a:srgbClr val="000000"/>
                </a:solidFill>
                <a:ea typeface="Times New Roman" panose="02020603050405020304" pitchFamily="18" charset="0"/>
                <a:cs typeface="Times New Roman" panose="02020603050405020304" pitchFamily="18" charset="0"/>
              </a:rPr>
              <a:t>All costs of construction and gross profit are recorded in an </a:t>
            </a:r>
            <a:r>
              <a:rPr lang="en-US" sz="3200" i="1" dirty="0" smtClean="0">
                <a:solidFill>
                  <a:schemeClr val="accent1">
                    <a:lumMod val="75000"/>
                  </a:schemeClr>
                </a:solidFill>
                <a:ea typeface="Times New Roman" panose="02020603050405020304" pitchFamily="18" charset="0"/>
                <a:cs typeface="Times New Roman" panose="02020603050405020304" pitchFamily="18" charset="0"/>
              </a:rPr>
              <a:t>asset</a:t>
            </a:r>
            <a:r>
              <a:rPr lang="en-US" sz="3200" dirty="0" smtClean="0">
                <a:solidFill>
                  <a:srgbClr val="000000"/>
                </a:solidFill>
                <a:ea typeface="Times New Roman" panose="02020603050405020304" pitchFamily="18" charset="0"/>
                <a:cs typeface="Times New Roman" panose="02020603050405020304" pitchFamily="18" charset="0"/>
              </a:rPr>
              <a:t> (inventory) account called </a:t>
            </a:r>
            <a:r>
              <a:rPr lang="en-US" sz="3200" b="1" dirty="0" smtClean="0">
                <a:solidFill>
                  <a:schemeClr val="accent1">
                    <a:lumMod val="75000"/>
                  </a:schemeClr>
                </a:solidFill>
                <a:ea typeface="Times New Roman" panose="02020603050405020304" pitchFamily="18" charset="0"/>
                <a:cs typeface="Times New Roman" panose="02020603050405020304" pitchFamily="18" charset="0"/>
              </a:rPr>
              <a:t>Construction in Progress</a:t>
            </a:r>
            <a:r>
              <a:rPr lang="en-US" sz="3200" dirty="0" smtClean="0">
                <a:solidFill>
                  <a:srgbClr val="000000"/>
                </a:solidFill>
                <a:ea typeface="Times New Roman" panose="02020603050405020304" pitchFamily="18" charset="0"/>
                <a:cs typeface="Times New Roman" panose="02020603050405020304" pitchFamily="18" charset="0"/>
              </a:rPr>
              <a:t>.</a:t>
            </a:r>
          </a:p>
          <a:p>
            <a:pPr marL="342900" marR="0" lvl="0" indent="-342900">
              <a:lnSpc>
                <a:spcPts val="2800"/>
              </a:lnSpc>
              <a:spcBef>
                <a:spcPts val="1200"/>
              </a:spcBef>
              <a:spcAft>
                <a:spcPts val="0"/>
              </a:spcAft>
              <a:buClr>
                <a:schemeClr val="accent1">
                  <a:lumMod val="75000"/>
                </a:schemeClr>
              </a:buClr>
              <a:buFont typeface="Wingdings" panose="05000000000000000000" pitchFamily="2" charset="2"/>
              <a:buChar char=""/>
              <a:tabLst>
                <a:tab pos="457200" algn="l"/>
              </a:tabLst>
            </a:pPr>
            <a:r>
              <a:rPr lang="en-US" sz="3200" dirty="0" smtClean="0">
                <a:solidFill>
                  <a:srgbClr val="000000"/>
                </a:solidFill>
                <a:ea typeface="Times New Roman" panose="02020603050405020304" pitchFamily="18" charset="0"/>
                <a:cs typeface="Times New Roman" panose="02020603050405020304" pitchFamily="18" charset="0"/>
              </a:rPr>
              <a:t>Period billings are credited to a </a:t>
            </a:r>
            <a:r>
              <a:rPr lang="en-US" sz="3200" i="1" dirty="0">
                <a:solidFill>
                  <a:schemeClr val="accent1">
                    <a:lumMod val="75000"/>
                  </a:schemeClr>
                </a:solidFill>
                <a:ea typeface="Times New Roman" panose="02020603050405020304" pitchFamily="18" charset="0"/>
                <a:cs typeface="Times New Roman" panose="02020603050405020304" pitchFamily="18" charset="0"/>
              </a:rPr>
              <a:t>contra-asset</a:t>
            </a:r>
            <a:r>
              <a:rPr lang="en-US" sz="3200" dirty="0" smtClean="0">
                <a:solidFill>
                  <a:srgbClr val="000000"/>
                </a:solidFill>
                <a:ea typeface="Times New Roman" panose="02020603050405020304" pitchFamily="18" charset="0"/>
                <a:cs typeface="Times New Roman" panose="02020603050405020304" pitchFamily="18" charset="0"/>
              </a:rPr>
              <a:t> account called </a:t>
            </a:r>
            <a:r>
              <a:rPr lang="en-US" sz="3200" b="1" dirty="0" smtClean="0">
                <a:solidFill>
                  <a:schemeClr val="accent1">
                    <a:lumMod val="75000"/>
                  </a:schemeClr>
                </a:solidFill>
                <a:ea typeface="Times New Roman" panose="02020603050405020304" pitchFamily="18" charset="0"/>
                <a:cs typeface="Times New Roman" panose="02020603050405020304" pitchFamily="18" charset="0"/>
              </a:rPr>
              <a:t>Billings on Construction Contract</a:t>
            </a:r>
            <a:r>
              <a:rPr lang="en-US" sz="3200" dirty="0" smtClean="0">
                <a:solidFill>
                  <a:srgbClr val="000000"/>
                </a:solidFill>
                <a:ea typeface="Times New Roman" panose="02020603050405020304" pitchFamily="18" charset="0"/>
                <a:cs typeface="Times New Roman" panose="02020603050405020304" pitchFamily="18" charset="0"/>
              </a:rPr>
              <a:t>.</a:t>
            </a:r>
          </a:p>
          <a:p>
            <a:pPr marL="342900" marR="0" lvl="0" indent="-342900">
              <a:lnSpc>
                <a:spcPts val="2800"/>
              </a:lnSpc>
              <a:spcBef>
                <a:spcPts val="1200"/>
              </a:spcBef>
              <a:spcAft>
                <a:spcPts val="0"/>
              </a:spcAft>
              <a:buClr>
                <a:schemeClr val="accent1">
                  <a:lumMod val="75000"/>
                </a:schemeClr>
              </a:buClr>
              <a:buFont typeface="Wingdings" panose="05000000000000000000" pitchFamily="2" charset="2"/>
              <a:buChar char=""/>
              <a:tabLst>
                <a:tab pos="457200" algn="l"/>
              </a:tabLst>
            </a:pPr>
            <a:r>
              <a:rPr lang="en-US" sz="3200" dirty="0" smtClean="0">
                <a:solidFill>
                  <a:srgbClr val="000000"/>
                </a:solidFill>
                <a:ea typeface="Times New Roman" panose="02020603050405020304" pitchFamily="18" charset="0"/>
                <a:cs typeface="Times New Roman" panose="02020603050405020304" pitchFamily="18" charset="0"/>
              </a:rPr>
              <a:t>Costs of construction only are recorded in an </a:t>
            </a:r>
            <a:r>
              <a:rPr lang="en-US" sz="3200" i="1" dirty="0">
                <a:solidFill>
                  <a:schemeClr val="accent1">
                    <a:lumMod val="75000"/>
                  </a:schemeClr>
                </a:solidFill>
                <a:ea typeface="Times New Roman" panose="02020603050405020304" pitchFamily="18" charset="0"/>
                <a:cs typeface="Times New Roman" panose="02020603050405020304" pitchFamily="18" charset="0"/>
              </a:rPr>
              <a:t>expense</a:t>
            </a:r>
            <a:r>
              <a:rPr lang="en-US" sz="3200" dirty="0" smtClean="0">
                <a:solidFill>
                  <a:srgbClr val="000000"/>
                </a:solidFill>
                <a:ea typeface="Times New Roman" panose="02020603050405020304" pitchFamily="18" charset="0"/>
                <a:cs typeface="Times New Roman" panose="02020603050405020304" pitchFamily="18" charset="0"/>
              </a:rPr>
              <a:t> account called </a:t>
            </a:r>
            <a:r>
              <a:rPr lang="en-US" sz="3200" b="1" dirty="0" smtClean="0">
                <a:solidFill>
                  <a:schemeClr val="accent1">
                    <a:lumMod val="75000"/>
                  </a:schemeClr>
                </a:solidFill>
                <a:ea typeface="Times New Roman" panose="02020603050405020304" pitchFamily="18" charset="0"/>
                <a:cs typeface="Times New Roman" panose="02020603050405020304" pitchFamily="18" charset="0"/>
              </a:rPr>
              <a:t>Costs of Construction </a:t>
            </a:r>
            <a:endParaRPr lang="en-US" sz="3200" dirty="0" smtClean="0">
              <a:solidFill>
                <a:srgbClr val="000000"/>
              </a:solidFill>
              <a:ea typeface="Times New Roman" panose="02020603050405020304" pitchFamily="18" charset="0"/>
              <a:cs typeface="Times New Roman" panose="02020603050405020304" pitchFamily="18" charset="0"/>
            </a:endParaRPr>
          </a:p>
        </p:txBody>
      </p:sp>
      <p:sp>
        <p:nvSpPr>
          <p:cNvPr id="8" name="Rectangle 7"/>
          <p:cNvSpPr/>
          <p:nvPr/>
        </p:nvSpPr>
        <p:spPr>
          <a:xfrm>
            <a:off x="1509863" y="357188"/>
            <a:ext cx="8310352" cy="1169551"/>
          </a:xfrm>
          <a:prstGeom prst="rect">
            <a:avLst/>
          </a:prstGeom>
        </p:spPr>
        <p:txBody>
          <a:bodyPr wrap="none">
            <a:spAutoFit/>
          </a:bodyPr>
          <a:lstStyle/>
          <a:p>
            <a:pPr algn="ctr">
              <a:defRPr/>
            </a:pPr>
            <a:r>
              <a:rPr lang="en-US" altLang="en-US" sz="3500" b="1" dirty="0" smtClean="0">
                <a:solidFill>
                  <a:srgbClr val="276F8B"/>
                </a:solidFill>
                <a:latin typeface="+mj-lt"/>
                <a:cs typeface="Times New Roman" panose="02020603050405020304" pitchFamily="18" charset="0"/>
              </a:rPr>
              <a:t>ACCOUNTING FOR COSTS OF CONSTRUCTION </a:t>
            </a:r>
            <a:br>
              <a:rPr lang="en-US" altLang="en-US" sz="3500" b="1" dirty="0" smtClean="0">
                <a:solidFill>
                  <a:srgbClr val="276F8B"/>
                </a:solidFill>
                <a:latin typeface="+mj-lt"/>
                <a:cs typeface="Times New Roman" panose="02020603050405020304" pitchFamily="18" charset="0"/>
              </a:rPr>
            </a:br>
            <a:r>
              <a:rPr lang="en-US" altLang="en-US" sz="3500" b="1" dirty="0" smtClean="0">
                <a:solidFill>
                  <a:srgbClr val="276F8B"/>
                </a:solidFill>
                <a:latin typeface="+mj-lt"/>
                <a:cs typeface="Times New Roman" panose="02020603050405020304" pitchFamily="18" charset="0"/>
              </a:rPr>
              <a:t>AND ACCOUNTS RECEIVABLE</a:t>
            </a:r>
            <a:endParaRPr lang="en-US" altLang="en-US" sz="3500" b="1" dirty="0">
              <a:solidFill>
                <a:srgbClr val="276F8B"/>
              </a:solidFill>
              <a:latin typeface="+mj-lt"/>
            </a:endParaRPr>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3</a:t>
            </a:fld>
            <a:endParaRPr lang="en-US" dirty="0"/>
          </a:p>
        </p:txBody>
      </p:sp>
    </p:spTree>
    <p:extLst>
      <p:ext uri="{BB962C8B-B14F-4D97-AF65-F5344CB8AC3E}">
        <p14:creationId xmlns:p14="http://schemas.microsoft.com/office/powerpoint/2010/main" val="24953707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494607" y="357188"/>
            <a:ext cx="6340838" cy="646331"/>
          </a:xfrm>
          <a:prstGeom prst="rect">
            <a:avLst/>
          </a:prstGeom>
        </p:spPr>
        <p:txBody>
          <a:bodyPr wrap="none">
            <a:spAutoFit/>
          </a:bodyPr>
          <a:lstStyle/>
          <a:p>
            <a:pPr algn="ctr">
              <a:defRPr/>
            </a:pPr>
            <a:r>
              <a:rPr lang="en-US" altLang="en-US" sz="3600" b="1" dirty="0" smtClean="0">
                <a:solidFill>
                  <a:srgbClr val="276F8B"/>
                </a:solidFill>
                <a:latin typeface="+mj-lt"/>
                <a:cs typeface="Times New Roman" panose="02020603050405020304" pitchFamily="18" charset="0"/>
              </a:rPr>
              <a:t>COMPLETED CONTRACT METHOD</a:t>
            </a:r>
            <a:endParaRPr lang="en-US" altLang="en-US" sz="3600" b="1" dirty="0">
              <a:solidFill>
                <a:srgbClr val="276F8B"/>
              </a:solidFill>
              <a:latin typeface="+mj-lt"/>
            </a:endParaRPr>
          </a:p>
        </p:txBody>
      </p:sp>
      <p:sp>
        <p:nvSpPr>
          <p:cNvPr id="6" name="TextBox 5"/>
          <p:cNvSpPr txBox="1"/>
          <p:nvPr/>
        </p:nvSpPr>
        <p:spPr>
          <a:xfrm>
            <a:off x="593387" y="979041"/>
            <a:ext cx="11079804" cy="553998"/>
          </a:xfrm>
          <a:prstGeom prst="rect">
            <a:avLst/>
          </a:prstGeom>
          <a:noFill/>
        </p:spPr>
        <p:txBody>
          <a:bodyPr wrap="square" rtlCol="0">
            <a:spAutoFit/>
          </a:bodyPr>
          <a:lstStyle/>
          <a:p>
            <a:pPr lvl="0"/>
            <a:r>
              <a:rPr lang="en-US" sz="3000" dirty="0" smtClean="0"/>
              <a:t>No revenues or expenses are recognized until the project is </a:t>
            </a:r>
            <a:r>
              <a:rPr lang="en-US" sz="3000" b="1" dirty="0" smtClean="0">
                <a:solidFill>
                  <a:schemeClr val="accent1">
                    <a:lumMod val="75000"/>
                  </a:schemeClr>
                </a:solidFill>
              </a:rPr>
              <a:t>complete</a:t>
            </a:r>
            <a:r>
              <a:rPr lang="en-US" sz="3000" dirty="0" smtClean="0"/>
              <a:t>.</a:t>
            </a:r>
            <a:endParaRPr lang="en-US" sz="3000" dirty="0"/>
          </a:p>
        </p:txBody>
      </p:sp>
      <p:sp>
        <p:nvSpPr>
          <p:cNvPr id="5" name="Folded Corner 4"/>
          <p:cNvSpPr/>
          <p:nvPr/>
        </p:nvSpPr>
        <p:spPr>
          <a:xfrm>
            <a:off x="7222131" y="3507019"/>
            <a:ext cx="4545105" cy="2608730"/>
          </a:xfrm>
          <a:prstGeom prst="foldedCorner">
            <a:avLst/>
          </a:prstGeom>
          <a:solidFill>
            <a:srgbClr val="DEF0F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i="1" dirty="0" smtClean="0">
              <a:solidFill>
                <a:srgbClr val="000000"/>
              </a:solidFill>
              <a:ea typeface="Times New Roman" panose="02020603050405020304" pitchFamily="18" charset="0"/>
            </a:endParaRPr>
          </a:p>
          <a:p>
            <a:r>
              <a:rPr lang="en-US" sz="2200" i="1" dirty="0" smtClean="0">
                <a:solidFill>
                  <a:srgbClr val="000000"/>
                </a:solidFill>
                <a:ea typeface="Times New Roman" panose="02020603050405020304" pitchFamily="18" charset="0"/>
              </a:rPr>
              <a:t>The </a:t>
            </a:r>
            <a:r>
              <a:rPr lang="en-US" sz="2200" i="1" dirty="0">
                <a:solidFill>
                  <a:srgbClr val="000000"/>
                </a:solidFill>
                <a:ea typeface="Times New Roman" panose="02020603050405020304" pitchFamily="18" charset="0"/>
              </a:rPr>
              <a:t>completed contract method does not properly portray a company's performance over the construction period and should only be used in unusual situations when forecasts of costs to complete the project are highly </a:t>
            </a:r>
            <a:r>
              <a:rPr lang="en-US" sz="2200" i="1" dirty="0" smtClean="0">
                <a:solidFill>
                  <a:srgbClr val="000000"/>
                </a:solidFill>
                <a:ea typeface="Times New Roman" panose="02020603050405020304" pitchFamily="18" charset="0"/>
              </a:rPr>
              <a:t>uncertain.</a:t>
            </a:r>
            <a:r>
              <a:rPr lang="en-US" sz="2200" i="1" dirty="0" smtClean="0"/>
              <a:t>.</a:t>
            </a:r>
            <a:endParaRPr lang="en-US" sz="2200" i="1" dirty="0"/>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4</a:t>
            </a:fld>
            <a:endParaRPr lang="en-US" dirty="0"/>
          </a:p>
        </p:txBody>
      </p:sp>
      <p:sp>
        <p:nvSpPr>
          <p:cNvPr id="7" name="Rectangle 6"/>
          <p:cNvSpPr/>
          <p:nvPr/>
        </p:nvSpPr>
        <p:spPr>
          <a:xfrm>
            <a:off x="593387" y="2029895"/>
            <a:ext cx="9922001" cy="2400657"/>
          </a:xfrm>
          <a:prstGeom prst="rect">
            <a:avLst/>
          </a:prstGeom>
        </p:spPr>
        <p:txBody>
          <a:bodyPr wrap="square">
            <a:spAutoFit/>
          </a:bodyPr>
          <a:lstStyle/>
          <a:p>
            <a:pPr marR="0" lvl="0">
              <a:spcBef>
                <a:spcPts val="0"/>
              </a:spcBef>
              <a:spcAft>
                <a:spcPts val="0"/>
              </a:spcAft>
              <a:tabLst>
                <a:tab pos="619125" algn="l"/>
              </a:tabLst>
            </a:pPr>
            <a:r>
              <a:rPr lang="en-US" sz="3000" dirty="0" smtClean="0">
                <a:solidFill>
                  <a:srgbClr val="000000"/>
                </a:solidFill>
                <a:ea typeface="Times New Roman" panose="02020603050405020304" pitchFamily="18" charset="0"/>
              </a:rPr>
              <a:t>If </a:t>
            </a:r>
            <a:r>
              <a:rPr lang="en-US" sz="3000" dirty="0">
                <a:solidFill>
                  <a:srgbClr val="000000"/>
                </a:solidFill>
                <a:ea typeface="Times New Roman" panose="02020603050405020304" pitchFamily="18" charset="0"/>
              </a:rPr>
              <a:t>a contract doesn’t qualify for revenue recognition over </a:t>
            </a:r>
            <a:r>
              <a:rPr lang="en-US" sz="3000" dirty="0" smtClean="0">
                <a:solidFill>
                  <a:srgbClr val="000000"/>
                </a:solidFill>
                <a:ea typeface="Times New Roman" panose="02020603050405020304" pitchFamily="18" charset="0"/>
              </a:rPr>
              <a:t>time following the criteria specified in ASU 2014-09, </a:t>
            </a:r>
            <a:r>
              <a:rPr lang="en-US" sz="3000" dirty="0">
                <a:solidFill>
                  <a:srgbClr val="000000"/>
                </a:solidFill>
                <a:ea typeface="Times New Roman" panose="02020603050405020304" pitchFamily="18" charset="0"/>
              </a:rPr>
              <a:t>revenue is recognized upon completion of the contract</a:t>
            </a:r>
            <a:r>
              <a:rPr lang="en-US" sz="3000" dirty="0" smtClean="0">
                <a:solidFill>
                  <a:srgbClr val="000000"/>
                </a:solidFill>
                <a:ea typeface="Times New Roman" panose="02020603050405020304" pitchFamily="18" charset="0"/>
              </a:rPr>
              <a:t>.</a:t>
            </a:r>
            <a:br>
              <a:rPr lang="en-US" sz="3000" dirty="0" smtClean="0">
                <a:solidFill>
                  <a:srgbClr val="000000"/>
                </a:solidFill>
                <a:ea typeface="Times New Roman" panose="02020603050405020304" pitchFamily="18" charset="0"/>
              </a:rPr>
            </a:br>
            <a:r>
              <a:rPr lang="en-US" sz="3000" dirty="0" smtClean="0">
                <a:solidFill>
                  <a:srgbClr val="000000"/>
                </a:solidFill>
                <a:ea typeface="Times New Roman" panose="02020603050405020304" pitchFamily="18" charset="0"/>
              </a:rPr>
              <a:t>(</a:t>
            </a:r>
            <a:r>
              <a:rPr lang="en-US" sz="3000" dirty="0">
                <a:solidFill>
                  <a:srgbClr val="000000"/>
                </a:solidFill>
                <a:ea typeface="Times New Roman" panose="02020603050405020304" pitchFamily="18" charset="0"/>
              </a:rPr>
              <a:t>In prior GAAP, this was </a:t>
            </a:r>
            <a:r>
              <a:rPr lang="en-US" sz="3000" dirty="0" smtClean="0">
                <a:solidFill>
                  <a:srgbClr val="000000"/>
                </a:solidFill>
                <a:ea typeface="Times New Roman" panose="02020603050405020304" pitchFamily="18" charset="0"/>
              </a:rPr>
              <a:t>called the </a:t>
            </a:r>
          </a:p>
          <a:p>
            <a:pPr marR="0" lvl="0">
              <a:spcBef>
                <a:spcPts val="0"/>
              </a:spcBef>
              <a:spcAft>
                <a:spcPts val="0"/>
              </a:spcAft>
              <a:tabLst>
                <a:tab pos="619125" algn="l"/>
              </a:tabLst>
            </a:pPr>
            <a:r>
              <a:rPr lang="en-US" sz="3000" dirty="0" smtClean="0">
                <a:solidFill>
                  <a:srgbClr val="000000"/>
                </a:solidFill>
                <a:ea typeface="Times New Roman" panose="02020603050405020304" pitchFamily="18" charset="0"/>
              </a:rPr>
              <a:t>completed contract method</a:t>
            </a:r>
            <a:r>
              <a:rPr lang="en-US" sz="3000" dirty="0">
                <a:solidFill>
                  <a:srgbClr val="000000"/>
                </a:solidFill>
                <a:ea typeface="Times New Roman" panose="02020603050405020304" pitchFamily="18" charset="0"/>
              </a:rPr>
              <a:t>.)</a:t>
            </a:r>
          </a:p>
        </p:txBody>
      </p:sp>
    </p:spTree>
    <p:extLst>
      <p:ext uri="{BB962C8B-B14F-4D97-AF65-F5344CB8AC3E}">
        <p14:creationId xmlns:p14="http://schemas.microsoft.com/office/powerpoint/2010/main" val="295813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Scale>
                                      <p:cBhvr>
                                        <p:cTn id="7"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gtEl>
                                        <p:attrNameLst>
                                          <p:attrName>ppt_x</p:attrName>
                                          <p:attrName>ppt_y</p:attrName>
                                        </p:attrNameLst>
                                      </p:cBhvr>
                                    </p:animMotion>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ChangeArrowheads="1"/>
          </p:cNvSpPr>
          <p:nvPr/>
        </p:nvSpPr>
        <p:spPr bwMode="auto">
          <a:xfrm>
            <a:off x="531904" y="1368325"/>
            <a:ext cx="11176002"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1pPr>
            <a:lvl2pPr marL="742950" indent="-28575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2pPr>
            <a:lvl3pPr marL="11430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3pPr>
            <a:lvl4pPr marL="16002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4pPr>
            <a:lvl5pPr marL="2057400" indent="-228600">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dec"/>
                <a:tab pos="3365500" algn="dec"/>
                <a:tab pos="3657600" algn="dec"/>
                <a:tab pos="3886200" algn="dec"/>
                <a:tab pos="4114800" algn="dec"/>
                <a:tab pos="4279900" algn="dec"/>
                <a:tab pos="4457700" algn="dec"/>
              </a:tabLst>
              <a:defRPr>
                <a:solidFill>
                  <a:schemeClr val="tx1"/>
                </a:solidFill>
                <a:latin typeface="Arial" panose="020B0604020202020204" pitchFamily="34" charset="0"/>
              </a:defRPr>
            </a:lvl9pPr>
          </a:lstStyle>
          <a:p>
            <a:r>
              <a:rPr lang="en-US" sz="2200" dirty="0"/>
              <a:t>At the beginning of 2013, the Harding Construction Company received a contract to build an office building for $5 million.  The project is estimated to take three years to complete.  According to the contract, Harding will bill the buyer in installments over the construction period according to a prearranged </a:t>
            </a:r>
            <a:r>
              <a:rPr lang="en-US" sz="2200" dirty="0" smtClean="0"/>
              <a:t>schedule</a:t>
            </a:r>
            <a:r>
              <a:rPr lang="en-US" sz="2200" dirty="0"/>
              <a:t>.  Information related </a:t>
            </a:r>
            <a:r>
              <a:rPr lang="en-US" sz="2200" dirty="0" smtClean="0"/>
              <a:t>to </a:t>
            </a:r>
            <a:r>
              <a:rPr lang="en-US" sz="2200" dirty="0"/>
              <a:t>the contract is </a:t>
            </a:r>
            <a:r>
              <a:rPr lang="en-US" sz="2200" dirty="0" smtClean="0"/>
              <a:t/>
            </a:r>
            <a:br>
              <a:rPr lang="en-US" sz="2200" dirty="0" smtClean="0"/>
            </a:br>
            <a:r>
              <a:rPr lang="en-US" sz="2200" dirty="0" smtClean="0"/>
              <a:t>as </a:t>
            </a:r>
            <a:r>
              <a:rPr lang="en-US" sz="2200" dirty="0"/>
              <a:t>follows:</a:t>
            </a:r>
          </a:p>
        </p:txBody>
      </p:sp>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COMPLETED CONTRACT METHOD </a:t>
            </a:r>
            <a:br>
              <a:rPr lang="en-US" altLang="en-US" sz="3400" dirty="0" smtClean="0">
                <a:solidFill>
                  <a:srgbClr val="276F8B"/>
                </a:solidFill>
              </a:rPr>
            </a:br>
            <a:r>
              <a:rPr lang="en-US" altLang="en-US" sz="3400" dirty="0" smtClean="0">
                <a:solidFill>
                  <a:srgbClr val="276F8B"/>
                </a:solidFill>
              </a:rPr>
              <a:t>Example</a:t>
            </a:r>
            <a:endParaRPr lang="en-US" altLang="en-US" sz="3400" dirty="0">
              <a:solidFill>
                <a:srgbClr val="276F8B"/>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4258237344"/>
              </p:ext>
            </p:extLst>
          </p:nvPr>
        </p:nvGraphicFramePr>
        <p:xfrm>
          <a:off x="851648" y="3485064"/>
          <a:ext cx="9287435" cy="1706880"/>
        </p:xfrm>
        <a:graphic>
          <a:graphicData uri="http://schemas.openxmlformats.org/drawingml/2006/table">
            <a:tbl>
              <a:tblPr>
                <a:tableStyleId>{22838BEF-8BB2-4498-84A7-C5851F593DF1}</a:tableStyleId>
              </a:tblPr>
              <a:tblGrid>
                <a:gridCol w="3433474">
                  <a:extLst>
                    <a:ext uri="{9D8B030D-6E8A-4147-A177-3AD203B41FA5}">
                      <a16:colId xmlns:a16="http://schemas.microsoft.com/office/drawing/2014/main" val="20000"/>
                    </a:ext>
                  </a:extLst>
                </a:gridCol>
                <a:gridCol w="1416432">
                  <a:extLst>
                    <a:ext uri="{9D8B030D-6E8A-4147-A177-3AD203B41FA5}">
                      <a16:colId xmlns:a16="http://schemas.microsoft.com/office/drawing/2014/main" val="20001"/>
                    </a:ext>
                  </a:extLst>
                </a:gridCol>
                <a:gridCol w="1479176">
                  <a:extLst>
                    <a:ext uri="{9D8B030D-6E8A-4147-A177-3AD203B41FA5}">
                      <a16:colId xmlns:a16="http://schemas.microsoft.com/office/drawing/2014/main" val="20002"/>
                    </a:ext>
                  </a:extLst>
                </a:gridCol>
                <a:gridCol w="1380565">
                  <a:extLst>
                    <a:ext uri="{9D8B030D-6E8A-4147-A177-3AD203B41FA5}">
                      <a16:colId xmlns:a16="http://schemas.microsoft.com/office/drawing/2014/main" val="20003"/>
                    </a:ext>
                  </a:extLst>
                </a:gridCol>
                <a:gridCol w="1577788">
                  <a:extLst>
                    <a:ext uri="{9D8B030D-6E8A-4147-A177-3AD203B41FA5}">
                      <a16:colId xmlns:a16="http://schemas.microsoft.com/office/drawing/2014/main" val="20004"/>
                    </a:ext>
                  </a:extLst>
                </a:gridCol>
              </a:tblGrid>
              <a:tr h="0">
                <a:tc>
                  <a:txBody>
                    <a:bodyPr/>
                    <a:lstStyle/>
                    <a:p>
                      <a:pPr algn="l" rtl="0" fontAlgn="ctr"/>
                      <a:endParaRPr lang="en-US" sz="2200" b="0" i="0" u="none" strike="noStrike" dirty="0">
                        <a:solidFill>
                          <a:srgbClr val="000000"/>
                        </a:solidFill>
                        <a:effectLst/>
                        <a:latin typeface="Times New Roman" panose="02020603050405020304" pitchFamily="18" charset="0"/>
                      </a:endParaRPr>
                    </a:p>
                  </a:txBody>
                  <a:tcPr marL="7620" marR="7620" marT="7620" marB="0" anchor="ctr">
                    <a:solidFill>
                      <a:srgbClr val="ABDADF"/>
                    </a:solidFill>
                  </a:tcPr>
                </a:tc>
                <a:tc>
                  <a:txBody>
                    <a:bodyPr/>
                    <a:lstStyle/>
                    <a:p>
                      <a:pPr algn="ctr" fontAlgn="b"/>
                      <a:r>
                        <a:rPr lang="en-US" sz="2200" u="none" strike="noStrike" dirty="0" smtClean="0">
                          <a:effectLst/>
                        </a:rPr>
                        <a:t>2013</a:t>
                      </a:r>
                      <a:endParaRPr lang="en-US" sz="22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tc>
                  <a:txBody>
                    <a:bodyPr/>
                    <a:lstStyle/>
                    <a:p>
                      <a:pPr algn="ctr" fontAlgn="b"/>
                      <a:r>
                        <a:rPr lang="en-US" sz="2200" u="none" strike="noStrike" dirty="0" smtClean="0">
                          <a:effectLst/>
                        </a:rPr>
                        <a:t>2014</a:t>
                      </a:r>
                      <a:endParaRPr lang="en-US" sz="22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tc>
                  <a:txBody>
                    <a:bodyPr/>
                    <a:lstStyle/>
                    <a:p>
                      <a:pPr algn="ctr" fontAlgn="b"/>
                      <a:r>
                        <a:rPr lang="en-US" sz="2200" u="none" strike="noStrike" dirty="0" smtClean="0">
                          <a:effectLst/>
                        </a:rPr>
                        <a:t>2015</a:t>
                      </a:r>
                      <a:endParaRPr lang="en-US" sz="22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tc>
                  <a:txBody>
                    <a:bodyPr/>
                    <a:lstStyle/>
                    <a:p>
                      <a:pPr algn="ctr" fontAlgn="b"/>
                      <a:r>
                        <a:rPr lang="en-US" sz="2200" b="0" i="0" u="none" strike="noStrike" dirty="0" smtClean="0">
                          <a:solidFill>
                            <a:srgbClr val="000000"/>
                          </a:solidFill>
                          <a:effectLst/>
                          <a:latin typeface="Calibri" panose="020F0502020204030204" pitchFamily="34" charset="0"/>
                        </a:rPr>
                        <a:t>Totals</a:t>
                      </a:r>
                      <a:endParaRPr lang="en-US" sz="2200" b="0" i="0" u="none" strike="noStrike" dirty="0">
                        <a:solidFill>
                          <a:srgbClr val="000000"/>
                        </a:solidFill>
                        <a:effectLst/>
                        <a:latin typeface="Calibri" panose="020F0502020204030204" pitchFamily="34" charset="0"/>
                      </a:endParaRPr>
                    </a:p>
                  </a:txBody>
                  <a:tcPr marL="7620" marR="7620" marT="7620" marB="0" anchor="b">
                    <a:solidFill>
                      <a:srgbClr val="ABDADF"/>
                    </a:solidFill>
                  </a:tcPr>
                </a:tc>
                <a:extLst>
                  <a:ext uri="{0D108BD9-81ED-4DB2-BD59-A6C34878D82A}">
                    <a16:rowId xmlns:a16="http://schemas.microsoft.com/office/drawing/2014/main" val="10000"/>
                  </a:ext>
                </a:extLst>
              </a:tr>
              <a:tr h="198120">
                <a:tc>
                  <a:txBody>
                    <a:bodyPr/>
                    <a:lstStyle/>
                    <a:p>
                      <a:pPr algn="l" rtl="0" fontAlgn="ctr"/>
                      <a:r>
                        <a:rPr lang="en-US" sz="2200" u="none" strike="noStrike" dirty="0">
                          <a:effectLst/>
                        </a:rPr>
                        <a:t>Construction costs </a:t>
                      </a:r>
                      <a:r>
                        <a:rPr lang="en-US" sz="2200" u="none" strike="noStrike" dirty="0" smtClean="0">
                          <a:effectLst/>
                        </a:rPr>
                        <a:t>incurred during</a:t>
                      </a:r>
                      <a:r>
                        <a:rPr lang="en-US" sz="2200" u="none" strike="noStrike" baseline="0" dirty="0" smtClean="0">
                          <a:effectLst/>
                        </a:rPr>
                        <a:t> the year</a:t>
                      </a:r>
                      <a:endParaRPr lang="en-US" sz="2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fontAlgn="b"/>
                      <a:r>
                        <a:rPr lang="en-US" sz="2200" u="none" strike="noStrike" dirty="0" smtClean="0">
                          <a:effectLst/>
                        </a:rPr>
                        <a:t>$1,500,000</a:t>
                      </a:r>
                      <a:endParaRPr lang="en-US" sz="2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2200" u="none" strike="noStrike" dirty="0" smtClean="0">
                          <a:effectLst/>
                        </a:rPr>
                        <a:t>$1,000,000</a:t>
                      </a:r>
                      <a:endParaRPr lang="en-US" sz="2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2200" u="none" strike="noStrike" dirty="0" smtClean="0">
                          <a:effectLst/>
                        </a:rPr>
                        <a:t>$1,600,000</a:t>
                      </a:r>
                      <a:endParaRPr lang="en-US" sz="2200" b="0" i="0" u="none" strike="noStrike" dirty="0">
                        <a:solidFill>
                          <a:srgbClr val="000000"/>
                        </a:solidFill>
                        <a:effectLst/>
                        <a:latin typeface="Calibri" panose="020F0502020204030204" pitchFamily="34" charset="0"/>
                      </a:endParaRPr>
                    </a:p>
                  </a:txBody>
                  <a:tcPr marL="7620" marR="7620" marT="7620" marB="0" anchor="b"/>
                </a:tc>
                <a:tc>
                  <a:txBody>
                    <a:bodyPr/>
                    <a:lstStyle/>
                    <a:p>
                      <a:pPr algn="r" fontAlgn="b"/>
                      <a:r>
                        <a:rPr lang="en-US" sz="2200" b="0" i="0" u="none" strike="noStrike" dirty="0" smtClean="0">
                          <a:solidFill>
                            <a:srgbClr val="000000"/>
                          </a:solidFill>
                          <a:effectLst/>
                          <a:latin typeface="Calibri" panose="020F0502020204030204" pitchFamily="34" charset="0"/>
                        </a:rPr>
                        <a:t>$4,100,000</a:t>
                      </a:r>
                      <a:endParaRPr lang="en-US" sz="22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01"/>
                  </a:ext>
                </a:extLst>
              </a:tr>
              <a:tr h="198120">
                <a:tc>
                  <a:txBody>
                    <a:bodyPr/>
                    <a:lstStyle/>
                    <a:p>
                      <a:pPr algn="l" rtl="0" fontAlgn="ctr"/>
                      <a:r>
                        <a:rPr lang="en-US" sz="2200" u="none" strike="noStrike" dirty="0" smtClean="0">
                          <a:effectLst/>
                        </a:rPr>
                        <a:t>Billings </a:t>
                      </a:r>
                      <a:r>
                        <a:rPr lang="en-US" sz="2200" u="none" strike="noStrike" dirty="0">
                          <a:effectLst/>
                        </a:rPr>
                        <a:t>made during the year</a:t>
                      </a:r>
                      <a:endParaRPr lang="en-US" sz="2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2200" u="none" strike="noStrike" dirty="0">
                          <a:effectLst/>
                        </a:rPr>
                        <a:t>$1,200,000 </a:t>
                      </a:r>
                      <a:endParaRPr lang="en-US" sz="2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2200" u="none" strike="noStrike" dirty="0">
                          <a:effectLst/>
                        </a:rPr>
                        <a:t>$2,000,000 </a:t>
                      </a:r>
                      <a:endParaRPr lang="en-US" sz="2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rtl="0" fontAlgn="ctr"/>
                      <a:r>
                        <a:rPr lang="en-US" sz="2200" u="none" strike="noStrike" dirty="0">
                          <a:effectLst/>
                        </a:rPr>
                        <a:t>$1,800,000 </a:t>
                      </a:r>
                      <a:endParaRPr lang="en-US" sz="2200" b="0"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r" fontAlgn="b"/>
                      <a:r>
                        <a:rPr lang="en-US" sz="2200" b="0" i="0" u="none" strike="noStrike" dirty="0" smtClean="0">
                          <a:solidFill>
                            <a:srgbClr val="000000"/>
                          </a:solidFill>
                          <a:effectLst/>
                          <a:latin typeface="Calibri" panose="020F0502020204030204" pitchFamily="34" charset="0"/>
                        </a:rPr>
                        <a:t>$5,000,000</a:t>
                      </a:r>
                      <a:endParaRPr lang="en-US" sz="22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002"/>
                  </a:ext>
                </a:extLst>
              </a:tr>
              <a:tr h="190500">
                <a:tc>
                  <a:txBody>
                    <a:bodyPr/>
                    <a:lstStyle/>
                    <a:p>
                      <a:pPr algn="l" rtl="0" fontAlgn="ctr"/>
                      <a:r>
                        <a:rPr lang="en-US" sz="2200" u="none" strike="noStrike" dirty="0" smtClean="0">
                          <a:effectLst/>
                        </a:rPr>
                        <a:t>Cash </a:t>
                      </a:r>
                      <a:r>
                        <a:rPr lang="en-US" sz="2200" u="none" strike="noStrike" dirty="0">
                          <a:effectLst/>
                        </a:rPr>
                        <a:t>collections during year</a:t>
                      </a:r>
                      <a:endParaRPr lang="en-US" sz="2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2200" u="none" strike="noStrike" dirty="0">
                          <a:effectLst/>
                        </a:rPr>
                        <a:t>1,000,000</a:t>
                      </a:r>
                      <a:endParaRPr lang="en-US" sz="2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2200" u="none" strike="noStrike" dirty="0">
                          <a:effectLst/>
                        </a:rPr>
                        <a:t>1,400,000</a:t>
                      </a:r>
                      <a:endParaRPr lang="en-US" sz="2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r>
                        <a:rPr lang="en-US" sz="2200" u="none" strike="noStrike" dirty="0">
                          <a:effectLst/>
                        </a:rPr>
                        <a:t>2,600,000</a:t>
                      </a:r>
                      <a:endParaRPr lang="en-US" sz="2200" b="0" i="0" u="none" strike="noStrike" dirty="0">
                        <a:solidFill>
                          <a:srgbClr val="000000"/>
                        </a:solidFill>
                        <a:effectLst/>
                        <a:latin typeface="Arial" panose="020B0604020202020204" pitchFamily="34" charset="0"/>
                      </a:endParaRPr>
                    </a:p>
                  </a:txBody>
                  <a:tcPr marL="7620" marR="7620" marT="7620" marB="0" anchor="ctr"/>
                </a:tc>
                <a:tc>
                  <a:txBody>
                    <a:bodyPr/>
                    <a:lstStyle/>
                    <a:p>
                      <a:pPr algn="r" rtl="0" fontAlgn="ctr"/>
                      <a:endParaRPr lang="en-US" sz="2200" b="0" i="0" u="none" strike="noStrike" dirty="0">
                        <a:solidFill>
                          <a:srgbClr val="000000"/>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003"/>
                  </a:ext>
                </a:extLst>
              </a:tr>
            </a:tbl>
          </a:graphicData>
        </a:graphic>
      </p:graphicFrame>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5</a:t>
            </a:fld>
            <a:endParaRPr lang="en-US" dirty="0"/>
          </a:p>
        </p:txBody>
      </p:sp>
    </p:spTree>
    <p:extLst>
      <p:ext uri="{BB962C8B-B14F-4D97-AF65-F5344CB8AC3E}">
        <p14:creationId xmlns:p14="http://schemas.microsoft.com/office/powerpoint/2010/main" val="3747701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3154038803"/>
              </p:ext>
            </p:extLst>
          </p:nvPr>
        </p:nvGraphicFramePr>
        <p:xfrm>
          <a:off x="1637554" y="1440601"/>
          <a:ext cx="8305800" cy="3854814"/>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Various Accounts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1,500,000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construction costs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Accounts Receivable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Billings on Construction Contract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1,200,000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progress billings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Cash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     Accounts Receivable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1,000,000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cash collections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COMPLETED CONTRACT METHOD </a:t>
            </a:r>
            <a:br>
              <a:rPr lang="en-US" altLang="en-US" sz="3400" dirty="0" smtClean="0">
                <a:solidFill>
                  <a:srgbClr val="276F8B"/>
                </a:solidFill>
              </a:rPr>
            </a:br>
            <a:r>
              <a:rPr lang="en-US" altLang="en-US" sz="3400" dirty="0" smtClean="0">
                <a:solidFill>
                  <a:srgbClr val="276F8B"/>
                </a:solidFill>
              </a:rPr>
              <a:t>Journal Entries – Costs, Billings &amp; Collections (2013)</a:t>
            </a:r>
            <a:endParaRPr lang="en-US" altLang="en-US" sz="3400" dirty="0">
              <a:solidFill>
                <a:srgbClr val="276F8B"/>
              </a:solidFill>
            </a:endParaRPr>
          </a:p>
        </p:txBody>
      </p:sp>
      <p:sp>
        <p:nvSpPr>
          <p:cNvPr id="7" name="TextBox 6"/>
          <p:cNvSpPr txBox="1"/>
          <p:nvPr/>
        </p:nvSpPr>
        <p:spPr>
          <a:xfrm>
            <a:off x="2187389" y="5450541"/>
            <a:ext cx="7279341" cy="769441"/>
          </a:xfrm>
          <a:prstGeom prst="rect">
            <a:avLst/>
          </a:prstGeom>
          <a:solidFill>
            <a:schemeClr val="accent2">
              <a:lumMod val="20000"/>
              <a:lumOff val="80000"/>
            </a:schemeClr>
          </a:solidFill>
          <a:effectLst/>
        </p:spPr>
        <p:txBody>
          <a:bodyPr wrap="square" rtlCol="0">
            <a:spAutoFit/>
          </a:bodyPr>
          <a:lstStyle/>
          <a:p>
            <a:r>
              <a:rPr lang="en-US" sz="2200" i="1" dirty="0" smtClean="0"/>
              <a:t>Repeat these entries for 2014 and 2015 using the appropriate data for each year.</a:t>
            </a:r>
            <a:endParaRPr lang="en-US" sz="2200" i="1" dirty="0"/>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6</a:t>
            </a:fld>
            <a:endParaRPr lang="en-US" dirty="0"/>
          </a:p>
        </p:txBody>
      </p:sp>
    </p:spTree>
    <p:extLst>
      <p:ext uri="{BB962C8B-B14F-4D97-AF65-F5344CB8AC3E}">
        <p14:creationId xmlns:p14="http://schemas.microsoft.com/office/powerpoint/2010/main" val="21266556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36"/>
          <p:cNvGraphicFramePr>
            <a:graphicFrameLocks noGrp="1"/>
          </p:cNvGraphicFramePr>
          <p:nvPr>
            <p:extLst>
              <p:ext uri="{D42A27DB-BD31-4B8C-83A1-F6EECF244321}">
                <p14:modId xmlns:p14="http://schemas.microsoft.com/office/powerpoint/2010/main" val="2943950981"/>
              </p:ext>
            </p:extLst>
          </p:nvPr>
        </p:nvGraphicFramePr>
        <p:xfrm>
          <a:off x="1637554" y="1440601"/>
          <a:ext cx="8305800" cy="2803257"/>
        </p:xfrm>
        <a:graphic>
          <a:graphicData uri="http://schemas.openxmlformats.org/drawingml/2006/table">
            <a:tbl>
              <a:tblPr/>
              <a:tblGrid>
                <a:gridCol w="55626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6307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(gross profit)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900,000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231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Cost of Construction </a:t>
                      </a:r>
                      <a:r>
                        <a:rPr kumimoji="0" lang="en-US" altLang="en-US" sz="1600" b="0" i="0" u="none" strike="noStrike" cap="none" normalizeH="0" baseline="0" dirty="0" smtClean="0">
                          <a:ln>
                            <a:noFill/>
                          </a:ln>
                          <a:solidFill>
                            <a:schemeClr val="accent2">
                              <a:lumMod val="75000"/>
                            </a:schemeClr>
                          </a:solidFill>
                          <a:effectLst/>
                          <a:latin typeface="Arial" panose="020B0604020202020204" pitchFamily="34" charset="0"/>
                        </a:rPr>
                        <a:t>(total cost)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4,100,000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86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Revenue from Long-term Contracts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gross profit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Billings on Construction Contract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Construction in Progress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Arial" panose="020B0604020202020204" pitchFamily="34" charset="0"/>
                        </a:rPr>
                        <a:t>5,000,000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50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0" i="1" u="none" strike="noStrike" cap="none" normalizeH="0" baseline="0" dirty="0" smtClean="0">
                          <a:ln>
                            <a:noFill/>
                          </a:ln>
                          <a:solidFill>
                            <a:schemeClr val="accent1">
                              <a:lumMod val="75000"/>
                            </a:schemeClr>
                          </a:solidFill>
                          <a:effectLst/>
                          <a:latin typeface="Arial" panose="020B0604020202020204" pitchFamily="34" charset="0"/>
                        </a:rPr>
                        <a:t>To record transfer of finished asset</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4" name="Rectangle 5"/>
          <p:cNvSpPr txBox="1">
            <a:spLocks noChangeArrowheads="1"/>
          </p:cNvSpPr>
          <p:nvPr/>
        </p:nvSpPr>
        <p:spPr>
          <a:xfrm>
            <a:off x="0" y="417513"/>
            <a:ext cx="12192000" cy="1143000"/>
          </a:xfrm>
          <a:prstGeom prst="rect">
            <a:avLst/>
          </a:prstGeom>
        </p:spPr>
        <p:txBody>
          <a:bodyPr/>
          <a:lst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a:lstStyle>
          <a:p>
            <a:pPr algn="ctr">
              <a:defRPr/>
            </a:pPr>
            <a:r>
              <a:rPr lang="en-US" altLang="en-US" sz="3400" dirty="0" smtClean="0">
                <a:solidFill>
                  <a:srgbClr val="276F8B"/>
                </a:solidFill>
              </a:rPr>
              <a:t>COMPLETED CONTRACT METHOD </a:t>
            </a:r>
            <a:br>
              <a:rPr lang="en-US" altLang="en-US" sz="3400" dirty="0" smtClean="0">
                <a:solidFill>
                  <a:srgbClr val="276F8B"/>
                </a:solidFill>
              </a:rPr>
            </a:br>
            <a:r>
              <a:rPr lang="en-US" altLang="en-US" sz="3400" dirty="0" smtClean="0">
                <a:solidFill>
                  <a:srgbClr val="276F8B"/>
                </a:solidFill>
              </a:rPr>
              <a:t>Journal Entries – Completed Contract (2015)</a:t>
            </a:r>
            <a:endParaRPr lang="en-US" altLang="en-US" sz="3400" dirty="0">
              <a:solidFill>
                <a:srgbClr val="276F8B"/>
              </a:solidFill>
            </a:endParaRPr>
          </a:p>
        </p:txBody>
      </p:sp>
      <p:sp>
        <p:nvSpPr>
          <p:cNvPr id="2" name="Slide Number Placeholder 1"/>
          <p:cNvSpPr>
            <a:spLocks noGrp="1"/>
          </p:cNvSpPr>
          <p:nvPr>
            <p:ph type="sldNum" sz="quarter" idx="12"/>
          </p:nvPr>
        </p:nvSpPr>
        <p:spPr/>
        <p:txBody>
          <a:bodyPr/>
          <a:lstStyle/>
          <a:p>
            <a:pPr>
              <a:defRPr/>
            </a:pPr>
            <a:fld id="{B7E43A78-FE4F-424E-BDE6-5A9905F4C53A}" type="slidenum">
              <a:rPr lang="en-US" smtClean="0"/>
              <a:pPr>
                <a:defRPr/>
              </a:pPr>
              <a:t>7</a:t>
            </a:fld>
            <a:endParaRPr lang="en-US" dirty="0"/>
          </a:p>
        </p:txBody>
      </p:sp>
    </p:spTree>
    <p:extLst>
      <p:ext uri="{BB962C8B-B14F-4D97-AF65-F5344CB8AC3E}">
        <p14:creationId xmlns:p14="http://schemas.microsoft.com/office/powerpoint/2010/main" val="3798606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00634" y="357188"/>
            <a:ext cx="7528791" cy="646331"/>
          </a:xfrm>
          <a:prstGeom prst="rect">
            <a:avLst/>
          </a:prstGeom>
        </p:spPr>
        <p:txBody>
          <a:bodyPr wrap="none">
            <a:spAutoFit/>
          </a:bodyPr>
          <a:lstStyle/>
          <a:p>
            <a:pPr algn="ctr">
              <a:defRPr/>
            </a:pPr>
            <a:r>
              <a:rPr lang="en-US" altLang="en-US" sz="3600" b="1" dirty="0" smtClean="0">
                <a:solidFill>
                  <a:srgbClr val="276F8B"/>
                </a:solidFill>
                <a:latin typeface="+mj-lt"/>
                <a:cs typeface="Times New Roman" panose="02020603050405020304" pitchFamily="18" charset="0"/>
              </a:rPr>
              <a:t>PERCENTAGE OF COMPLETION METHOD</a:t>
            </a:r>
            <a:endParaRPr lang="en-US" altLang="en-US" sz="3600" b="1" dirty="0">
              <a:solidFill>
                <a:srgbClr val="276F8B"/>
              </a:solidFill>
              <a:latin typeface="+mj-lt"/>
            </a:endParaRPr>
          </a:p>
        </p:txBody>
      </p:sp>
      <p:sp>
        <p:nvSpPr>
          <p:cNvPr id="6" name="TextBox 5"/>
          <p:cNvSpPr txBox="1"/>
          <p:nvPr/>
        </p:nvSpPr>
        <p:spPr>
          <a:xfrm>
            <a:off x="778300" y="1186049"/>
            <a:ext cx="10273553" cy="1077218"/>
          </a:xfrm>
          <a:prstGeom prst="rect">
            <a:avLst/>
          </a:prstGeom>
          <a:noFill/>
        </p:spPr>
        <p:txBody>
          <a:bodyPr wrap="square" rtlCol="0">
            <a:spAutoFit/>
          </a:bodyPr>
          <a:lstStyle/>
          <a:p>
            <a:pPr lvl="0"/>
            <a:r>
              <a:rPr lang="en-US" sz="3200" dirty="0"/>
              <a:t>A</a:t>
            </a:r>
            <a:r>
              <a:rPr lang="en-US" sz="3200" dirty="0" smtClean="0"/>
              <a:t>llocates </a:t>
            </a:r>
            <a:r>
              <a:rPr lang="en-US" sz="3200" dirty="0"/>
              <a:t>a </a:t>
            </a:r>
            <a:r>
              <a:rPr lang="en-US" sz="3200" b="1" dirty="0">
                <a:solidFill>
                  <a:schemeClr val="accent1">
                    <a:lumMod val="75000"/>
                  </a:schemeClr>
                </a:solidFill>
              </a:rPr>
              <a:t>fair share </a:t>
            </a:r>
            <a:r>
              <a:rPr lang="en-US" sz="3200" dirty="0"/>
              <a:t>of a project's revenues and expenses to each reporting period during </a:t>
            </a:r>
            <a:r>
              <a:rPr lang="en-US" sz="3200" dirty="0" smtClean="0"/>
              <a:t>construction.</a:t>
            </a:r>
            <a:endParaRPr lang="en-US" sz="3200" dirty="0"/>
          </a:p>
        </p:txBody>
      </p:sp>
      <p:sp>
        <p:nvSpPr>
          <p:cNvPr id="2" name="Rectangle 1"/>
          <p:cNvSpPr/>
          <p:nvPr/>
        </p:nvSpPr>
        <p:spPr>
          <a:xfrm>
            <a:off x="141804" y="2230010"/>
            <a:ext cx="10813067" cy="4154984"/>
          </a:xfrm>
          <a:prstGeom prst="rect">
            <a:avLst/>
          </a:prstGeom>
        </p:spPr>
        <p:txBody>
          <a:bodyPr wrap="square">
            <a:spAutoFit/>
          </a:bodyPr>
          <a:lstStyle/>
          <a:p>
            <a:pPr marL="850900" marR="0" indent="-228600" algn="just">
              <a:spcBef>
                <a:spcPts val="0"/>
              </a:spcBef>
              <a:spcAft>
                <a:spcPts val="0"/>
              </a:spcAft>
              <a:buClr>
                <a:schemeClr val="accent1">
                  <a:lumMod val="75000"/>
                </a:schemeClr>
              </a:buClr>
              <a:buFont typeface="Wingdings" panose="05000000000000000000" pitchFamily="2" charset="2"/>
              <a:buChar char="Ø"/>
            </a:pPr>
            <a:r>
              <a:rPr lang="en-US" sz="2200" dirty="0" smtClean="0">
                <a:solidFill>
                  <a:srgbClr val="000000"/>
                </a:solidFill>
                <a:ea typeface="Times New Roman" panose="02020603050405020304" pitchFamily="18" charset="0"/>
                <a:cs typeface="Times New Roman" panose="02020603050405020304" pitchFamily="18" charset="0"/>
              </a:rPr>
              <a:t>The </a:t>
            </a:r>
            <a:r>
              <a:rPr lang="en-US" sz="2200" dirty="0">
                <a:solidFill>
                  <a:srgbClr val="000000"/>
                </a:solidFill>
                <a:ea typeface="Times New Roman" panose="02020603050405020304" pitchFamily="18" charset="0"/>
                <a:cs typeface="Times New Roman" panose="02020603050405020304" pitchFamily="18" charset="0"/>
              </a:rPr>
              <a:t>allocation of project profit is accomplished by estimating progress to date.</a:t>
            </a:r>
          </a:p>
          <a:p>
            <a:pPr marL="850900" marR="0" indent="-228600" algn="just">
              <a:spcBef>
                <a:spcPts val="0"/>
              </a:spcBef>
              <a:spcAft>
                <a:spcPts val="0"/>
              </a:spcAft>
              <a:buClr>
                <a:schemeClr val="accent1">
                  <a:lumMod val="75000"/>
                </a:schemeClr>
              </a:buClr>
              <a:buFont typeface="Wingdings" panose="05000000000000000000" pitchFamily="2" charset="2"/>
              <a:buChar char="Ø"/>
            </a:pPr>
            <a:r>
              <a:rPr lang="en-US" sz="2200" dirty="0" smtClean="0">
                <a:solidFill>
                  <a:srgbClr val="000000"/>
                </a:solidFill>
                <a:ea typeface="Times New Roman" panose="02020603050405020304" pitchFamily="18" charset="0"/>
                <a:cs typeface="Times New Roman" panose="02020603050405020304" pitchFamily="18" charset="0"/>
              </a:rPr>
              <a:t>Progress </a:t>
            </a:r>
            <a:r>
              <a:rPr lang="en-US" sz="2200" dirty="0">
                <a:solidFill>
                  <a:srgbClr val="000000"/>
                </a:solidFill>
                <a:ea typeface="Times New Roman" panose="02020603050405020304" pitchFamily="18" charset="0"/>
                <a:cs typeface="Times New Roman" panose="02020603050405020304" pitchFamily="18" charset="0"/>
              </a:rPr>
              <a:t>to date (the percentage of completion) can be estimated as the proportion of the project's cost incurred to date divided by total estimated costs, by project milestones, or by relying on an engineer's or architect's estimate. </a:t>
            </a:r>
            <a:endParaRPr lang="en-US" sz="2200" dirty="0" smtClean="0">
              <a:solidFill>
                <a:srgbClr val="000000"/>
              </a:solidFill>
              <a:ea typeface="Times New Roman" panose="02020603050405020304" pitchFamily="18" charset="0"/>
              <a:cs typeface="Times New Roman" panose="02020603050405020304" pitchFamily="18" charset="0"/>
            </a:endParaRPr>
          </a:p>
          <a:p>
            <a:pPr marL="850900" marR="0" indent="-228600" algn="just">
              <a:spcBef>
                <a:spcPts val="0"/>
              </a:spcBef>
              <a:spcAft>
                <a:spcPts val="0"/>
              </a:spcAft>
              <a:buClr>
                <a:schemeClr val="accent1">
                  <a:lumMod val="75000"/>
                </a:schemeClr>
              </a:buClr>
              <a:buFont typeface="Wingdings" panose="05000000000000000000" pitchFamily="2" charset="2"/>
              <a:buChar char="Ø"/>
            </a:pPr>
            <a:r>
              <a:rPr lang="en-US" sz="2200" dirty="0" smtClean="0">
                <a:solidFill>
                  <a:srgbClr val="000000"/>
                </a:solidFill>
                <a:ea typeface="Times New Roman" panose="02020603050405020304" pitchFamily="18" charset="0"/>
                <a:cs typeface="Times New Roman" panose="02020603050405020304" pitchFamily="18" charset="0"/>
              </a:rPr>
              <a:t>To </a:t>
            </a:r>
            <a:r>
              <a:rPr lang="en-US" sz="2200" dirty="0">
                <a:solidFill>
                  <a:srgbClr val="000000"/>
                </a:solidFill>
                <a:ea typeface="Times New Roman" panose="02020603050405020304" pitchFamily="18" charset="0"/>
                <a:cs typeface="Times New Roman" panose="02020603050405020304" pitchFamily="18" charset="0"/>
              </a:rPr>
              <a:t>determine periodic gross </a:t>
            </a:r>
            <a:r>
              <a:rPr lang="en-US" sz="2200" dirty="0" smtClean="0">
                <a:solidFill>
                  <a:srgbClr val="000000"/>
                </a:solidFill>
                <a:ea typeface="Times New Roman" panose="02020603050405020304" pitchFamily="18" charset="0"/>
                <a:cs typeface="Times New Roman" panose="02020603050405020304" pitchFamily="18" charset="0"/>
              </a:rPr>
              <a:t>profit, the </a:t>
            </a:r>
            <a:r>
              <a:rPr lang="en-US" sz="2200" dirty="0">
                <a:solidFill>
                  <a:srgbClr val="000000"/>
                </a:solidFill>
                <a:ea typeface="Times New Roman" panose="02020603050405020304" pitchFamily="18" charset="0"/>
                <a:cs typeface="Times New Roman" panose="02020603050405020304" pitchFamily="18" charset="0"/>
              </a:rPr>
              <a:t>percentage of completion is multiplied by estimated gross profit to determine gross profit earned to date, and then the current period's gross profit is determined by subtracting from this amount the gross profit recognized in previous periods.</a:t>
            </a:r>
          </a:p>
          <a:p>
            <a:pPr marL="860425" indent="-233363">
              <a:buClr>
                <a:schemeClr val="accent1">
                  <a:lumMod val="75000"/>
                </a:schemeClr>
              </a:buClr>
              <a:buFont typeface="Wingdings" panose="05000000000000000000" pitchFamily="2" charset="2"/>
              <a:buChar char="Ø"/>
            </a:pPr>
            <a:r>
              <a:rPr lang="en-US" sz="2200" dirty="0" smtClean="0">
                <a:solidFill>
                  <a:srgbClr val="000000"/>
                </a:solidFill>
                <a:ea typeface="Times New Roman" panose="02020603050405020304" pitchFamily="18" charset="0"/>
              </a:rPr>
              <a:t>Periodic </a:t>
            </a:r>
            <a:r>
              <a:rPr lang="en-US" sz="2200" dirty="0">
                <a:solidFill>
                  <a:srgbClr val="000000"/>
                </a:solidFill>
                <a:ea typeface="Times New Roman" panose="02020603050405020304" pitchFamily="18" charset="0"/>
              </a:rPr>
              <a:t>revenues are determined by multiplying the percentage of completion by the total contract price and then subtracting revenue recognized in prior periods.  In most cases, the </a:t>
            </a:r>
            <a:r>
              <a:rPr lang="en-US" sz="2200" i="1" dirty="0">
                <a:solidFill>
                  <a:schemeClr val="accent1">
                    <a:lumMod val="75000"/>
                  </a:schemeClr>
                </a:solidFill>
                <a:ea typeface="Times New Roman" panose="02020603050405020304" pitchFamily="18" charset="0"/>
              </a:rPr>
              <a:t>cost of construction</a:t>
            </a:r>
            <a:r>
              <a:rPr lang="en-US" sz="2200" dirty="0">
                <a:solidFill>
                  <a:schemeClr val="accent1">
                    <a:lumMod val="75000"/>
                  </a:schemeClr>
                </a:solidFill>
                <a:ea typeface="Times New Roman" panose="02020603050405020304" pitchFamily="18" charset="0"/>
              </a:rPr>
              <a:t> </a:t>
            </a:r>
            <a:r>
              <a:rPr lang="en-US" sz="2200" dirty="0">
                <a:solidFill>
                  <a:srgbClr val="000000"/>
                </a:solidFill>
                <a:ea typeface="Times New Roman" panose="02020603050405020304" pitchFamily="18" charset="0"/>
              </a:rPr>
              <a:t>equals the construction costs incurred during the period. </a:t>
            </a:r>
            <a:endParaRPr lang="en-US" sz="2200" dirty="0"/>
          </a:p>
        </p:txBody>
      </p:sp>
      <p:sp>
        <p:nvSpPr>
          <p:cNvPr id="3" name="Slide Number Placeholder 2"/>
          <p:cNvSpPr>
            <a:spLocks noGrp="1"/>
          </p:cNvSpPr>
          <p:nvPr>
            <p:ph type="sldNum" sz="quarter" idx="12"/>
          </p:nvPr>
        </p:nvSpPr>
        <p:spPr/>
        <p:txBody>
          <a:bodyPr/>
          <a:lstStyle/>
          <a:p>
            <a:pPr>
              <a:defRPr/>
            </a:pPr>
            <a:fld id="{B7E43A78-FE4F-424E-BDE6-5A9905F4C53A}" type="slidenum">
              <a:rPr lang="en-US" smtClean="0"/>
              <a:pPr>
                <a:defRPr/>
              </a:pPr>
              <a:t>8</a:t>
            </a:fld>
            <a:endParaRPr lang="en-US" dirty="0"/>
          </a:p>
        </p:txBody>
      </p:sp>
    </p:spTree>
    <p:extLst>
      <p:ext uri="{BB962C8B-B14F-4D97-AF65-F5344CB8AC3E}">
        <p14:creationId xmlns:p14="http://schemas.microsoft.com/office/powerpoint/2010/main" val="341632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00634" y="357188"/>
            <a:ext cx="7528791" cy="646331"/>
          </a:xfrm>
          <a:prstGeom prst="rect">
            <a:avLst/>
          </a:prstGeom>
        </p:spPr>
        <p:txBody>
          <a:bodyPr wrap="none">
            <a:spAutoFit/>
          </a:bodyPr>
          <a:lstStyle/>
          <a:p>
            <a:pPr algn="ctr">
              <a:defRPr/>
            </a:pPr>
            <a:r>
              <a:rPr lang="en-US" altLang="en-US" sz="3600" b="1" dirty="0" smtClean="0">
                <a:solidFill>
                  <a:srgbClr val="276F8B"/>
                </a:solidFill>
                <a:latin typeface="+mj-lt"/>
                <a:cs typeface="Times New Roman" panose="02020603050405020304" pitchFamily="18" charset="0"/>
              </a:rPr>
              <a:t>PERCENTAGE OF COMPLETION METHOD</a:t>
            </a:r>
            <a:endParaRPr lang="en-US" altLang="en-US" sz="3600" b="1" dirty="0">
              <a:solidFill>
                <a:srgbClr val="276F8B"/>
              </a:solidFill>
              <a:latin typeface="+mj-lt"/>
            </a:endParaRPr>
          </a:p>
        </p:txBody>
      </p:sp>
      <p:graphicFrame>
        <p:nvGraphicFramePr>
          <p:cNvPr id="9" name="Table 8"/>
          <p:cNvGraphicFramePr>
            <a:graphicFrameLocks noGrp="1"/>
          </p:cNvGraphicFramePr>
          <p:nvPr>
            <p:extLst>
              <p:ext uri="{D42A27DB-BD31-4B8C-83A1-F6EECF244321}">
                <p14:modId xmlns:p14="http://schemas.microsoft.com/office/powerpoint/2010/main" val="1127979046"/>
              </p:ext>
            </p:extLst>
          </p:nvPr>
        </p:nvGraphicFramePr>
        <p:xfrm>
          <a:off x="167146" y="2043120"/>
          <a:ext cx="11788879" cy="1767840"/>
        </p:xfrm>
        <a:graphic>
          <a:graphicData uri="http://schemas.openxmlformats.org/drawingml/2006/table">
            <a:tbl>
              <a:tblPr firstRow="1" bandRow="1">
                <a:tableStyleId>{21E4AEA4-8DFA-4A89-87EB-49C32662AFE0}</a:tableStyleId>
              </a:tblPr>
              <a:tblGrid>
                <a:gridCol w="4463848">
                  <a:extLst>
                    <a:ext uri="{9D8B030D-6E8A-4147-A177-3AD203B41FA5}">
                      <a16:colId xmlns:a16="http://schemas.microsoft.com/office/drawing/2014/main" val="20000"/>
                    </a:ext>
                  </a:extLst>
                </a:gridCol>
                <a:gridCol w="2951620">
                  <a:extLst>
                    <a:ext uri="{9D8B030D-6E8A-4147-A177-3AD203B41FA5}">
                      <a16:colId xmlns:a16="http://schemas.microsoft.com/office/drawing/2014/main" val="20001"/>
                    </a:ext>
                  </a:extLst>
                </a:gridCol>
                <a:gridCol w="4373411">
                  <a:extLst>
                    <a:ext uri="{9D8B030D-6E8A-4147-A177-3AD203B41FA5}">
                      <a16:colId xmlns:a16="http://schemas.microsoft.com/office/drawing/2014/main" val="20002"/>
                    </a:ext>
                  </a:extLst>
                </a:gridCol>
              </a:tblGrid>
              <a:tr h="692235">
                <a:tc>
                  <a:txBody>
                    <a:bodyPr/>
                    <a:lstStyle/>
                    <a:p>
                      <a:pPr algn="ctr"/>
                      <a:r>
                        <a:rPr lang="en-US" sz="2200" dirty="0" smtClean="0">
                          <a:solidFill>
                            <a:schemeClr val="tx1"/>
                          </a:solidFill>
                          <a:latin typeface="Arial" panose="020B0604020202020204" pitchFamily="34" charset="0"/>
                          <a:cs typeface="Arial" panose="020B0604020202020204" pitchFamily="34" charset="0"/>
                        </a:rPr>
                        <a:t>Estimated Gross Profit</a:t>
                      </a:r>
                      <a:endParaRPr lang="en-US" sz="2200" dirty="0">
                        <a:solidFill>
                          <a:schemeClr val="tx1"/>
                        </a:solidFill>
                        <a:latin typeface="Arial" panose="020B0604020202020204" pitchFamily="34" charset="0"/>
                        <a:cs typeface="Arial" panose="020B0604020202020204" pitchFamily="34" charset="0"/>
                      </a:endParaRPr>
                    </a:p>
                  </a:txBody>
                  <a:tcPr anchor="ctr">
                    <a:solidFill>
                      <a:srgbClr val="74C2CA"/>
                    </a:solidFill>
                  </a:tcPr>
                </a:tc>
                <a:tc>
                  <a:txBody>
                    <a:bodyPr/>
                    <a:lstStyle/>
                    <a:p>
                      <a:pPr algn="ctr"/>
                      <a:r>
                        <a:rPr lang="en-US" sz="2200" b="1" kern="1200" dirty="0" smtClean="0">
                          <a:solidFill>
                            <a:schemeClr val="tx1"/>
                          </a:solidFill>
                          <a:latin typeface="Arial" panose="020B0604020202020204" pitchFamily="34" charset="0"/>
                          <a:ea typeface="+mn-ea"/>
                          <a:cs typeface="Arial" panose="020B0604020202020204" pitchFamily="34" charset="0"/>
                        </a:rPr>
                        <a:t>Percent</a:t>
                      </a:r>
                      <a:r>
                        <a:rPr lang="en-US" sz="2200" b="1" kern="1200" baseline="0" dirty="0" smtClean="0">
                          <a:solidFill>
                            <a:schemeClr val="tx1"/>
                          </a:solidFill>
                          <a:latin typeface="Arial" panose="020B0604020202020204" pitchFamily="34" charset="0"/>
                          <a:ea typeface="+mn-ea"/>
                          <a:cs typeface="Arial" panose="020B0604020202020204" pitchFamily="34" charset="0"/>
                        </a:rPr>
                        <a:t> Complete</a:t>
                      </a:r>
                      <a:endParaRPr lang="en-US" sz="2200" b="1" kern="1200" dirty="0">
                        <a:solidFill>
                          <a:schemeClr val="tx1"/>
                        </a:solidFill>
                        <a:latin typeface="Arial" panose="020B0604020202020204" pitchFamily="34" charset="0"/>
                        <a:ea typeface="+mn-ea"/>
                        <a:cs typeface="Arial" panose="020B0604020202020204" pitchFamily="34" charset="0"/>
                      </a:endParaRPr>
                    </a:p>
                  </a:txBody>
                  <a:tcPr anchor="ctr">
                    <a:solidFill>
                      <a:srgbClr val="74C2CA"/>
                    </a:solidFill>
                  </a:tcPr>
                </a:tc>
                <a:tc>
                  <a:txBody>
                    <a:bodyPr/>
                    <a:lstStyle/>
                    <a:p>
                      <a:pPr marL="0" algn="ctr" defTabSz="914400" rtl="0" eaLnBrk="1" latinLnBrk="0" hangingPunct="1"/>
                      <a:r>
                        <a:rPr lang="en-US" sz="2200" b="1" kern="1200" dirty="0" smtClean="0">
                          <a:solidFill>
                            <a:schemeClr val="tx1"/>
                          </a:solidFill>
                          <a:latin typeface="Arial" panose="020B0604020202020204" pitchFamily="34" charset="0"/>
                          <a:ea typeface="+mn-ea"/>
                          <a:cs typeface="Arial" panose="020B0604020202020204" pitchFamily="34" charset="0"/>
                        </a:rPr>
                        <a:t>Gross Profit Recognized </a:t>
                      </a:r>
                      <a:br>
                        <a:rPr lang="en-US" sz="2200" b="1" kern="1200" dirty="0" smtClean="0">
                          <a:solidFill>
                            <a:schemeClr val="tx1"/>
                          </a:solidFill>
                          <a:latin typeface="Arial" panose="020B0604020202020204" pitchFamily="34" charset="0"/>
                          <a:ea typeface="+mn-ea"/>
                          <a:cs typeface="Arial" panose="020B0604020202020204" pitchFamily="34" charset="0"/>
                        </a:rPr>
                      </a:br>
                      <a:r>
                        <a:rPr lang="en-US" sz="2200" b="1" kern="1200" dirty="0" smtClean="0">
                          <a:solidFill>
                            <a:schemeClr val="tx1"/>
                          </a:solidFill>
                          <a:latin typeface="Arial" panose="020B0604020202020204" pitchFamily="34" charset="0"/>
                          <a:ea typeface="+mn-ea"/>
                          <a:cs typeface="Arial" panose="020B0604020202020204" pitchFamily="34" charset="0"/>
                        </a:rPr>
                        <a:t>This Period</a:t>
                      </a:r>
                      <a:endParaRPr lang="en-US" sz="2200" b="1" kern="1200" dirty="0">
                        <a:solidFill>
                          <a:schemeClr val="tx1"/>
                        </a:solidFill>
                        <a:latin typeface="Arial" panose="020B0604020202020204" pitchFamily="34" charset="0"/>
                        <a:ea typeface="+mn-ea"/>
                        <a:cs typeface="Arial" panose="020B0604020202020204" pitchFamily="34" charset="0"/>
                      </a:endParaRPr>
                    </a:p>
                  </a:txBody>
                  <a:tcPr anchor="ctr">
                    <a:solidFill>
                      <a:srgbClr val="74C2CA"/>
                    </a:solidFill>
                  </a:tcPr>
                </a:tc>
                <a:extLst>
                  <a:ext uri="{0D108BD9-81ED-4DB2-BD59-A6C34878D82A}">
                    <a16:rowId xmlns:a16="http://schemas.microsoft.com/office/drawing/2014/main" val="10000"/>
                  </a:ext>
                </a:extLst>
              </a:tr>
              <a:tr h="655124">
                <a:tc>
                  <a:txBody>
                    <a:bodyPr/>
                    <a:lstStyle/>
                    <a:p>
                      <a:r>
                        <a:rPr lang="en-US" sz="2000" dirty="0" smtClean="0"/>
                        <a:t>Contract</a:t>
                      </a:r>
                      <a:r>
                        <a:rPr lang="en-US" sz="2000" baseline="0" dirty="0" smtClean="0"/>
                        <a:t> </a:t>
                      </a:r>
                      <a:r>
                        <a:rPr lang="en-US" sz="2000" dirty="0" smtClean="0"/>
                        <a:t>Price </a:t>
                      </a:r>
                      <a:r>
                        <a:rPr lang="en-US" sz="2000" b="1" dirty="0" smtClean="0"/>
                        <a:t>–</a:t>
                      </a:r>
                      <a:r>
                        <a:rPr lang="en-US" sz="2000" dirty="0" smtClean="0"/>
                        <a:t> </a:t>
                      </a:r>
                      <a:r>
                        <a:rPr lang="en-US" sz="2000" b="1" dirty="0" smtClean="0"/>
                        <a:t>(</a:t>
                      </a:r>
                      <a:r>
                        <a:rPr lang="en-US" sz="2000" dirty="0" smtClean="0"/>
                        <a:t>Actual Costs to</a:t>
                      </a:r>
                      <a:r>
                        <a:rPr lang="en-US" sz="2000" baseline="0" dirty="0" smtClean="0"/>
                        <a:t> Date </a:t>
                      </a:r>
                      <a:r>
                        <a:rPr lang="en-US" sz="2000" b="1" baseline="0" dirty="0" smtClean="0"/>
                        <a:t>+</a:t>
                      </a:r>
                      <a:r>
                        <a:rPr lang="en-US" sz="2000" baseline="0" dirty="0" smtClean="0"/>
                        <a:t> Est Costs to Complete</a:t>
                      </a:r>
                      <a:r>
                        <a:rPr lang="en-US" sz="2000" b="1" baseline="0" dirty="0" smtClean="0"/>
                        <a:t>)</a:t>
                      </a:r>
                      <a:endParaRPr lang="en-US" sz="2000" b="1" dirty="0"/>
                    </a:p>
                  </a:txBody>
                  <a:tcPr/>
                </a:tc>
                <a:tc>
                  <a:txBody>
                    <a:bodyPr/>
                    <a:lstStyle/>
                    <a:p>
                      <a:r>
                        <a:rPr lang="en-US" sz="2000" dirty="0" smtClean="0"/>
                        <a:t>Actual Costs Incurred</a:t>
                      </a:r>
                      <a:r>
                        <a:rPr lang="en-US" sz="2000" b="1" dirty="0" smtClean="0"/>
                        <a:t>/</a:t>
                      </a:r>
                      <a:r>
                        <a:rPr lang="en-US" sz="2000" dirty="0" smtClean="0"/>
                        <a:t/>
                      </a:r>
                      <a:br>
                        <a:rPr lang="en-US" sz="2000" dirty="0" smtClean="0"/>
                      </a:br>
                      <a:r>
                        <a:rPr lang="en-US" sz="2000" b="1" dirty="0" smtClean="0"/>
                        <a:t>(</a:t>
                      </a:r>
                      <a:r>
                        <a:rPr lang="en-US" sz="2000" dirty="0" smtClean="0"/>
                        <a:t>Total Actual Costs </a:t>
                      </a:r>
                      <a:r>
                        <a:rPr lang="en-US" sz="2000" b="1" dirty="0" smtClean="0"/>
                        <a:t>+</a:t>
                      </a:r>
                      <a:r>
                        <a:rPr lang="en-US" sz="2000" dirty="0" smtClean="0"/>
                        <a:t> Estimated Costs to Date</a:t>
                      </a:r>
                      <a:r>
                        <a:rPr lang="en-US" sz="2000" b="1" dirty="0" smtClean="0"/>
                        <a:t>)</a:t>
                      </a:r>
                      <a:endParaRPr lang="en-US" sz="2000" b="1" dirty="0"/>
                    </a:p>
                  </a:txBody>
                  <a:tcPr/>
                </a:tc>
                <a:tc>
                  <a:txBody>
                    <a:bodyPr/>
                    <a:lstStyle/>
                    <a:p>
                      <a:r>
                        <a:rPr lang="en-US" sz="2000" b="1" dirty="0" smtClean="0"/>
                        <a:t>(</a:t>
                      </a:r>
                      <a:r>
                        <a:rPr lang="en-US" sz="2000" dirty="0" smtClean="0"/>
                        <a:t>Total</a:t>
                      </a:r>
                      <a:r>
                        <a:rPr lang="en-US" sz="2000" baseline="0" dirty="0" smtClean="0"/>
                        <a:t> Est </a:t>
                      </a:r>
                      <a:r>
                        <a:rPr lang="en-US" sz="2000" dirty="0" smtClean="0"/>
                        <a:t>Gross Profit </a:t>
                      </a:r>
                      <a:r>
                        <a:rPr lang="en-US" sz="2000" b="1" dirty="0" smtClean="0"/>
                        <a:t>X</a:t>
                      </a:r>
                      <a:r>
                        <a:rPr lang="en-US" sz="2000" dirty="0" smtClean="0"/>
                        <a:t> Percentage Completed to Date</a:t>
                      </a:r>
                      <a:r>
                        <a:rPr lang="en-US" sz="2000" b="1" dirty="0" smtClean="0"/>
                        <a:t>)</a:t>
                      </a:r>
                      <a:r>
                        <a:rPr lang="en-US" sz="2000" dirty="0" smtClean="0"/>
                        <a:t> </a:t>
                      </a:r>
                      <a:r>
                        <a:rPr lang="en-US" sz="2000" b="1" dirty="0" smtClean="0"/>
                        <a:t>–</a:t>
                      </a:r>
                      <a:r>
                        <a:rPr lang="en-US" sz="2000" dirty="0" smtClean="0"/>
                        <a:t> Gross Profit</a:t>
                      </a:r>
                      <a:r>
                        <a:rPr lang="en-US" sz="2000" baseline="0" dirty="0" smtClean="0"/>
                        <a:t> Recognized in Prior Periods</a:t>
                      </a:r>
                      <a:endParaRPr lang="en-US" sz="2000" dirty="0"/>
                    </a:p>
                  </a:txBody>
                  <a:tcPr/>
                </a:tc>
                <a:extLst>
                  <a:ext uri="{0D108BD9-81ED-4DB2-BD59-A6C34878D82A}">
                    <a16:rowId xmlns:a16="http://schemas.microsoft.com/office/drawing/2014/main" val="10001"/>
                  </a:ext>
                </a:extLst>
              </a:tr>
            </a:tbl>
          </a:graphicData>
        </a:graphic>
      </p:graphicFrame>
      <p:sp>
        <p:nvSpPr>
          <p:cNvPr id="3" name="Slide Number Placeholder 2"/>
          <p:cNvSpPr>
            <a:spLocks noGrp="1"/>
          </p:cNvSpPr>
          <p:nvPr>
            <p:ph type="sldNum" sz="quarter" idx="12"/>
          </p:nvPr>
        </p:nvSpPr>
        <p:spPr/>
        <p:txBody>
          <a:bodyPr/>
          <a:lstStyle/>
          <a:p>
            <a:pPr>
              <a:defRPr/>
            </a:pPr>
            <a:fld id="{B7E43A78-FE4F-424E-BDE6-5A9905F4C53A}" type="slidenum">
              <a:rPr lang="en-US" smtClean="0"/>
              <a:pPr>
                <a:defRPr/>
              </a:pPr>
              <a:t>9</a:t>
            </a:fld>
            <a:endParaRPr lang="en-US" dirty="0"/>
          </a:p>
        </p:txBody>
      </p:sp>
    </p:spTree>
    <p:extLst>
      <p:ext uri="{BB962C8B-B14F-4D97-AF65-F5344CB8AC3E}">
        <p14:creationId xmlns:p14="http://schemas.microsoft.com/office/powerpoint/2010/main" val="3432418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iblet">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9696</TotalTime>
  <Words>1601</Words>
  <Application>Microsoft Office PowerPoint</Application>
  <PresentationFormat>Widescreen</PresentationFormat>
  <Paragraphs>272</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Palatino</vt:lpstr>
      <vt:lpstr>Times New Roman</vt:lpstr>
      <vt:lpstr>Wingdings</vt:lpstr>
      <vt:lpstr>1_Retrospect</vt:lpstr>
      <vt:lpstr>Revenue Recognition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NSCC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Swanson, Laurie</dc:creator>
  <cp:lastModifiedBy>Swanson, Laurie</cp:lastModifiedBy>
  <cp:revision>134</cp:revision>
  <cp:lastPrinted>2014-10-06T13:10:13Z</cp:lastPrinted>
  <dcterms:created xsi:type="dcterms:W3CDTF">2013-10-28T16:29:40Z</dcterms:created>
  <dcterms:modified xsi:type="dcterms:W3CDTF">2017-10-24T22:47:31Z</dcterms:modified>
</cp:coreProperties>
</file>