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64" r:id="rId3"/>
    <p:sldId id="312" r:id="rId4"/>
    <p:sldId id="316" r:id="rId5"/>
    <p:sldId id="344" r:id="rId6"/>
    <p:sldId id="343" r:id="rId7"/>
    <p:sldId id="345" r:id="rId8"/>
    <p:sldId id="347" r:id="rId9"/>
    <p:sldId id="315" r:id="rId10"/>
    <p:sldId id="313" r:id="rId11"/>
    <p:sldId id="346" r:id="rId12"/>
    <p:sldId id="342"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C4B4"/>
    <a:srgbClr val="783030"/>
    <a:srgbClr val="833535"/>
    <a:srgbClr val="542222"/>
    <a:srgbClr val="A74343"/>
    <a:srgbClr val="800000"/>
    <a:srgbClr val="996633"/>
    <a:srgbClr val="FF7C80"/>
    <a:srgbClr val="66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73" autoAdjust="0"/>
  </p:normalViewPr>
  <p:slideViewPr>
    <p:cSldViewPr>
      <p:cViewPr varScale="1">
        <p:scale>
          <a:sx n="66" d="100"/>
          <a:sy n="66" d="100"/>
        </p:scale>
        <p:origin x="-5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A93ACD2-F043-4C71-998B-98D042AD16AD}" type="slidenum">
              <a:rPr lang="en-US"/>
              <a:pPr>
                <a:defRPr/>
              </a:pPr>
              <a:t>‹#›</a:t>
            </a:fld>
            <a:endParaRPr lang="en-US"/>
          </a:p>
        </p:txBody>
      </p:sp>
    </p:spTree>
    <p:extLst>
      <p:ext uri="{BB962C8B-B14F-4D97-AF65-F5344CB8AC3E}">
        <p14:creationId xmlns:p14="http://schemas.microsoft.com/office/powerpoint/2010/main" val="2124918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F11D2CA-F406-49EC-95B8-A44338F20895}" type="slidenum">
              <a:rPr lang="en-US" sz="1200" smtClean="0"/>
              <a:pPr eaLnBrk="1" hangingPunct="1"/>
              <a:t>1</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9D5F3B-A6FD-4572-8855-475FC47D0492}" type="slidenum">
              <a:rPr lang="en-US" sz="1200" smtClean="0"/>
              <a:pPr eaLnBrk="1" hangingPunct="1"/>
              <a:t>10</a:t>
            </a:fld>
            <a:endParaRPr 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9D5F3B-A6FD-4572-8855-475FC47D0492}" type="slidenum">
              <a:rPr lang="en-US" sz="1200" smtClean="0"/>
              <a:pPr eaLnBrk="1" hangingPunct="1"/>
              <a:t>11</a:t>
            </a:fld>
            <a:endParaRPr 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4D8200-9B2B-4600-949B-EAEA36D02039}" type="slidenum">
              <a:rPr lang="en-US" sz="1200" smtClean="0"/>
              <a:pPr eaLnBrk="1" hangingPunct="1"/>
              <a:t>12</a:t>
            </a:fld>
            <a:endParaRPr lang="en-US" sz="120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31218D6-39AC-44B2-86A6-187302F776C5}" type="slidenum">
              <a:rPr lang="en-US" sz="1200" smtClean="0"/>
              <a:pPr eaLnBrk="1" hangingPunct="1"/>
              <a:t>2</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F315BA-14C8-45B8-9601-EC000A8B1EBB}" type="slidenum">
              <a:rPr lang="en-US" sz="1200" smtClean="0"/>
              <a:pPr eaLnBrk="1" hangingPunct="1"/>
              <a:t>3</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44E168-2688-4F71-9224-011E2FF5131A}" type="slidenum">
              <a:rPr lang="en-US" sz="1200" smtClean="0"/>
              <a:pPr eaLnBrk="1" hangingPunct="1"/>
              <a:t>4</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3AAACD-F93E-421F-915C-08549EF6D4C9}" type="slidenum">
              <a:rPr lang="en-US" sz="1200" smtClean="0"/>
              <a:pPr eaLnBrk="1" hangingPunct="1"/>
              <a:t>5</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42F14DF-621D-4C07-85C1-BA2D65288FAA}" type="slidenum">
              <a:rPr lang="en-US" sz="1200" smtClean="0"/>
              <a:pPr eaLnBrk="1" hangingPunct="1"/>
              <a:t>6</a:t>
            </a:fld>
            <a:endParaRPr 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3AAACD-F93E-421F-915C-08549EF6D4C9}" type="slidenum">
              <a:rPr lang="en-US" sz="1200" smtClean="0"/>
              <a:pPr eaLnBrk="1" hangingPunct="1"/>
              <a:t>7</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3AAACD-F93E-421F-915C-08549EF6D4C9}" type="slidenum">
              <a:rPr lang="en-US" sz="1200" smtClean="0"/>
              <a:pPr eaLnBrk="1" hangingPunct="1"/>
              <a:t>8</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79D7AEB-FF0D-4A7E-8B6B-308E11DD5B2A}" type="slidenum">
              <a:rPr lang="en-US" sz="1200" smtClean="0"/>
              <a:pPr eaLnBrk="1" hangingPunct="1"/>
              <a:t>9</a:t>
            </a:fld>
            <a:endParaRPr lang="en-US"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0235AC-D083-4454-9266-8F59E4E3E050}" type="slidenum">
              <a:rPr lang="en-US"/>
              <a:pPr>
                <a:defRPr/>
              </a:pPr>
              <a:t>‹#›</a:t>
            </a:fld>
            <a:endParaRPr lang="en-US"/>
          </a:p>
        </p:txBody>
      </p:sp>
    </p:spTree>
    <p:extLst>
      <p:ext uri="{BB962C8B-B14F-4D97-AF65-F5344CB8AC3E}">
        <p14:creationId xmlns:p14="http://schemas.microsoft.com/office/powerpoint/2010/main" val="13471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CEFD9B-FC97-4488-8EFD-500F7F823C61}" type="slidenum">
              <a:rPr lang="en-US"/>
              <a:pPr>
                <a:defRPr/>
              </a:pPr>
              <a:t>‹#›</a:t>
            </a:fld>
            <a:endParaRPr lang="en-US"/>
          </a:p>
        </p:txBody>
      </p:sp>
    </p:spTree>
    <p:extLst>
      <p:ext uri="{BB962C8B-B14F-4D97-AF65-F5344CB8AC3E}">
        <p14:creationId xmlns:p14="http://schemas.microsoft.com/office/powerpoint/2010/main" val="405015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F4EE1E-0160-47C9-8182-4F5AD8A5014A}" type="slidenum">
              <a:rPr lang="en-US"/>
              <a:pPr>
                <a:defRPr/>
              </a:pPr>
              <a:t>‹#›</a:t>
            </a:fld>
            <a:endParaRPr lang="en-US"/>
          </a:p>
        </p:txBody>
      </p:sp>
    </p:spTree>
    <p:extLst>
      <p:ext uri="{BB962C8B-B14F-4D97-AF65-F5344CB8AC3E}">
        <p14:creationId xmlns:p14="http://schemas.microsoft.com/office/powerpoint/2010/main" val="4203580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3A72CA-D67E-432B-9410-B98746B9EB57}" type="slidenum">
              <a:rPr lang="en-US"/>
              <a:pPr>
                <a:defRPr/>
              </a:pPr>
              <a:t>‹#›</a:t>
            </a:fld>
            <a:endParaRPr lang="en-US"/>
          </a:p>
        </p:txBody>
      </p:sp>
    </p:spTree>
    <p:extLst>
      <p:ext uri="{BB962C8B-B14F-4D97-AF65-F5344CB8AC3E}">
        <p14:creationId xmlns:p14="http://schemas.microsoft.com/office/powerpoint/2010/main" val="226053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C7979B-4C1E-4E46-BEDB-C733199CA702}" type="slidenum">
              <a:rPr lang="en-US"/>
              <a:pPr>
                <a:defRPr/>
              </a:pPr>
              <a:t>‹#›</a:t>
            </a:fld>
            <a:endParaRPr lang="en-US"/>
          </a:p>
        </p:txBody>
      </p:sp>
    </p:spTree>
    <p:extLst>
      <p:ext uri="{BB962C8B-B14F-4D97-AF65-F5344CB8AC3E}">
        <p14:creationId xmlns:p14="http://schemas.microsoft.com/office/powerpoint/2010/main" val="223647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00C986-A292-4CCF-B241-87B7F1B3A788}" type="slidenum">
              <a:rPr lang="en-US"/>
              <a:pPr>
                <a:defRPr/>
              </a:pPr>
              <a:t>‹#›</a:t>
            </a:fld>
            <a:endParaRPr lang="en-US"/>
          </a:p>
        </p:txBody>
      </p:sp>
    </p:spTree>
    <p:extLst>
      <p:ext uri="{BB962C8B-B14F-4D97-AF65-F5344CB8AC3E}">
        <p14:creationId xmlns:p14="http://schemas.microsoft.com/office/powerpoint/2010/main" val="74957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84C5DA-9C71-46C0-8F12-6323B98F5AF3}" type="slidenum">
              <a:rPr lang="en-US"/>
              <a:pPr>
                <a:defRPr/>
              </a:pPr>
              <a:t>‹#›</a:t>
            </a:fld>
            <a:endParaRPr lang="en-US"/>
          </a:p>
        </p:txBody>
      </p:sp>
    </p:spTree>
    <p:extLst>
      <p:ext uri="{BB962C8B-B14F-4D97-AF65-F5344CB8AC3E}">
        <p14:creationId xmlns:p14="http://schemas.microsoft.com/office/powerpoint/2010/main" val="116594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DEBDD9-A19F-4395-8604-A20306233D8F}" type="slidenum">
              <a:rPr lang="en-US"/>
              <a:pPr>
                <a:defRPr/>
              </a:pPr>
              <a:t>‹#›</a:t>
            </a:fld>
            <a:endParaRPr lang="en-US"/>
          </a:p>
        </p:txBody>
      </p:sp>
    </p:spTree>
    <p:extLst>
      <p:ext uri="{BB962C8B-B14F-4D97-AF65-F5344CB8AC3E}">
        <p14:creationId xmlns:p14="http://schemas.microsoft.com/office/powerpoint/2010/main" val="70916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1F27CA-5E2D-44C7-8922-349D4F7CEA1D}" type="slidenum">
              <a:rPr lang="en-US"/>
              <a:pPr>
                <a:defRPr/>
              </a:pPr>
              <a:t>‹#›</a:t>
            </a:fld>
            <a:endParaRPr lang="en-US"/>
          </a:p>
        </p:txBody>
      </p:sp>
    </p:spTree>
    <p:extLst>
      <p:ext uri="{BB962C8B-B14F-4D97-AF65-F5344CB8AC3E}">
        <p14:creationId xmlns:p14="http://schemas.microsoft.com/office/powerpoint/2010/main" val="7816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DA461DF-420E-4210-823C-6FDD04445FA8}" type="slidenum">
              <a:rPr lang="en-US"/>
              <a:pPr>
                <a:defRPr/>
              </a:pPr>
              <a:t>‹#›</a:t>
            </a:fld>
            <a:endParaRPr lang="en-US"/>
          </a:p>
        </p:txBody>
      </p:sp>
    </p:spTree>
    <p:extLst>
      <p:ext uri="{BB962C8B-B14F-4D97-AF65-F5344CB8AC3E}">
        <p14:creationId xmlns:p14="http://schemas.microsoft.com/office/powerpoint/2010/main" val="202383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176443-9E9D-43DD-8DB0-2184725F8323}" type="slidenum">
              <a:rPr lang="en-US"/>
              <a:pPr>
                <a:defRPr/>
              </a:pPr>
              <a:t>‹#›</a:t>
            </a:fld>
            <a:endParaRPr lang="en-US"/>
          </a:p>
        </p:txBody>
      </p:sp>
    </p:spTree>
    <p:extLst>
      <p:ext uri="{BB962C8B-B14F-4D97-AF65-F5344CB8AC3E}">
        <p14:creationId xmlns:p14="http://schemas.microsoft.com/office/powerpoint/2010/main" val="24169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7667FE-1250-4E8B-A591-5E77ACD7A82A}" type="slidenum">
              <a:rPr lang="en-US"/>
              <a:pPr>
                <a:defRPr/>
              </a:pPr>
              <a:t>‹#›</a:t>
            </a:fld>
            <a:endParaRPr lang="en-US"/>
          </a:p>
        </p:txBody>
      </p:sp>
    </p:spTree>
    <p:extLst>
      <p:ext uri="{BB962C8B-B14F-4D97-AF65-F5344CB8AC3E}">
        <p14:creationId xmlns:p14="http://schemas.microsoft.com/office/powerpoint/2010/main" val="33892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886F1B1-FE8D-47CF-9F84-50C215391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6"/>
          <p:cNvSpPr txBox="1">
            <a:spLocks noChangeArrowheads="1"/>
          </p:cNvSpPr>
          <p:nvPr/>
        </p:nvSpPr>
        <p:spPr bwMode="auto">
          <a:xfrm>
            <a:off x="533400" y="457200"/>
            <a:ext cx="8077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4800" dirty="0">
                <a:solidFill>
                  <a:schemeClr val="tx2"/>
                </a:solidFill>
              </a:rPr>
              <a:t>Principles</a:t>
            </a:r>
            <a:r>
              <a:rPr lang="en-US" sz="2000" dirty="0"/>
              <a:t> </a:t>
            </a:r>
            <a:r>
              <a:rPr lang="en-US" sz="4800" dirty="0">
                <a:solidFill>
                  <a:schemeClr val="tx2"/>
                </a:solidFill>
              </a:rPr>
              <a:t>of</a:t>
            </a:r>
            <a:r>
              <a:rPr lang="en-US" sz="2000" dirty="0"/>
              <a:t> </a:t>
            </a:r>
            <a:r>
              <a:rPr lang="en-US" sz="4800" dirty="0">
                <a:solidFill>
                  <a:schemeClr val="tx2"/>
                </a:solidFill>
              </a:rPr>
              <a:t>Accounting II</a:t>
            </a:r>
            <a:endParaRPr lang="en-US" sz="5400" dirty="0">
              <a:solidFill>
                <a:schemeClr val="tx2"/>
              </a:solidFill>
            </a:endParaRPr>
          </a:p>
        </p:txBody>
      </p:sp>
      <p:sp>
        <p:nvSpPr>
          <p:cNvPr id="2" name="Title 1"/>
          <p:cNvSpPr>
            <a:spLocks noGrp="1"/>
          </p:cNvSpPr>
          <p:nvPr>
            <p:ph type="title"/>
          </p:nvPr>
        </p:nvSpPr>
        <p:spPr>
          <a:xfrm>
            <a:off x="685800" y="1143000"/>
            <a:ext cx="7772400" cy="1143000"/>
          </a:xfrm>
        </p:spPr>
        <p:txBody>
          <a:bodyPr/>
          <a:lstStyle/>
          <a:p>
            <a:r>
              <a:rPr lang="en-US" sz="1600" dirty="0" smtClean="0"/>
              <a:t> </a:t>
            </a:r>
            <a:r>
              <a:rPr lang="en-US" dirty="0" smtClean="0">
                <a:solidFill>
                  <a:schemeClr val="tx2"/>
                </a:solidFill>
              </a:rPr>
              <a:t>Lesson #5</a:t>
            </a:r>
            <a:endParaRPr lang="en-US" dirty="0"/>
          </a:p>
        </p:txBody>
      </p:sp>
      <p:sp>
        <p:nvSpPr>
          <p:cNvPr id="9" name="Rectangle 8"/>
          <p:cNvSpPr/>
          <p:nvPr/>
        </p:nvSpPr>
        <p:spPr>
          <a:xfrm>
            <a:off x="762000" y="2590800"/>
            <a:ext cx="7655878" cy="830997"/>
          </a:xfrm>
          <a:prstGeom prst="rect">
            <a:avLst/>
          </a:prstGeom>
        </p:spPr>
        <p:txBody>
          <a:bodyPr wrap="none">
            <a:spAutoFit/>
          </a:bodyPr>
          <a:lstStyle/>
          <a:p>
            <a:r>
              <a:rPr lang="en-US" sz="4800" i="1" dirty="0" smtClean="0">
                <a:solidFill>
                  <a:srgbClr val="990000"/>
                </a:solidFill>
              </a:rPr>
              <a:t>Financial Statement Analysis</a:t>
            </a:r>
            <a:endParaRPr lang="en-US" sz="4800" dirty="0"/>
          </a:p>
        </p:txBody>
      </p:sp>
      <p:sp>
        <p:nvSpPr>
          <p:cNvPr id="2051" name="Text Box 5"/>
          <p:cNvSpPr txBox="1">
            <a:spLocks noChangeArrowheads="1"/>
          </p:cNvSpPr>
          <p:nvPr/>
        </p:nvSpPr>
        <p:spPr bwMode="auto">
          <a:xfrm>
            <a:off x="1371600" y="4038600"/>
            <a:ext cx="6400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000" dirty="0"/>
              <a:t>By Laurie L. </a:t>
            </a:r>
            <a:r>
              <a:rPr lang="en-US" sz="3000" dirty="0" smtClean="0"/>
              <a:t>Swanson</a:t>
            </a:r>
          </a:p>
          <a:p>
            <a:pPr algn="ctr" eaLnBrk="1" hangingPunct="1">
              <a:spcBef>
                <a:spcPct val="50000"/>
              </a:spcBef>
            </a:pPr>
            <a:r>
              <a:rPr lang="en-US" sz="2800" dirty="0" smtClean="0"/>
              <a:t>Nashville State Community College</a:t>
            </a:r>
            <a:endParaRPr lang="en-US" sz="2800" dirty="0"/>
          </a:p>
        </p:txBody>
      </p:sp>
      <p:sp>
        <p:nvSpPr>
          <p:cNvPr id="2055" name="Text Box 20"/>
          <p:cNvSpPr txBox="1">
            <a:spLocks noChangeArrowheads="1"/>
          </p:cNvSpPr>
          <p:nvPr/>
        </p:nvSpPr>
        <p:spPr bwMode="auto">
          <a:xfrm>
            <a:off x="0" y="54514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solidFill>
                  <a:srgbClr val="990000"/>
                </a:solidFill>
              </a:rPr>
              <a:t>Click the button below to navigate to the next slide.</a:t>
            </a:r>
          </a:p>
        </p:txBody>
      </p:sp>
      <p:sp>
        <p:nvSpPr>
          <p:cNvPr id="2054" name="AutoShape 13" descr="Arrow button to proceed to next slide." title="Arrow Button">
            <a:hlinkClick r:id="" action="ppaction://hlinkshowjump?jump=nextslide" highlightClick="1"/>
          </p:cNvPr>
          <p:cNvSpPr>
            <a:spLocks noChangeArrowheads="1"/>
          </p:cNvSpPr>
          <p:nvPr/>
        </p:nvSpPr>
        <p:spPr bwMode="auto">
          <a:xfrm>
            <a:off x="41910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1143000"/>
          </a:xfrm>
        </p:spPr>
        <p:txBody>
          <a:bodyPr/>
          <a:lstStyle/>
          <a:p>
            <a:pPr eaLnBrk="1" hangingPunct="1"/>
            <a:r>
              <a:rPr lang="en-US" sz="5400" dirty="0" smtClean="0">
                <a:solidFill>
                  <a:srgbClr val="990000"/>
                </a:solidFill>
              </a:rPr>
              <a:t>Ratio Analysis</a:t>
            </a:r>
          </a:p>
        </p:txBody>
      </p:sp>
      <p:sp>
        <p:nvSpPr>
          <p:cNvPr id="9219" name="Rectangle 3"/>
          <p:cNvSpPr>
            <a:spLocks noGrp="1" noChangeArrowheads="1"/>
          </p:cNvSpPr>
          <p:nvPr>
            <p:ph type="body" sz="half" idx="1"/>
          </p:nvPr>
        </p:nvSpPr>
        <p:spPr>
          <a:xfrm>
            <a:off x="457200" y="1676400"/>
            <a:ext cx="8229600" cy="3810000"/>
          </a:xfrm>
        </p:spPr>
        <p:txBody>
          <a:bodyPr/>
          <a:lstStyle/>
          <a:p>
            <a:pPr marL="0" indent="0" eaLnBrk="1" hangingPunct="1">
              <a:spcBef>
                <a:spcPct val="50000"/>
              </a:spcBef>
              <a:buFontTx/>
              <a:buNone/>
            </a:pPr>
            <a:r>
              <a:rPr lang="en-US" sz="2800" dirty="0" smtClean="0"/>
              <a:t>Ratio analysis is one of the most valuable tools in financial analysis.  Ratios are calculated using data from financial statements.  Various ratios can be computed to provided data on a company’s </a:t>
            </a:r>
            <a:r>
              <a:rPr lang="en-US" sz="2800" i="1" dirty="0" smtClean="0"/>
              <a:t>liquidity</a:t>
            </a:r>
            <a:r>
              <a:rPr lang="en-US" sz="2800" dirty="0" smtClean="0"/>
              <a:t>, </a:t>
            </a:r>
            <a:r>
              <a:rPr lang="en-US" sz="2800" i="1" dirty="0" smtClean="0"/>
              <a:t>solvency</a:t>
            </a:r>
            <a:r>
              <a:rPr lang="en-US" sz="2800" dirty="0" smtClean="0"/>
              <a:t>, </a:t>
            </a:r>
            <a:r>
              <a:rPr lang="en-US" sz="2800" i="1" dirty="0" smtClean="0"/>
              <a:t>profitability</a:t>
            </a:r>
            <a:r>
              <a:rPr lang="en-US" sz="2800" dirty="0" smtClean="0"/>
              <a:t>, and </a:t>
            </a:r>
            <a:r>
              <a:rPr lang="en-US" sz="2800" i="1" dirty="0" smtClean="0"/>
              <a:t>market prospects</a:t>
            </a:r>
            <a:r>
              <a:rPr lang="en-US" sz="2800" dirty="0" smtClean="0"/>
              <a:t>.  </a:t>
            </a:r>
          </a:p>
          <a:p>
            <a:pPr marL="0" indent="0" eaLnBrk="1" hangingPunct="1">
              <a:spcBef>
                <a:spcPct val="50000"/>
              </a:spcBef>
              <a:buFontTx/>
              <a:buNone/>
            </a:pPr>
            <a:r>
              <a:rPr lang="en-US" sz="2800" dirty="0" smtClean="0"/>
              <a:t>Having financial data in ratio format makes comparisons within a company as well as between companies more meaningful.</a:t>
            </a:r>
          </a:p>
        </p:txBody>
      </p:sp>
      <p:sp>
        <p:nvSpPr>
          <p:cNvPr id="9220" name="AutoShape 17" descr="Arrow button to proceed to next slide.">
            <a:hlinkClick r:id="" action="ppaction://hlinkshowjump?jump=nextslide" highlightClick="1"/>
          </p:cNvPr>
          <p:cNvSpPr>
            <a:spLocks noChangeArrowheads="1"/>
          </p:cNvSpPr>
          <p:nvPr/>
        </p:nvSpPr>
        <p:spPr bwMode="auto">
          <a:xfrm>
            <a:off x="40386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1143000"/>
          </a:xfrm>
        </p:spPr>
        <p:txBody>
          <a:bodyPr/>
          <a:lstStyle/>
          <a:p>
            <a:pPr eaLnBrk="1" hangingPunct="1"/>
            <a:r>
              <a:rPr lang="en-US" sz="5000" dirty="0" smtClean="0">
                <a:solidFill>
                  <a:srgbClr val="990000"/>
                </a:solidFill>
              </a:rPr>
              <a:t>Ratio Analysis:</a:t>
            </a:r>
            <a:br>
              <a:rPr lang="en-US" sz="5000" dirty="0" smtClean="0">
                <a:solidFill>
                  <a:srgbClr val="990000"/>
                </a:solidFill>
              </a:rPr>
            </a:br>
            <a:r>
              <a:rPr lang="en-US" sz="5000" dirty="0" smtClean="0">
                <a:solidFill>
                  <a:srgbClr val="990000"/>
                </a:solidFill>
              </a:rPr>
              <a:t>Formulas and Interpretations</a:t>
            </a:r>
          </a:p>
        </p:txBody>
      </p:sp>
      <p:sp>
        <p:nvSpPr>
          <p:cNvPr id="9219" name="Rectangle 3"/>
          <p:cNvSpPr>
            <a:spLocks noGrp="1" noChangeArrowheads="1"/>
          </p:cNvSpPr>
          <p:nvPr>
            <p:ph type="body" sz="half" idx="1"/>
          </p:nvPr>
        </p:nvSpPr>
        <p:spPr>
          <a:xfrm>
            <a:off x="457200" y="1981200"/>
            <a:ext cx="8229600" cy="3810000"/>
          </a:xfrm>
        </p:spPr>
        <p:txBody>
          <a:bodyPr/>
          <a:lstStyle/>
          <a:p>
            <a:pPr marL="0" indent="0" eaLnBrk="1" hangingPunct="1">
              <a:spcBef>
                <a:spcPct val="50000"/>
              </a:spcBef>
              <a:buFontTx/>
              <a:buNone/>
            </a:pPr>
            <a:r>
              <a:rPr lang="en-US" dirty="0" smtClean="0"/>
              <a:t>See page 705 of you textbook for the formulas used for common ratio calculations.  Information on interpreting the ratios can be found in the Ratio Analysis section of Chapter 17 of your text as well as on the Ratio Analysis handout attached to Lesson 5.</a:t>
            </a:r>
          </a:p>
        </p:txBody>
      </p:sp>
      <p:sp>
        <p:nvSpPr>
          <p:cNvPr id="9220" name="AutoShape 17" descr="Arrow button to proceed to next slide.">
            <a:hlinkClick r:id="" action="ppaction://hlinkshowjump?jump=nextslide" highlightClick="1"/>
          </p:cNvPr>
          <p:cNvSpPr>
            <a:spLocks noChangeArrowheads="1"/>
          </p:cNvSpPr>
          <p:nvPr/>
        </p:nvSpPr>
        <p:spPr bwMode="auto">
          <a:xfrm>
            <a:off x="40386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extLst>
      <p:ext uri="{BB962C8B-B14F-4D97-AF65-F5344CB8AC3E}">
        <p14:creationId xmlns:p14="http://schemas.microsoft.com/office/powerpoint/2010/main" val="1550716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57200"/>
            <a:ext cx="7772400" cy="2085648"/>
          </a:xfrm>
        </p:spPr>
        <p:txBody>
          <a:bodyPr/>
          <a:lstStyle/>
          <a:p>
            <a:r>
              <a:rPr lang="en-US" dirty="0" smtClean="0">
                <a:solidFill>
                  <a:schemeClr val="tx2"/>
                </a:solidFill>
              </a:rPr>
              <a:t>End of</a:t>
            </a:r>
            <a:br>
              <a:rPr lang="en-US" dirty="0" smtClean="0">
                <a:solidFill>
                  <a:schemeClr val="tx2"/>
                </a:solidFill>
              </a:rPr>
            </a:br>
            <a:r>
              <a:rPr lang="en-US" dirty="0" smtClean="0">
                <a:solidFill>
                  <a:schemeClr val="tx2"/>
                </a:solidFill>
              </a:rPr>
              <a:t>Lesson 5</a:t>
            </a:r>
            <a:br>
              <a:rPr lang="en-US" dirty="0" smtClean="0">
                <a:solidFill>
                  <a:schemeClr val="tx2"/>
                </a:solidFill>
              </a:rPr>
            </a:br>
            <a:r>
              <a:rPr lang="en-US" dirty="0" smtClean="0">
                <a:solidFill>
                  <a:schemeClr val="tx2"/>
                </a:solidFill>
              </a:rPr>
              <a:t>Presentation</a:t>
            </a:r>
            <a:endParaRPr lang="en-US" dirty="0"/>
          </a:p>
        </p:txBody>
      </p:sp>
      <p:sp>
        <p:nvSpPr>
          <p:cNvPr id="2" name="Rectangle 1"/>
          <p:cNvSpPr/>
          <p:nvPr/>
        </p:nvSpPr>
        <p:spPr>
          <a:xfrm>
            <a:off x="762000" y="3198168"/>
            <a:ext cx="7655878" cy="830997"/>
          </a:xfrm>
          <a:prstGeom prst="rect">
            <a:avLst/>
          </a:prstGeom>
        </p:spPr>
        <p:txBody>
          <a:bodyPr wrap="none">
            <a:spAutoFit/>
          </a:bodyPr>
          <a:lstStyle/>
          <a:p>
            <a:r>
              <a:rPr lang="en-US" sz="4800" i="1" dirty="0" smtClean="0">
                <a:solidFill>
                  <a:srgbClr val="990000"/>
                </a:solidFill>
              </a:rPr>
              <a:t>Financial Statement Analysis</a:t>
            </a:r>
            <a:endParaRPr lang="en-US" sz="4800" dirty="0"/>
          </a:p>
        </p:txBody>
      </p:sp>
      <p:sp>
        <p:nvSpPr>
          <p:cNvPr id="36867" name="Text Box 3"/>
          <p:cNvSpPr txBox="1">
            <a:spLocks noChangeArrowheads="1"/>
          </p:cNvSpPr>
          <p:nvPr/>
        </p:nvSpPr>
        <p:spPr bwMode="auto">
          <a:xfrm>
            <a:off x="1828800" y="4572000"/>
            <a:ext cx="548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200"/>
              <a:t>By Laurie L. Swanson</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685800" y="152400"/>
            <a:ext cx="7772400" cy="1524000"/>
          </a:xfrm>
        </p:spPr>
        <p:txBody>
          <a:bodyPr/>
          <a:lstStyle/>
          <a:p>
            <a:pPr eaLnBrk="1" hangingPunct="1"/>
            <a:r>
              <a:rPr lang="en-US" sz="5400" dirty="0" smtClean="0">
                <a:solidFill>
                  <a:srgbClr val="990000"/>
                </a:solidFill>
              </a:rPr>
              <a:t>Financial Statement Analysis</a:t>
            </a:r>
          </a:p>
        </p:txBody>
      </p:sp>
      <p:sp>
        <p:nvSpPr>
          <p:cNvPr id="3075" name="Rectangle 4"/>
          <p:cNvSpPr>
            <a:spLocks noGrp="1" noChangeArrowheads="1"/>
          </p:cNvSpPr>
          <p:nvPr>
            <p:ph type="body" sz="half" idx="1"/>
          </p:nvPr>
        </p:nvSpPr>
        <p:spPr>
          <a:xfrm>
            <a:off x="685800" y="1981200"/>
            <a:ext cx="4724400" cy="4114800"/>
          </a:xfrm>
        </p:spPr>
        <p:txBody>
          <a:bodyPr/>
          <a:lstStyle/>
          <a:p>
            <a:pPr eaLnBrk="1" hangingPunct="1">
              <a:spcBef>
                <a:spcPct val="50000"/>
              </a:spcBef>
              <a:buFontTx/>
              <a:buNone/>
            </a:pPr>
            <a:r>
              <a:rPr lang="en-US" smtClean="0">
                <a:solidFill>
                  <a:srgbClr val="7F7F7F"/>
                </a:solidFill>
              </a:rPr>
              <a:t>	</a:t>
            </a:r>
            <a:r>
              <a:rPr lang="en-US" smtClean="0"/>
              <a:t>The process of analyzing businesses to determine if the business is financially stable, solvent, and profitable.</a:t>
            </a:r>
            <a:endParaRPr lang="en-US" smtClean="0">
              <a:solidFill>
                <a:srgbClr val="7F7F7F"/>
              </a:solidFill>
            </a:endParaRPr>
          </a:p>
          <a:p>
            <a:pPr eaLnBrk="1" hangingPunct="1"/>
            <a:endParaRPr lang="en-US" sz="1800" smtClean="0"/>
          </a:p>
        </p:txBody>
      </p:sp>
      <p:pic>
        <p:nvPicPr>
          <p:cNvPr id="3077" name="Picture 6" descr="Picture of calculator and pap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514600"/>
            <a:ext cx="2235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AutoShape 1119" descr="Arrow button to proceed to next slide." title="Arrow Button">
            <a:hlinkClick r:id="" action="ppaction://hlinkshowjump?jump=nextslide" highlightClick="1"/>
          </p:cNvPr>
          <p:cNvSpPr>
            <a:spLocks noChangeArrowheads="1"/>
          </p:cNvSpPr>
          <p:nvPr/>
        </p:nvSpPr>
        <p:spPr bwMode="auto">
          <a:xfrm>
            <a:off x="41910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lstStyle/>
          <a:p>
            <a:pPr eaLnBrk="1" hangingPunct="1"/>
            <a:r>
              <a:rPr lang="en-US" sz="4800" smtClean="0">
                <a:solidFill>
                  <a:srgbClr val="990000"/>
                </a:solidFill>
              </a:rPr>
              <a:t>Horizontal Analysis</a:t>
            </a:r>
          </a:p>
        </p:txBody>
      </p:sp>
      <p:sp>
        <p:nvSpPr>
          <p:cNvPr id="4099" name="Rectangle 3"/>
          <p:cNvSpPr>
            <a:spLocks noGrp="1" noChangeArrowheads="1"/>
          </p:cNvSpPr>
          <p:nvPr>
            <p:ph type="body" sz="half" idx="1"/>
          </p:nvPr>
        </p:nvSpPr>
        <p:spPr>
          <a:xfrm>
            <a:off x="685800" y="1524000"/>
            <a:ext cx="7696200" cy="4114800"/>
          </a:xfrm>
        </p:spPr>
        <p:txBody>
          <a:bodyPr/>
          <a:lstStyle/>
          <a:p>
            <a:pPr marL="0" indent="0" eaLnBrk="1" hangingPunct="1">
              <a:lnSpc>
                <a:spcPct val="80000"/>
              </a:lnSpc>
              <a:spcBef>
                <a:spcPct val="50000"/>
              </a:spcBef>
              <a:buFontTx/>
              <a:buNone/>
            </a:pPr>
            <a:r>
              <a:rPr lang="en-US" smtClean="0"/>
              <a:t>Comparison of income statements or balance sheets to determine both dollar change and percent change.  The comparison may be between accounting periods within the same company or between competitor companies.</a:t>
            </a:r>
            <a:endParaRPr lang="en-US" sz="2800" smtClean="0">
              <a:solidFill>
                <a:srgbClr val="7F7F7F"/>
              </a:solidFill>
            </a:endParaRPr>
          </a:p>
        </p:txBody>
      </p:sp>
      <p:pic>
        <p:nvPicPr>
          <p:cNvPr id="4103" name="Picture 7" descr="Graphic representing horizontal analysis."/>
          <p:cNvPicPr>
            <a:picLocks noChangeAspect="1" noChangeArrowheads="1"/>
          </p:cNvPicPr>
          <p:nvPr/>
        </p:nvPicPr>
        <p:blipFill rotWithShape="1">
          <a:blip r:embed="rId4">
            <a:duotone>
              <a:prstClr val="black"/>
              <a:srgbClr val="C00000">
                <a:tint val="45000"/>
                <a:satMod val="400000"/>
              </a:srgbClr>
            </a:duotone>
            <a:extLst>
              <a:ext uri="{28A0092B-C50C-407E-A947-70E740481C1C}">
                <a14:useLocalDpi xmlns:a14="http://schemas.microsoft.com/office/drawing/2010/main" val="0"/>
              </a:ext>
            </a:extLst>
          </a:blip>
          <a:srcRect b="38095"/>
          <a:stretch/>
        </p:blipFill>
        <p:spPr bwMode="auto">
          <a:xfrm>
            <a:off x="2509157" y="3352800"/>
            <a:ext cx="4114800" cy="2547257"/>
          </a:xfrm>
          <a:prstGeom prst="rect">
            <a:avLst/>
          </a:prstGeom>
          <a:noFill/>
          <a:extLst/>
        </p:spPr>
      </p:pic>
      <p:sp>
        <p:nvSpPr>
          <p:cNvPr id="4100" name="AutoShape 15" descr="Arrow button to proceed to next slide." title="Arrow Button">
            <a:hlinkClick r:id="" action="ppaction://hlinkshowjump?jump=nextslide" highlightClick="1"/>
          </p:cNvPr>
          <p:cNvSpPr>
            <a:spLocks noChangeArrowheads="1"/>
          </p:cNvSpPr>
          <p:nvPr/>
        </p:nvSpPr>
        <p:spPr bwMode="auto">
          <a:xfrm>
            <a:off x="41910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pPr eaLnBrk="1" hangingPunct="1"/>
            <a:r>
              <a:rPr lang="en-US" sz="5400" smtClean="0">
                <a:solidFill>
                  <a:srgbClr val="990000"/>
                </a:solidFill>
              </a:rPr>
              <a:t>Dollar Change Analysis</a:t>
            </a:r>
          </a:p>
        </p:txBody>
      </p:sp>
      <p:sp>
        <p:nvSpPr>
          <p:cNvPr id="5123" name="Rectangle 3"/>
          <p:cNvSpPr>
            <a:spLocks noGrp="1" noChangeArrowheads="1"/>
          </p:cNvSpPr>
          <p:nvPr>
            <p:ph type="body" sz="half" idx="1"/>
          </p:nvPr>
        </p:nvSpPr>
        <p:spPr>
          <a:xfrm>
            <a:off x="457200" y="1447800"/>
            <a:ext cx="8458200" cy="2667000"/>
          </a:xfrm>
        </p:spPr>
        <p:txBody>
          <a:bodyPr/>
          <a:lstStyle/>
          <a:p>
            <a:pPr marL="0" indent="0" eaLnBrk="1" hangingPunct="1">
              <a:spcBef>
                <a:spcPct val="50000"/>
              </a:spcBef>
              <a:buFontTx/>
              <a:buNone/>
            </a:pPr>
            <a:r>
              <a:rPr lang="en-US" sz="3400" smtClean="0"/>
              <a:t>Dollar change analysis is horizontal analysis in which the amount of dollar change is calculated between the analysis period </a:t>
            </a:r>
            <a:r>
              <a:rPr lang="en-US" sz="3400" smtClean="0">
                <a:solidFill>
                  <a:srgbClr val="FF7C80"/>
                </a:solidFill>
              </a:rPr>
              <a:t>(usually the current period)</a:t>
            </a:r>
            <a:r>
              <a:rPr lang="en-US" sz="3400" smtClean="0"/>
              <a:t> and the base period </a:t>
            </a:r>
            <a:r>
              <a:rPr lang="en-US" sz="3400" smtClean="0">
                <a:solidFill>
                  <a:srgbClr val="FF7C80"/>
                </a:solidFill>
              </a:rPr>
              <a:t>(the beginning point used for comparison purposes)</a:t>
            </a:r>
            <a:r>
              <a:rPr lang="en-US" sz="3400" smtClean="0"/>
              <a:t>.</a:t>
            </a:r>
          </a:p>
          <a:p>
            <a:pPr marL="0" indent="0" eaLnBrk="1" hangingPunct="1">
              <a:spcBef>
                <a:spcPct val="50000"/>
              </a:spcBef>
              <a:buFontTx/>
              <a:buNone/>
            </a:pPr>
            <a:endParaRPr lang="en-US" sz="1500" smtClean="0">
              <a:solidFill>
                <a:srgbClr val="800000"/>
              </a:solidFill>
            </a:endParaRPr>
          </a:p>
        </p:txBody>
      </p:sp>
      <p:sp>
        <p:nvSpPr>
          <p:cNvPr id="3" name="Rounded Rectangle 2" descr="Rounded rectangle for emphasis on formula."/>
          <p:cNvSpPr/>
          <p:nvPr/>
        </p:nvSpPr>
        <p:spPr>
          <a:xfrm>
            <a:off x="185738" y="4376738"/>
            <a:ext cx="8839200" cy="914400"/>
          </a:xfrm>
          <a:prstGeom prst="roundRect">
            <a:avLst/>
          </a:prstGeom>
          <a:solidFill>
            <a:srgbClr val="FF7C80">
              <a:alpha val="18000"/>
            </a:srgbClr>
          </a:solidFill>
          <a:ln>
            <a:solidFill>
              <a:srgbClr val="800000"/>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125" name="TextBox 1"/>
          <p:cNvSpPr txBox="1">
            <a:spLocks noChangeArrowheads="1"/>
          </p:cNvSpPr>
          <p:nvPr/>
        </p:nvSpPr>
        <p:spPr bwMode="auto">
          <a:xfrm>
            <a:off x="228600" y="4572000"/>
            <a:ext cx="8839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600">
                <a:solidFill>
                  <a:srgbClr val="800000"/>
                </a:solidFill>
              </a:rPr>
              <a:t>Dollar Change = Analysis Period Amount – Base Period Amount</a:t>
            </a:r>
          </a:p>
          <a:p>
            <a:pPr eaLnBrk="1" hangingPunct="1"/>
            <a:endParaRPr lang="en-US" sz="2600"/>
          </a:p>
        </p:txBody>
      </p:sp>
      <p:sp>
        <p:nvSpPr>
          <p:cNvPr id="5124" name="AutoShape 4" descr="Arrow button to proceed to next slide." title="Arrow Button">
            <a:hlinkClick r:id="" action="ppaction://hlinkshowjump?jump=nextslide" highlightClick="1"/>
          </p:cNvPr>
          <p:cNvSpPr>
            <a:spLocks noChangeArrowheads="1"/>
          </p:cNvSpPr>
          <p:nvPr/>
        </p:nvSpPr>
        <p:spPr bwMode="auto">
          <a:xfrm>
            <a:off x="41910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pPr eaLnBrk="1" hangingPunct="1"/>
            <a:r>
              <a:rPr lang="en-US" sz="5400" smtClean="0">
                <a:solidFill>
                  <a:srgbClr val="990000"/>
                </a:solidFill>
              </a:rPr>
              <a:t>Percent Change Analysis</a:t>
            </a:r>
          </a:p>
        </p:txBody>
      </p:sp>
      <p:sp>
        <p:nvSpPr>
          <p:cNvPr id="6147" name="Rectangle 3"/>
          <p:cNvSpPr>
            <a:spLocks noGrp="1" noChangeArrowheads="1"/>
          </p:cNvSpPr>
          <p:nvPr>
            <p:ph type="body" sz="half" idx="1"/>
          </p:nvPr>
        </p:nvSpPr>
        <p:spPr>
          <a:xfrm>
            <a:off x="457200" y="1447800"/>
            <a:ext cx="8458200" cy="2667000"/>
          </a:xfrm>
        </p:spPr>
        <p:txBody>
          <a:bodyPr/>
          <a:lstStyle/>
          <a:p>
            <a:pPr marL="0" indent="0" eaLnBrk="1" hangingPunct="1">
              <a:spcBef>
                <a:spcPct val="50000"/>
              </a:spcBef>
              <a:buFontTx/>
              <a:buNone/>
            </a:pPr>
            <a:r>
              <a:rPr lang="en-US" smtClean="0"/>
              <a:t>Percent change analysis is </a:t>
            </a:r>
            <a:r>
              <a:rPr lang="en-US" u="sng" smtClean="0"/>
              <a:t>horizontal analysis</a:t>
            </a:r>
            <a:r>
              <a:rPr lang="en-US" smtClean="0"/>
              <a:t> in which the change is calculated as a percentage of the base period. Financial statements prepared in percents are also known as </a:t>
            </a:r>
            <a:r>
              <a:rPr lang="en-US" i="1" smtClean="0">
                <a:solidFill>
                  <a:srgbClr val="800000"/>
                </a:solidFill>
              </a:rPr>
              <a:t>common-size financial statements</a:t>
            </a:r>
            <a:r>
              <a:rPr lang="en-US" smtClean="0"/>
              <a:t>.  Preparing common-size financial statements provides for more accurate data comparison by using a common base.</a:t>
            </a:r>
          </a:p>
          <a:p>
            <a:pPr marL="0" indent="0" eaLnBrk="1" hangingPunct="1">
              <a:spcBef>
                <a:spcPct val="50000"/>
              </a:spcBef>
              <a:buFontTx/>
              <a:buNone/>
            </a:pPr>
            <a:endParaRPr lang="en-US" sz="1500" smtClean="0">
              <a:solidFill>
                <a:srgbClr val="800000"/>
              </a:solidFill>
            </a:endParaRPr>
          </a:p>
          <a:p>
            <a:pPr marL="0" indent="0" eaLnBrk="1" hangingPunct="1">
              <a:spcBef>
                <a:spcPct val="50000"/>
              </a:spcBef>
              <a:buFontTx/>
              <a:buNone/>
            </a:pPr>
            <a:r>
              <a:rPr lang="en-US" sz="2000" smtClean="0">
                <a:solidFill>
                  <a:srgbClr val="800000"/>
                </a:solidFill>
              </a:rPr>
              <a:t>   </a:t>
            </a:r>
          </a:p>
        </p:txBody>
      </p:sp>
      <p:sp>
        <p:nvSpPr>
          <p:cNvPr id="7" name="Rounded Rectangle 6" descr="Rounded rectangle for emphasis on formula."/>
          <p:cNvSpPr/>
          <p:nvPr/>
        </p:nvSpPr>
        <p:spPr>
          <a:xfrm>
            <a:off x="166688" y="5257800"/>
            <a:ext cx="8839200" cy="914400"/>
          </a:xfrm>
          <a:prstGeom prst="roundRect">
            <a:avLst/>
          </a:prstGeom>
          <a:solidFill>
            <a:srgbClr val="FF7C80">
              <a:alpha val="18000"/>
            </a:srgbClr>
          </a:solidFill>
          <a:ln>
            <a:solidFill>
              <a:srgbClr val="800000"/>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6152" name="Rectangle 3"/>
          <p:cNvSpPr>
            <a:spLocks noChangeArrowheads="1"/>
          </p:cNvSpPr>
          <p:nvPr/>
        </p:nvSpPr>
        <p:spPr bwMode="auto">
          <a:xfrm>
            <a:off x="266700" y="5341303"/>
            <a:ext cx="8267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dirty="0">
                <a:solidFill>
                  <a:srgbClr val="800000"/>
                </a:solidFill>
              </a:rPr>
              <a:t> Percent Change = (Analysis Period Amount – Base Period Amount)</a:t>
            </a:r>
            <a:br>
              <a:rPr lang="en-US" sz="2200" dirty="0">
                <a:solidFill>
                  <a:srgbClr val="800000"/>
                </a:solidFill>
              </a:rPr>
            </a:br>
            <a:r>
              <a:rPr lang="en-US" sz="2200" dirty="0">
                <a:solidFill>
                  <a:srgbClr val="800000"/>
                </a:solidFill>
              </a:rPr>
              <a:t>  	 			Base Period Amount</a:t>
            </a:r>
            <a:endParaRPr lang="en-US" sz="2200" dirty="0"/>
          </a:p>
        </p:txBody>
      </p:sp>
      <p:cxnSp>
        <p:nvCxnSpPr>
          <p:cNvPr id="3" name="Straight Connector 2" descr="Line."/>
          <p:cNvCxnSpPr/>
          <p:nvPr/>
        </p:nvCxnSpPr>
        <p:spPr>
          <a:xfrm>
            <a:off x="2362200" y="5740400"/>
            <a:ext cx="5410200" cy="0"/>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6151" name="TextBox 3"/>
          <p:cNvSpPr txBox="1">
            <a:spLocks noChangeArrowheads="1"/>
          </p:cNvSpPr>
          <p:nvPr/>
        </p:nvSpPr>
        <p:spPr bwMode="auto">
          <a:xfrm>
            <a:off x="8039100" y="5500688"/>
            <a:ext cx="9525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200" dirty="0">
                <a:solidFill>
                  <a:srgbClr val="800000"/>
                </a:solidFill>
              </a:rPr>
              <a:t>X 100 </a:t>
            </a:r>
          </a:p>
        </p:txBody>
      </p:sp>
      <p:sp>
        <p:nvSpPr>
          <p:cNvPr id="6148" name="AutoShape 4" descr="Arrow button to proceed to next slide.">
            <a:hlinkClick r:id="" action="ppaction://hlinkshowjump?jump=nextslide" highlightClick="1"/>
          </p:cNvPr>
          <p:cNvSpPr>
            <a:spLocks noChangeArrowheads="1"/>
          </p:cNvSpPr>
          <p:nvPr/>
        </p:nvSpPr>
        <p:spPr bwMode="auto">
          <a:xfrm>
            <a:off x="8277225" y="63246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1143000"/>
          </a:xfrm>
        </p:spPr>
        <p:txBody>
          <a:bodyPr/>
          <a:lstStyle/>
          <a:p>
            <a:pPr eaLnBrk="1" hangingPunct="1"/>
            <a:r>
              <a:rPr lang="en-US" smtClean="0">
                <a:solidFill>
                  <a:srgbClr val="990000"/>
                </a:solidFill>
              </a:rPr>
              <a:t>Vertical Analysis</a:t>
            </a:r>
          </a:p>
        </p:txBody>
      </p:sp>
      <p:sp>
        <p:nvSpPr>
          <p:cNvPr id="8195" name="Rectangle 3"/>
          <p:cNvSpPr>
            <a:spLocks noGrp="1" noChangeArrowheads="1"/>
          </p:cNvSpPr>
          <p:nvPr>
            <p:ph type="body" sz="half" idx="1"/>
          </p:nvPr>
        </p:nvSpPr>
        <p:spPr>
          <a:xfrm>
            <a:off x="381000" y="1752600"/>
            <a:ext cx="6324600" cy="3505200"/>
          </a:xfrm>
        </p:spPr>
        <p:txBody>
          <a:bodyPr/>
          <a:lstStyle/>
          <a:p>
            <a:pPr marL="0" indent="0" eaLnBrk="1" hangingPunct="1">
              <a:lnSpc>
                <a:spcPct val="90000"/>
              </a:lnSpc>
              <a:spcBef>
                <a:spcPct val="50000"/>
              </a:spcBef>
              <a:buFontTx/>
              <a:buNone/>
            </a:pPr>
            <a:r>
              <a:rPr lang="en-US" dirty="0" smtClean="0"/>
              <a:t>Vertical analysis is used to assess individual items on financial statements as a proportion of a specific base amount.  Vertical analysis is most frequently used in the preparation of common-size financial statements.</a:t>
            </a:r>
          </a:p>
        </p:txBody>
      </p:sp>
      <p:grpSp>
        <p:nvGrpSpPr>
          <p:cNvPr id="6" name="Group 15" descr="Up and down arrows representing vertical analysis."/>
          <p:cNvGrpSpPr>
            <a:grpSpLocks noChangeAspect="1"/>
          </p:cNvGrpSpPr>
          <p:nvPr/>
        </p:nvGrpSpPr>
        <p:grpSpPr bwMode="auto">
          <a:xfrm rot="16200000">
            <a:off x="5685066" y="2583463"/>
            <a:ext cx="3538537" cy="2252664"/>
            <a:chOff x="3984" y="1296"/>
            <a:chExt cx="1314" cy="1752"/>
          </a:xfrm>
        </p:grpSpPr>
        <p:sp>
          <p:nvSpPr>
            <p:cNvPr id="7" name="AutoShape 14"/>
            <p:cNvSpPr>
              <a:spLocks noChangeAspect="1" noChangeArrowheads="1" noTextEdit="1"/>
            </p:cNvSpPr>
            <p:nvPr/>
          </p:nvSpPr>
          <p:spPr bwMode="auto">
            <a:xfrm>
              <a:off x="3984" y="1296"/>
              <a:ext cx="1314"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6"/>
            <p:cNvSpPr>
              <a:spLocks/>
            </p:cNvSpPr>
            <p:nvPr/>
          </p:nvSpPr>
          <p:spPr bwMode="auto">
            <a:xfrm>
              <a:off x="4329" y="1296"/>
              <a:ext cx="969" cy="868"/>
            </a:xfrm>
            <a:custGeom>
              <a:avLst/>
              <a:gdLst>
                <a:gd name="T0" fmla="*/ 681 w 969"/>
                <a:gd name="T1" fmla="*/ 223 h 868"/>
                <a:gd name="T2" fmla="*/ 681 w 969"/>
                <a:gd name="T3" fmla="*/ 58 h 868"/>
                <a:gd name="T4" fmla="*/ 681 w 969"/>
                <a:gd name="T5" fmla="*/ 58 h 868"/>
                <a:gd name="T6" fmla="*/ 681 w 969"/>
                <a:gd name="T7" fmla="*/ 50 h 868"/>
                <a:gd name="T8" fmla="*/ 681 w 969"/>
                <a:gd name="T9" fmla="*/ 33 h 868"/>
                <a:gd name="T10" fmla="*/ 684 w 969"/>
                <a:gd name="T11" fmla="*/ 25 h 868"/>
                <a:gd name="T12" fmla="*/ 688 w 969"/>
                <a:gd name="T13" fmla="*/ 8 h 868"/>
                <a:gd name="T14" fmla="*/ 695 w 969"/>
                <a:gd name="T15" fmla="*/ 8 h 868"/>
                <a:gd name="T16" fmla="*/ 704 w 969"/>
                <a:gd name="T17" fmla="*/ 0 h 868"/>
                <a:gd name="T18" fmla="*/ 720 w 969"/>
                <a:gd name="T19" fmla="*/ 17 h 868"/>
                <a:gd name="T20" fmla="*/ 958 w 969"/>
                <a:gd name="T21" fmla="*/ 388 h 868"/>
                <a:gd name="T22" fmla="*/ 958 w 969"/>
                <a:gd name="T23" fmla="*/ 388 h 868"/>
                <a:gd name="T24" fmla="*/ 962 w 969"/>
                <a:gd name="T25" fmla="*/ 397 h 868"/>
                <a:gd name="T26" fmla="*/ 967 w 969"/>
                <a:gd name="T27" fmla="*/ 413 h 868"/>
                <a:gd name="T28" fmla="*/ 969 w 969"/>
                <a:gd name="T29" fmla="*/ 430 h 868"/>
                <a:gd name="T30" fmla="*/ 969 w 969"/>
                <a:gd name="T31" fmla="*/ 438 h 868"/>
                <a:gd name="T32" fmla="*/ 964 w 969"/>
                <a:gd name="T33" fmla="*/ 455 h 868"/>
                <a:gd name="T34" fmla="*/ 958 w 969"/>
                <a:gd name="T35" fmla="*/ 479 h 868"/>
                <a:gd name="T36" fmla="*/ 734 w 969"/>
                <a:gd name="T37" fmla="*/ 843 h 868"/>
                <a:gd name="T38" fmla="*/ 734 w 969"/>
                <a:gd name="T39" fmla="*/ 843 h 868"/>
                <a:gd name="T40" fmla="*/ 725 w 969"/>
                <a:gd name="T41" fmla="*/ 851 h 868"/>
                <a:gd name="T42" fmla="*/ 707 w 969"/>
                <a:gd name="T43" fmla="*/ 859 h 868"/>
                <a:gd name="T44" fmla="*/ 697 w 969"/>
                <a:gd name="T45" fmla="*/ 868 h 868"/>
                <a:gd name="T46" fmla="*/ 691 w 969"/>
                <a:gd name="T47" fmla="*/ 859 h 868"/>
                <a:gd name="T48" fmla="*/ 684 w 969"/>
                <a:gd name="T49" fmla="*/ 851 h 868"/>
                <a:gd name="T50" fmla="*/ 681 w 969"/>
                <a:gd name="T51" fmla="*/ 826 h 868"/>
                <a:gd name="T52" fmla="*/ 681 w 969"/>
                <a:gd name="T53" fmla="*/ 620 h 868"/>
                <a:gd name="T54" fmla="*/ 23 w 969"/>
                <a:gd name="T55" fmla="*/ 620 h 868"/>
                <a:gd name="T56" fmla="*/ 23 w 969"/>
                <a:gd name="T57" fmla="*/ 620 h 868"/>
                <a:gd name="T58" fmla="*/ 21 w 969"/>
                <a:gd name="T59" fmla="*/ 628 h 868"/>
                <a:gd name="T60" fmla="*/ 12 w 969"/>
                <a:gd name="T61" fmla="*/ 620 h 868"/>
                <a:gd name="T62" fmla="*/ 7 w 969"/>
                <a:gd name="T63" fmla="*/ 612 h 868"/>
                <a:gd name="T64" fmla="*/ 5 w 969"/>
                <a:gd name="T65" fmla="*/ 603 h 868"/>
                <a:gd name="T66" fmla="*/ 3 w 969"/>
                <a:gd name="T67" fmla="*/ 587 h 868"/>
                <a:gd name="T68" fmla="*/ 0 w 969"/>
                <a:gd name="T69" fmla="*/ 562 h 868"/>
                <a:gd name="T70" fmla="*/ 0 w 969"/>
                <a:gd name="T71" fmla="*/ 562 h 868"/>
                <a:gd name="T72" fmla="*/ 0 w 969"/>
                <a:gd name="T73" fmla="*/ 281 h 868"/>
                <a:gd name="T74" fmla="*/ 0 w 969"/>
                <a:gd name="T75" fmla="*/ 281 h 868"/>
                <a:gd name="T76" fmla="*/ 3 w 969"/>
                <a:gd name="T77" fmla="*/ 273 h 868"/>
                <a:gd name="T78" fmla="*/ 5 w 969"/>
                <a:gd name="T79" fmla="*/ 256 h 868"/>
                <a:gd name="T80" fmla="*/ 12 w 969"/>
                <a:gd name="T81" fmla="*/ 240 h 868"/>
                <a:gd name="T82" fmla="*/ 19 w 969"/>
                <a:gd name="T83" fmla="*/ 231 h 868"/>
                <a:gd name="T84" fmla="*/ 26 w 969"/>
                <a:gd name="T85" fmla="*/ 231 h 868"/>
                <a:gd name="T86" fmla="*/ 26 w 969"/>
                <a:gd name="T87" fmla="*/ 231 h 868"/>
                <a:gd name="T88" fmla="*/ 681 w 969"/>
                <a:gd name="T89" fmla="*/ 223 h 868"/>
                <a:gd name="T90" fmla="*/ 681 w 969"/>
                <a:gd name="T91" fmla="*/ 22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69" h="868">
                  <a:moveTo>
                    <a:pt x="681" y="223"/>
                  </a:moveTo>
                  <a:lnTo>
                    <a:pt x="681" y="58"/>
                  </a:lnTo>
                  <a:lnTo>
                    <a:pt x="681" y="58"/>
                  </a:lnTo>
                  <a:lnTo>
                    <a:pt x="681" y="50"/>
                  </a:lnTo>
                  <a:lnTo>
                    <a:pt x="681" y="33"/>
                  </a:lnTo>
                  <a:lnTo>
                    <a:pt x="684" y="25"/>
                  </a:lnTo>
                  <a:lnTo>
                    <a:pt x="688" y="8"/>
                  </a:lnTo>
                  <a:lnTo>
                    <a:pt x="695" y="8"/>
                  </a:lnTo>
                  <a:lnTo>
                    <a:pt x="704" y="0"/>
                  </a:lnTo>
                  <a:lnTo>
                    <a:pt x="720" y="17"/>
                  </a:lnTo>
                  <a:lnTo>
                    <a:pt x="958" y="388"/>
                  </a:lnTo>
                  <a:lnTo>
                    <a:pt x="958" y="388"/>
                  </a:lnTo>
                  <a:lnTo>
                    <a:pt x="962" y="397"/>
                  </a:lnTo>
                  <a:lnTo>
                    <a:pt x="967" y="413"/>
                  </a:lnTo>
                  <a:lnTo>
                    <a:pt x="969" y="430"/>
                  </a:lnTo>
                  <a:lnTo>
                    <a:pt x="969" y="438"/>
                  </a:lnTo>
                  <a:lnTo>
                    <a:pt x="964" y="455"/>
                  </a:lnTo>
                  <a:lnTo>
                    <a:pt x="958" y="479"/>
                  </a:lnTo>
                  <a:lnTo>
                    <a:pt x="734" y="843"/>
                  </a:lnTo>
                  <a:lnTo>
                    <a:pt x="734" y="843"/>
                  </a:lnTo>
                  <a:lnTo>
                    <a:pt x="725" y="851"/>
                  </a:lnTo>
                  <a:lnTo>
                    <a:pt x="707" y="859"/>
                  </a:lnTo>
                  <a:lnTo>
                    <a:pt x="697" y="868"/>
                  </a:lnTo>
                  <a:lnTo>
                    <a:pt x="691" y="859"/>
                  </a:lnTo>
                  <a:lnTo>
                    <a:pt x="684" y="851"/>
                  </a:lnTo>
                  <a:lnTo>
                    <a:pt x="681" y="826"/>
                  </a:lnTo>
                  <a:lnTo>
                    <a:pt x="681" y="620"/>
                  </a:lnTo>
                  <a:lnTo>
                    <a:pt x="23" y="620"/>
                  </a:lnTo>
                  <a:lnTo>
                    <a:pt x="23" y="620"/>
                  </a:lnTo>
                  <a:lnTo>
                    <a:pt x="21" y="628"/>
                  </a:lnTo>
                  <a:lnTo>
                    <a:pt x="12" y="620"/>
                  </a:lnTo>
                  <a:lnTo>
                    <a:pt x="7" y="612"/>
                  </a:lnTo>
                  <a:lnTo>
                    <a:pt x="5" y="603"/>
                  </a:lnTo>
                  <a:lnTo>
                    <a:pt x="3" y="587"/>
                  </a:lnTo>
                  <a:lnTo>
                    <a:pt x="0" y="562"/>
                  </a:lnTo>
                  <a:lnTo>
                    <a:pt x="0" y="562"/>
                  </a:lnTo>
                  <a:lnTo>
                    <a:pt x="0" y="281"/>
                  </a:lnTo>
                  <a:lnTo>
                    <a:pt x="0" y="281"/>
                  </a:lnTo>
                  <a:lnTo>
                    <a:pt x="3" y="273"/>
                  </a:lnTo>
                  <a:lnTo>
                    <a:pt x="5" y="256"/>
                  </a:lnTo>
                  <a:lnTo>
                    <a:pt x="12" y="240"/>
                  </a:lnTo>
                  <a:lnTo>
                    <a:pt x="19" y="231"/>
                  </a:lnTo>
                  <a:lnTo>
                    <a:pt x="26" y="231"/>
                  </a:lnTo>
                  <a:lnTo>
                    <a:pt x="26" y="231"/>
                  </a:lnTo>
                  <a:lnTo>
                    <a:pt x="681" y="223"/>
                  </a:lnTo>
                  <a:lnTo>
                    <a:pt x="681" y="223"/>
                  </a:lnTo>
                  <a:close/>
                </a:path>
              </a:pathLst>
            </a:custGeom>
            <a:solidFill>
              <a:srgbClr val="A743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7"/>
            <p:cNvSpPr>
              <a:spLocks/>
            </p:cNvSpPr>
            <p:nvPr/>
          </p:nvSpPr>
          <p:spPr bwMode="auto">
            <a:xfrm>
              <a:off x="3984" y="2180"/>
              <a:ext cx="967" cy="868"/>
            </a:xfrm>
            <a:custGeom>
              <a:avLst/>
              <a:gdLst>
                <a:gd name="T0" fmla="*/ 285 w 967"/>
                <a:gd name="T1" fmla="*/ 223 h 868"/>
                <a:gd name="T2" fmla="*/ 285 w 967"/>
                <a:gd name="T3" fmla="*/ 58 h 868"/>
                <a:gd name="T4" fmla="*/ 285 w 967"/>
                <a:gd name="T5" fmla="*/ 58 h 868"/>
                <a:gd name="T6" fmla="*/ 288 w 967"/>
                <a:gd name="T7" fmla="*/ 50 h 868"/>
                <a:gd name="T8" fmla="*/ 285 w 967"/>
                <a:gd name="T9" fmla="*/ 33 h 868"/>
                <a:gd name="T10" fmla="*/ 285 w 967"/>
                <a:gd name="T11" fmla="*/ 25 h 868"/>
                <a:gd name="T12" fmla="*/ 281 w 967"/>
                <a:gd name="T13" fmla="*/ 9 h 868"/>
                <a:gd name="T14" fmla="*/ 274 w 967"/>
                <a:gd name="T15" fmla="*/ 0 h 868"/>
                <a:gd name="T16" fmla="*/ 262 w 967"/>
                <a:gd name="T17" fmla="*/ 0 h 868"/>
                <a:gd name="T18" fmla="*/ 249 w 967"/>
                <a:gd name="T19" fmla="*/ 9 h 868"/>
                <a:gd name="T20" fmla="*/ 9 w 967"/>
                <a:gd name="T21" fmla="*/ 389 h 868"/>
                <a:gd name="T22" fmla="*/ 9 w 967"/>
                <a:gd name="T23" fmla="*/ 389 h 868"/>
                <a:gd name="T24" fmla="*/ 7 w 967"/>
                <a:gd name="T25" fmla="*/ 397 h 868"/>
                <a:gd name="T26" fmla="*/ 0 w 967"/>
                <a:gd name="T27" fmla="*/ 413 h 868"/>
                <a:gd name="T28" fmla="*/ 0 w 967"/>
                <a:gd name="T29" fmla="*/ 430 h 868"/>
                <a:gd name="T30" fmla="*/ 0 w 967"/>
                <a:gd name="T31" fmla="*/ 438 h 868"/>
                <a:gd name="T32" fmla="*/ 5 w 967"/>
                <a:gd name="T33" fmla="*/ 455 h 868"/>
                <a:gd name="T34" fmla="*/ 12 w 967"/>
                <a:gd name="T35" fmla="*/ 471 h 868"/>
                <a:gd name="T36" fmla="*/ 235 w 967"/>
                <a:gd name="T37" fmla="*/ 843 h 868"/>
                <a:gd name="T38" fmla="*/ 235 w 967"/>
                <a:gd name="T39" fmla="*/ 843 h 868"/>
                <a:gd name="T40" fmla="*/ 242 w 967"/>
                <a:gd name="T41" fmla="*/ 851 h 868"/>
                <a:gd name="T42" fmla="*/ 260 w 967"/>
                <a:gd name="T43" fmla="*/ 860 h 868"/>
                <a:gd name="T44" fmla="*/ 272 w 967"/>
                <a:gd name="T45" fmla="*/ 868 h 868"/>
                <a:gd name="T46" fmla="*/ 278 w 967"/>
                <a:gd name="T47" fmla="*/ 860 h 868"/>
                <a:gd name="T48" fmla="*/ 285 w 967"/>
                <a:gd name="T49" fmla="*/ 851 h 868"/>
                <a:gd name="T50" fmla="*/ 285 w 967"/>
                <a:gd name="T51" fmla="*/ 827 h 868"/>
                <a:gd name="T52" fmla="*/ 285 w 967"/>
                <a:gd name="T53" fmla="*/ 620 h 868"/>
                <a:gd name="T54" fmla="*/ 946 w 967"/>
                <a:gd name="T55" fmla="*/ 620 h 868"/>
                <a:gd name="T56" fmla="*/ 946 w 967"/>
                <a:gd name="T57" fmla="*/ 620 h 868"/>
                <a:gd name="T58" fmla="*/ 948 w 967"/>
                <a:gd name="T59" fmla="*/ 620 h 868"/>
                <a:gd name="T60" fmla="*/ 957 w 967"/>
                <a:gd name="T61" fmla="*/ 620 h 868"/>
                <a:gd name="T62" fmla="*/ 960 w 967"/>
                <a:gd name="T63" fmla="*/ 612 h 868"/>
                <a:gd name="T64" fmla="*/ 964 w 967"/>
                <a:gd name="T65" fmla="*/ 604 h 868"/>
                <a:gd name="T66" fmla="*/ 967 w 967"/>
                <a:gd name="T67" fmla="*/ 587 h 868"/>
                <a:gd name="T68" fmla="*/ 967 w 967"/>
                <a:gd name="T69" fmla="*/ 562 h 868"/>
                <a:gd name="T70" fmla="*/ 967 w 967"/>
                <a:gd name="T71" fmla="*/ 562 h 868"/>
                <a:gd name="T72" fmla="*/ 967 w 967"/>
                <a:gd name="T73" fmla="*/ 281 h 868"/>
                <a:gd name="T74" fmla="*/ 967 w 967"/>
                <a:gd name="T75" fmla="*/ 281 h 868"/>
                <a:gd name="T76" fmla="*/ 967 w 967"/>
                <a:gd name="T77" fmla="*/ 273 h 868"/>
                <a:gd name="T78" fmla="*/ 964 w 967"/>
                <a:gd name="T79" fmla="*/ 256 h 868"/>
                <a:gd name="T80" fmla="*/ 957 w 967"/>
                <a:gd name="T81" fmla="*/ 240 h 868"/>
                <a:gd name="T82" fmla="*/ 950 w 967"/>
                <a:gd name="T83" fmla="*/ 232 h 868"/>
                <a:gd name="T84" fmla="*/ 941 w 967"/>
                <a:gd name="T85" fmla="*/ 232 h 868"/>
                <a:gd name="T86" fmla="*/ 941 w 967"/>
                <a:gd name="T87" fmla="*/ 232 h 868"/>
                <a:gd name="T88" fmla="*/ 285 w 967"/>
                <a:gd name="T89" fmla="*/ 223 h 868"/>
                <a:gd name="T90" fmla="*/ 285 w 967"/>
                <a:gd name="T91" fmla="*/ 22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67" h="868">
                  <a:moveTo>
                    <a:pt x="285" y="223"/>
                  </a:moveTo>
                  <a:lnTo>
                    <a:pt x="285" y="58"/>
                  </a:lnTo>
                  <a:lnTo>
                    <a:pt x="285" y="58"/>
                  </a:lnTo>
                  <a:lnTo>
                    <a:pt x="288" y="50"/>
                  </a:lnTo>
                  <a:lnTo>
                    <a:pt x="285" y="33"/>
                  </a:lnTo>
                  <a:lnTo>
                    <a:pt x="285" y="25"/>
                  </a:lnTo>
                  <a:lnTo>
                    <a:pt x="281" y="9"/>
                  </a:lnTo>
                  <a:lnTo>
                    <a:pt x="274" y="0"/>
                  </a:lnTo>
                  <a:lnTo>
                    <a:pt x="262" y="0"/>
                  </a:lnTo>
                  <a:lnTo>
                    <a:pt x="249" y="9"/>
                  </a:lnTo>
                  <a:lnTo>
                    <a:pt x="9" y="389"/>
                  </a:lnTo>
                  <a:lnTo>
                    <a:pt x="9" y="389"/>
                  </a:lnTo>
                  <a:lnTo>
                    <a:pt x="7" y="397"/>
                  </a:lnTo>
                  <a:lnTo>
                    <a:pt x="0" y="413"/>
                  </a:lnTo>
                  <a:lnTo>
                    <a:pt x="0" y="430"/>
                  </a:lnTo>
                  <a:lnTo>
                    <a:pt x="0" y="438"/>
                  </a:lnTo>
                  <a:lnTo>
                    <a:pt x="5" y="455"/>
                  </a:lnTo>
                  <a:lnTo>
                    <a:pt x="12" y="471"/>
                  </a:lnTo>
                  <a:lnTo>
                    <a:pt x="235" y="843"/>
                  </a:lnTo>
                  <a:lnTo>
                    <a:pt x="235" y="843"/>
                  </a:lnTo>
                  <a:lnTo>
                    <a:pt x="242" y="851"/>
                  </a:lnTo>
                  <a:lnTo>
                    <a:pt x="260" y="860"/>
                  </a:lnTo>
                  <a:lnTo>
                    <a:pt x="272" y="868"/>
                  </a:lnTo>
                  <a:lnTo>
                    <a:pt x="278" y="860"/>
                  </a:lnTo>
                  <a:lnTo>
                    <a:pt x="285" y="851"/>
                  </a:lnTo>
                  <a:lnTo>
                    <a:pt x="285" y="827"/>
                  </a:lnTo>
                  <a:lnTo>
                    <a:pt x="285" y="620"/>
                  </a:lnTo>
                  <a:lnTo>
                    <a:pt x="946" y="620"/>
                  </a:lnTo>
                  <a:lnTo>
                    <a:pt x="946" y="620"/>
                  </a:lnTo>
                  <a:lnTo>
                    <a:pt x="948" y="620"/>
                  </a:lnTo>
                  <a:lnTo>
                    <a:pt x="957" y="620"/>
                  </a:lnTo>
                  <a:lnTo>
                    <a:pt x="960" y="612"/>
                  </a:lnTo>
                  <a:lnTo>
                    <a:pt x="964" y="604"/>
                  </a:lnTo>
                  <a:lnTo>
                    <a:pt x="967" y="587"/>
                  </a:lnTo>
                  <a:lnTo>
                    <a:pt x="967" y="562"/>
                  </a:lnTo>
                  <a:lnTo>
                    <a:pt x="967" y="562"/>
                  </a:lnTo>
                  <a:lnTo>
                    <a:pt x="967" y="281"/>
                  </a:lnTo>
                  <a:lnTo>
                    <a:pt x="967" y="281"/>
                  </a:lnTo>
                  <a:lnTo>
                    <a:pt x="967" y="273"/>
                  </a:lnTo>
                  <a:lnTo>
                    <a:pt x="964" y="256"/>
                  </a:lnTo>
                  <a:lnTo>
                    <a:pt x="957" y="240"/>
                  </a:lnTo>
                  <a:lnTo>
                    <a:pt x="950" y="232"/>
                  </a:lnTo>
                  <a:lnTo>
                    <a:pt x="941" y="232"/>
                  </a:lnTo>
                  <a:lnTo>
                    <a:pt x="941" y="232"/>
                  </a:lnTo>
                  <a:lnTo>
                    <a:pt x="285" y="223"/>
                  </a:lnTo>
                  <a:lnTo>
                    <a:pt x="285" y="223"/>
                  </a:lnTo>
                  <a:close/>
                </a:path>
              </a:pathLst>
            </a:custGeom>
            <a:solidFill>
              <a:srgbClr val="783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196" name="AutoShape 4" descr="Arrow button to proceed to next slide.">
            <a:hlinkClick r:id="" action="ppaction://hlinkshowjump?jump=nextslide" highlightClick="1"/>
          </p:cNvPr>
          <p:cNvSpPr>
            <a:spLocks noChangeArrowheads="1"/>
          </p:cNvSpPr>
          <p:nvPr/>
        </p:nvSpPr>
        <p:spPr bwMode="auto">
          <a:xfrm>
            <a:off x="4191000" y="6096000"/>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pPr eaLnBrk="1" hangingPunct="1"/>
            <a:r>
              <a:rPr lang="en-US" sz="4800" dirty="0" smtClean="0">
                <a:solidFill>
                  <a:srgbClr val="990000"/>
                </a:solidFill>
              </a:rPr>
              <a:t>Common-Size </a:t>
            </a:r>
            <a:br>
              <a:rPr lang="en-US" sz="4800" dirty="0" smtClean="0">
                <a:solidFill>
                  <a:srgbClr val="990000"/>
                </a:solidFill>
              </a:rPr>
            </a:br>
            <a:r>
              <a:rPr lang="en-US" sz="4800" dirty="0" smtClean="0">
                <a:solidFill>
                  <a:srgbClr val="990000"/>
                </a:solidFill>
              </a:rPr>
              <a:t>Financial Statements</a:t>
            </a:r>
          </a:p>
        </p:txBody>
      </p:sp>
      <p:sp>
        <p:nvSpPr>
          <p:cNvPr id="6147" name="Rectangle 3"/>
          <p:cNvSpPr>
            <a:spLocks noGrp="1" noChangeArrowheads="1"/>
          </p:cNvSpPr>
          <p:nvPr>
            <p:ph type="body" sz="half" idx="1"/>
          </p:nvPr>
        </p:nvSpPr>
        <p:spPr>
          <a:xfrm>
            <a:off x="457200" y="1676400"/>
            <a:ext cx="8458200" cy="2667000"/>
          </a:xfrm>
        </p:spPr>
        <p:txBody>
          <a:bodyPr/>
          <a:lstStyle/>
          <a:p>
            <a:pPr marL="0" indent="0" eaLnBrk="1" hangingPunct="1">
              <a:spcBef>
                <a:spcPct val="50000"/>
              </a:spcBef>
              <a:buFontTx/>
              <a:buNone/>
            </a:pPr>
            <a:r>
              <a:rPr lang="en-US" sz="2600" dirty="0" smtClean="0"/>
              <a:t>Financial statements in which each item is shown as a percent of a whole are known as </a:t>
            </a:r>
            <a:r>
              <a:rPr lang="en-US" sz="2600" i="1" dirty="0" smtClean="0">
                <a:solidFill>
                  <a:srgbClr val="800000"/>
                </a:solidFill>
              </a:rPr>
              <a:t>common-size financial statements</a:t>
            </a:r>
            <a:r>
              <a:rPr lang="en-US" sz="2600" dirty="0" smtClean="0"/>
              <a:t>.  Preparing common-size financial statements provides for more accurate data comparison by using a common base and helps to emphasize the relative importance of each item on the financial statement out of the base.</a:t>
            </a:r>
          </a:p>
          <a:p>
            <a:pPr marL="0" indent="0" eaLnBrk="1" hangingPunct="1">
              <a:spcBef>
                <a:spcPct val="50000"/>
              </a:spcBef>
              <a:buFontTx/>
              <a:buNone/>
            </a:pPr>
            <a:endParaRPr lang="en-US" sz="2600" dirty="0" smtClean="0">
              <a:solidFill>
                <a:srgbClr val="800000"/>
              </a:solidFill>
            </a:endParaRPr>
          </a:p>
          <a:p>
            <a:pPr marL="0" indent="0" eaLnBrk="1" hangingPunct="1">
              <a:spcBef>
                <a:spcPct val="50000"/>
              </a:spcBef>
              <a:buFontTx/>
              <a:buNone/>
            </a:pPr>
            <a:r>
              <a:rPr lang="en-US" sz="2600" dirty="0" smtClean="0">
                <a:solidFill>
                  <a:srgbClr val="800000"/>
                </a:solidFill>
              </a:rPr>
              <a:t>   </a:t>
            </a:r>
          </a:p>
        </p:txBody>
      </p:sp>
      <p:sp>
        <p:nvSpPr>
          <p:cNvPr id="7" name="Rounded Rectangle 6" descr="Rounded rectangle."/>
          <p:cNvSpPr/>
          <p:nvPr/>
        </p:nvSpPr>
        <p:spPr>
          <a:xfrm>
            <a:off x="685800" y="4479561"/>
            <a:ext cx="8153400" cy="937896"/>
          </a:xfrm>
          <a:prstGeom prst="roundRect">
            <a:avLst/>
          </a:prstGeom>
          <a:solidFill>
            <a:srgbClr val="FF7C80">
              <a:alpha val="18000"/>
            </a:srgbClr>
          </a:solidFill>
          <a:ln>
            <a:solidFill>
              <a:srgbClr val="800000"/>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0" name="TextBox 9"/>
          <p:cNvSpPr txBox="1"/>
          <p:nvPr/>
        </p:nvSpPr>
        <p:spPr>
          <a:xfrm>
            <a:off x="685800" y="4495800"/>
            <a:ext cx="8153400" cy="830997"/>
          </a:xfrm>
          <a:prstGeom prst="rect">
            <a:avLst/>
          </a:prstGeom>
          <a:noFill/>
        </p:spPr>
        <p:txBody>
          <a:bodyPr wrap="square" rtlCol="0">
            <a:spAutoFit/>
          </a:bodyPr>
          <a:lstStyle/>
          <a:p>
            <a:pPr algn="ctr"/>
            <a:r>
              <a:rPr lang="en-US" b="1" dirty="0" smtClean="0">
                <a:solidFill>
                  <a:srgbClr val="800000"/>
                </a:solidFill>
              </a:rPr>
              <a:t>Common-size percent = </a:t>
            </a:r>
            <a:br>
              <a:rPr lang="en-US" b="1" dirty="0" smtClean="0">
                <a:solidFill>
                  <a:srgbClr val="800000"/>
                </a:solidFill>
              </a:rPr>
            </a:br>
            <a:r>
              <a:rPr lang="en-US" b="1" dirty="0" smtClean="0">
                <a:solidFill>
                  <a:srgbClr val="800000"/>
                </a:solidFill>
              </a:rPr>
              <a:t>(Analysis Amount/Base Amount) X 100</a:t>
            </a:r>
            <a:r>
              <a:rPr lang="en-US" dirty="0" smtClean="0"/>
              <a:t>. </a:t>
            </a:r>
            <a:endParaRPr lang="en-US" dirty="0"/>
          </a:p>
        </p:txBody>
      </p:sp>
      <p:sp>
        <p:nvSpPr>
          <p:cNvPr id="6148" name="AutoShape 4" descr="Arrow button to proceed to next slide.">
            <a:hlinkClick r:id="" action="ppaction://hlinkshowjump?jump=nextslide" highlightClick="1"/>
          </p:cNvPr>
          <p:cNvSpPr>
            <a:spLocks noChangeArrowheads="1"/>
          </p:cNvSpPr>
          <p:nvPr/>
        </p:nvSpPr>
        <p:spPr bwMode="auto">
          <a:xfrm>
            <a:off x="4216400" y="6128657"/>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extLst>
      <p:ext uri="{BB962C8B-B14F-4D97-AF65-F5344CB8AC3E}">
        <p14:creationId xmlns:p14="http://schemas.microsoft.com/office/powerpoint/2010/main" val="775938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pPr eaLnBrk="1" hangingPunct="1"/>
            <a:r>
              <a:rPr lang="en-US" sz="4800" dirty="0" smtClean="0">
                <a:solidFill>
                  <a:srgbClr val="990000"/>
                </a:solidFill>
              </a:rPr>
              <a:t>Common-Size </a:t>
            </a:r>
            <a:br>
              <a:rPr lang="en-US" sz="4800" dirty="0" smtClean="0">
                <a:solidFill>
                  <a:srgbClr val="990000"/>
                </a:solidFill>
              </a:rPr>
            </a:br>
            <a:r>
              <a:rPr lang="en-US" sz="4800" dirty="0" smtClean="0">
                <a:solidFill>
                  <a:srgbClr val="990000"/>
                </a:solidFill>
              </a:rPr>
              <a:t>Financial Statements</a:t>
            </a:r>
          </a:p>
        </p:txBody>
      </p:sp>
      <p:sp>
        <p:nvSpPr>
          <p:cNvPr id="10" name="TextBox 9"/>
          <p:cNvSpPr txBox="1"/>
          <p:nvPr/>
        </p:nvSpPr>
        <p:spPr>
          <a:xfrm>
            <a:off x="683339" y="1828800"/>
            <a:ext cx="7927261" cy="2677656"/>
          </a:xfrm>
          <a:prstGeom prst="rect">
            <a:avLst/>
          </a:prstGeom>
          <a:noFill/>
        </p:spPr>
        <p:txBody>
          <a:bodyPr wrap="square" rtlCol="0">
            <a:spAutoFit/>
          </a:bodyPr>
          <a:lstStyle/>
          <a:p>
            <a:pPr marL="457200" indent="-457200">
              <a:buFont typeface="Arial" pitchFamily="34" charset="0"/>
              <a:buChar char="•"/>
            </a:pPr>
            <a:r>
              <a:rPr lang="en-US" sz="2800" dirty="0" smtClean="0"/>
              <a:t>When preparing common-size income statements, the </a:t>
            </a:r>
            <a:r>
              <a:rPr lang="en-US" sz="2800" dirty="0" smtClean="0"/>
              <a:t>base is </a:t>
            </a:r>
            <a:r>
              <a:rPr lang="en-US" sz="2800" b="1" dirty="0" smtClean="0">
                <a:solidFill>
                  <a:srgbClr val="800000"/>
                </a:solidFill>
              </a:rPr>
              <a:t>Net Income</a:t>
            </a:r>
            <a:r>
              <a:rPr lang="en-US" sz="2800" dirty="0" smtClean="0"/>
              <a:t>.  </a:t>
            </a:r>
            <a:endParaRPr lang="en-US" sz="2800" dirty="0" smtClean="0"/>
          </a:p>
          <a:p>
            <a:pPr marL="457200" indent="-457200">
              <a:buFont typeface="Arial" pitchFamily="34" charset="0"/>
              <a:buChar char="•"/>
            </a:pPr>
            <a:r>
              <a:rPr lang="en-US" sz="2800" dirty="0" smtClean="0"/>
              <a:t>When </a:t>
            </a:r>
            <a:r>
              <a:rPr lang="en-US" sz="2800" dirty="0" smtClean="0"/>
              <a:t>preparing </a:t>
            </a:r>
            <a:r>
              <a:rPr lang="en-US" sz="2800" dirty="0" smtClean="0"/>
              <a:t>common-size </a:t>
            </a:r>
            <a:r>
              <a:rPr lang="en-US" sz="2800" dirty="0" smtClean="0"/>
              <a:t>balance </a:t>
            </a:r>
            <a:r>
              <a:rPr lang="en-US" sz="2800" dirty="0" smtClean="0"/>
              <a:t>sheets, </a:t>
            </a:r>
            <a:br>
              <a:rPr lang="en-US" sz="2800" dirty="0" smtClean="0"/>
            </a:br>
            <a:r>
              <a:rPr lang="en-US" sz="2800" dirty="0" smtClean="0"/>
              <a:t>the </a:t>
            </a:r>
            <a:r>
              <a:rPr lang="en-US" sz="2800" dirty="0" smtClean="0"/>
              <a:t>base </a:t>
            </a:r>
            <a:r>
              <a:rPr lang="en-US" sz="2800" dirty="0" smtClean="0"/>
              <a:t>is </a:t>
            </a:r>
            <a:r>
              <a:rPr lang="en-US" sz="2800" b="1" dirty="0" smtClean="0">
                <a:solidFill>
                  <a:srgbClr val="800000"/>
                </a:solidFill>
              </a:rPr>
              <a:t>Total Assets</a:t>
            </a:r>
            <a:r>
              <a:rPr lang="en-US" sz="2800" dirty="0" smtClean="0"/>
              <a:t>.  </a:t>
            </a:r>
          </a:p>
          <a:p>
            <a:pPr marL="457200" indent="-457200">
              <a:buFont typeface="Arial" pitchFamily="34" charset="0"/>
              <a:buChar char="•"/>
            </a:pPr>
            <a:r>
              <a:rPr lang="en-US" sz="2800" dirty="0" smtClean="0"/>
              <a:t>The base amount is always shown as </a:t>
            </a:r>
            <a:r>
              <a:rPr lang="en-US" sz="2800" b="1" dirty="0">
                <a:solidFill>
                  <a:srgbClr val="800000"/>
                </a:solidFill>
              </a:rPr>
              <a:t>100</a:t>
            </a:r>
            <a:r>
              <a:rPr lang="en-US" sz="2800" b="1" dirty="0" smtClean="0">
                <a:solidFill>
                  <a:srgbClr val="800000"/>
                </a:solidFill>
              </a:rPr>
              <a:t>% </a:t>
            </a:r>
            <a:r>
              <a:rPr lang="en-US" sz="2800" dirty="0"/>
              <a:t>in common size statements.</a:t>
            </a:r>
            <a:endParaRPr lang="en-US" sz="2800" dirty="0"/>
          </a:p>
        </p:txBody>
      </p:sp>
      <p:sp>
        <p:nvSpPr>
          <p:cNvPr id="6148" name="AutoShape 4" descr="Arrow button to proceed to next slide.">
            <a:hlinkClick r:id="" action="ppaction://hlinkshowjump?jump=nextslide" highlightClick="1"/>
          </p:cNvPr>
          <p:cNvSpPr>
            <a:spLocks noChangeArrowheads="1"/>
          </p:cNvSpPr>
          <p:nvPr/>
        </p:nvSpPr>
        <p:spPr bwMode="auto">
          <a:xfrm>
            <a:off x="4216400" y="6128657"/>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extLst>
      <p:ext uri="{BB962C8B-B14F-4D97-AF65-F5344CB8AC3E}">
        <p14:creationId xmlns:p14="http://schemas.microsoft.com/office/powerpoint/2010/main" val="125005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pPr eaLnBrk="1" hangingPunct="1"/>
            <a:r>
              <a:rPr lang="en-US" sz="3500" dirty="0" smtClean="0">
                <a:solidFill>
                  <a:srgbClr val="990000"/>
                </a:solidFill>
              </a:rPr>
              <a:t>Example of Common-Size Balance Sheet</a:t>
            </a:r>
          </a:p>
        </p:txBody>
      </p:sp>
      <p:sp>
        <p:nvSpPr>
          <p:cNvPr id="5" name="TextBox 4"/>
          <p:cNvSpPr txBox="1"/>
          <p:nvPr/>
        </p:nvSpPr>
        <p:spPr>
          <a:xfrm>
            <a:off x="304800" y="609600"/>
            <a:ext cx="8534400" cy="1708160"/>
          </a:xfrm>
          <a:prstGeom prst="rect">
            <a:avLst/>
          </a:prstGeom>
          <a:noFill/>
        </p:spPr>
        <p:txBody>
          <a:bodyPr wrap="square" rtlCol="0">
            <a:spAutoFit/>
          </a:bodyPr>
          <a:lstStyle/>
          <a:p>
            <a:r>
              <a:rPr lang="en-US" sz="2100" dirty="0" smtClean="0"/>
              <a:t>Below is an example of a common-size balance sheet based on data from Exercise 17-7 in your </a:t>
            </a:r>
            <a:r>
              <a:rPr lang="en-US" sz="2100" i="1" dirty="0" smtClean="0"/>
              <a:t>Fundamental Accounting Principles</a:t>
            </a:r>
            <a:r>
              <a:rPr lang="en-US" sz="2100" dirty="0" smtClean="0"/>
              <a:t> text.  Both the dollar value and percent are shown in the example as well as the calculation of the percentage.  Notice that each line item is calculated as a percentage of total </a:t>
            </a:r>
            <a:r>
              <a:rPr lang="en-US" sz="2100" dirty="0" smtClean="0"/>
              <a:t>assets and that total assets (the base) is shown as 100%.</a:t>
            </a:r>
            <a:endParaRPr lang="en-US" sz="2100" dirty="0"/>
          </a:p>
        </p:txBody>
      </p:sp>
      <p:sp>
        <p:nvSpPr>
          <p:cNvPr id="8" name="TextBox 7"/>
          <p:cNvSpPr txBox="1"/>
          <p:nvPr/>
        </p:nvSpPr>
        <p:spPr>
          <a:xfrm>
            <a:off x="457200" y="2286000"/>
            <a:ext cx="6781800" cy="669414"/>
          </a:xfrm>
          <a:prstGeom prst="rect">
            <a:avLst/>
          </a:prstGeom>
          <a:solidFill>
            <a:srgbClr val="CCC4B4"/>
          </a:solidFill>
          <a:ln>
            <a:solidFill>
              <a:schemeClr val="bg1"/>
            </a:solidFill>
          </a:ln>
        </p:spPr>
        <p:txBody>
          <a:bodyPr wrap="square" rtlCol="0">
            <a:spAutoFit/>
          </a:bodyPr>
          <a:lstStyle/>
          <a:p>
            <a:pPr algn="ctr"/>
            <a:r>
              <a:rPr lang="en-US" sz="1250" dirty="0" smtClean="0"/>
              <a:t>Sanderson Company</a:t>
            </a:r>
          </a:p>
          <a:p>
            <a:pPr algn="ctr"/>
            <a:r>
              <a:rPr lang="en-US" sz="1250" dirty="0" smtClean="0"/>
              <a:t>Common-Size Balance Sheet</a:t>
            </a:r>
          </a:p>
          <a:p>
            <a:pPr algn="ctr"/>
            <a:r>
              <a:rPr lang="en-US" sz="1250" dirty="0" smtClean="0"/>
              <a:t>December 31, 2012</a:t>
            </a:r>
            <a:endParaRPr lang="en-US" sz="1250" dirty="0"/>
          </a:p>
        </p:txBody>
      </p:sp>
      <p:graphicFrame>
        <p:nvGraphicFramePr>
          <p:cNvPr id="6" name="Table 5" descr="Common-size balance sheet."/>
          <p:cNvGraphicFramePr>
            <a:graphicFrameLocks noGrp="1"/>
          </p:cNvGraphicFramePr>
          <p:nvPr>
            <p:extLst>
              <p:ext uri="{D42A27DB-BD31-4B8C-83A1-F6EECF244321}">
                <p14:modId xmlns:p14="http://schemas.microsoft.com/office/powerpoint/2010/main" val="3730608945"/>
              </p:ext>
            </p:extLst>
          </p:nvPr>
        </p:nvGraphicFramePr>
        <p:xfrm>
          <a:off x="457200" y="2895600"/>
          <a:ext cx="6781800" cy="3839033"/>
        </p:xfrm>
        <a:graphic>
          <a:graphicData uri="http://schemas.openxmlformats.org/drawingml/2006/table">
            <a:tbl>
              <a:tblPr firstRow="1">
                <a:tableStyleId>{00A15C55-8517-42AA-B614-E9B94910E393}</a:tableStyleId>
              </a:tblPr>
              <a:tblGrid>
                <a:gridCol w="3137229"/>
                <a:gridCol w="883533"/>
                <a:gridCol w="828311"/>
                <a:gridCol w="1932727"/>
              </a:tblGrid>
              <a:tr h="455990">
                <a:tc gridSpan="2">
                  <a:txBody>
                    <a:bodyPr/>
                    <a:lstStyle/>
                    <a:p>
                      <a:pPr algn="r" fontAlgn="ctr"/>
                      <a:r>
                        <a:rPr lang="en-US" sz="1200" u="none" strike="noStrike" dirty="0" smtClean="0">
                          <a:effectLst/>
                        </a:rPr>
                        <a:t>Dollar Value</a:t>
                      </a:r>
                      <a:endParaRPr lang="en-US" sz="1200" b="1" i="0" u="none" strike="noStrike" dirty="0">
                        <a:solidFill>
                          <a:srgbClr val="000000"/>
                        </a:solidFill>
                        <a:effectLst/>
                        <a:latin typeface="Arial"/>
                      </a:endParaRPr>
                    </a:p>
                  </a:txBody>
                  <a:tcPr marL="8976" marR="8976" marT="8976" marB="0" anchor="ctr">
                    <a:solidFill>
                      <a:srgbClr val="CCC4B4"/>
                    </a:solidFill>
                  </a:tcPr>
                </a:tc>
                <a:tc hMerge="1">
                  <a:txBody>
                    <a:bodyPr/>
                    <a:lstStyle/>
                    <a:p>
                      <a:pPr algn="ctr" fontAlgn="ctr"/>
                      <a:endParaRPr lang="en-US" sz="1200" b="1" i="0" u="none" strike="noStrike" dirty="0">
                        <a:solidFill>
                          <a:srgbClr val="000000"/>
                        </a:solidFill>
                        <a:effectLst/>
                        <a:latin typeface="Arial"/>
                      </a:endParaRPr>
                    </a:p>
                  </a:txBody>
                  <a:tcPr marL="8976" marR="8976" marT="8976" marB="0" anchor="ctr"/>
                </a:tc>
                <a:tc>
                  <a:txBody>
                    <a:bodyPr/>
                    <a:lstStyle/>
                    <a:p>
                      <a:pPr algn="ctr" fontAlgn="ctr"/>
                      <a:r>
                        <a:rPr lang="en-US" sz="1200" u="none" strike="noStrike" dirty="0" smtClean="0">
                          <a:effectLst/>
                        </a:rPr>
                        <a:t>Common-Size</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ctr" fontAlgn="ctr"/>
                      <a:r>
                        <a:rPr lang="en-US" sz="1200" u="none" strike="noStrike" dirty="0" smtClean="0">
                          <a:effectLst/>
                        </a:rPr>
                        <a:t>Calculations</a:t>
                      </a:r>
                      <a:r>
                        <a:rPr lang="en-US" sz="1200" u="none" strike="noStrike" dirty="0">
                          <a:effectLst/>
                        </a:rPr>
                        <a:t> </a:t>
                      </a:r>
                      <a:endParaRPr lang="en-US" sz="1200" b="1" i="0" u="none" strike="noStrike" dirty="0">
                        <a:solidFill>
                          <a:srgbClr val="000000"/>
                        </a:solidFill>
                        <a:effectLst/>
                        <a:latin typeface="Arial"/>
                      </a:endParaRPr>
                    </a:p>
                  </a:txBody>
                  <a:tcPr marL="8976" marR="8976" marT="8976" marB="0" anchor="ctr">
                    <a:solidFill>
                      <a:srgbClr val="CCC4B4"/>
                    </a:solidFill>
                  </a:tcPr>
                </a:tc>
              </a:tr>
              <a:tr h="246191">
                <a:tc gridSpan="4">
                  <a:txBody>
                    <a:bodyPr/>
                    <a:lstStyle/>
                    <a:p>
                      <a:pPr algn="l" fontAlgn="ctr"/>
                      <a:r>
                        <a:rPr lang="en-US" sz="1200" u="sng" strike="noStrike" dirty="0">
                          <a:effectLst/>
                        </a:rPr>
                        <a:t> </a:t>
                      </a:r>
                      <a:r>
                        <a:rPr lang="en-US" sz="1200" u="sng" strike="noStrike" dirty="0" smtClean="0">
                          <a:effectLst/>
                        </a:rPr>
                        <a:t>Assets</a:t>
                      </a:r>
                      <a:endParaRPr lang="en-US" sz="1200" b="1" i="0" u="sng" strike="noStrike" dirty="0">
                        <a:solidFill>
                          <a:srgbClr val="000000"/>
                        </a:solidFill>
                        <a:effectLst/>
                        <a:latin typeface="Arial"/>
                      </a:endParaRPr>
                    </a:p>
                  </a:txBody>
                  <a:tcPr marL="8976" marR="8976" marT="8976" marB="0" anchor="ctr">
                    <a:solidFill>
                      <a:srgbClr val="CCC4B4"/>
                    </a:solidFill>
                  </a:tcPr>
                </a:tc>
                <a:tc hMerge="1">
                  <a:txBody>
                    <a:bodyPr/>
                    <a:lstStyle/>
                    <a:p>
                      <a:pPr algn="ctr" fontAlgn="ctr"/>
                      <a:endParaRPr lang="en-US" sz="1200" b="1" i="0" u="none" strike="noStrike" dirty="0">
                        <a:solidFill>
                          <a:srgbClr val="000000"/>
                        </a:solidFill>
                        <a:effectLst/>
                        <a:latin typeface="Arial"/>
                      </a:endParaRPr>
                    </a:p>
                  </a:txBody>
                  <a:tcPr marL="8976" marR="8976" marT="8976" marB="0" anchor="ctr"/>
                </a:tc>
                <a:tc hMerge="1">
                  <a:txBody>
                    <a:bodyPr/>
                    <a:lstStyle/>
                    <a:p>
                      <a:pPr algn="r" fontAlgn="ctr"/>
                      <a:endParaRPr lang="en-US" sz="1200" b="1" i="0" u="none" strike="noStrike" dirty="0">
                        <a:solidFill>
                          <a:srgbClr val="000000"/>
                        </a:solidFill>
                        <a:effectLst/>
                        <a:latin typeface="Arial"/>
                      </a:endParaRPr>
                    </a:p>
                  </a:txBody>
                  <a:tcPr marL="8976" marR="107717" marT="8976" marB="0" anchor="ctr"/>
                </a:tc>
                <a:tc hMerge="1">
                  <a:txBody>
                    <a:bodyPr/>
                    <a:lstStyle/>
                    <a:p>
                      <a:pPr algn="ctr" fontAlgn="ctr"/>
                      <a:endParaRPr lang="en-US" sz="1200" b="1" i="0" u="none" strike="noStrike" dirty="0">
                        <a:solidFill>
                          <a:srgbClr val="000000"/>
                        </a:solidFill>
                        <a:effectLst/>
                        <a:latin typeface="Arial"/>
                      </a:endParaRPr>
                    </a:p>
                  </a:txBody>
                  <a:tcPr marL="8976" marR="8976" marT="8976" marB="0" anchor="ctr"/>
                </a:tc>
              </a:tr>
              <a:tr h="235489">
                <a:tc>
                  <a:txBody>
                    <a:bodyPr/>
                    <a:lstStyle/>
                    <a:p>
                      <a:pPr algn="l" fontAlgn="ctr"/>
                      <a:r>
                        <a:rPr lang="en-US" sz="1200" u="none" strike="noStrike" dirty="0">
                          <a:effectLst/>
                        </a:rPr>
                        <a:t>Cash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30,800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5.9%</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($30,800/$518,000)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Accounts receivable, net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88,500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17.1</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($88,500/$518,000)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Merchandise inventory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111,500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21.5</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($111,500/$518,000)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Prepaid expenses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9,700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1.9</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($9,700/$518,000)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Plant assets, net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277,500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53.6</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($277,500/$518,000)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Total assets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dbl" strike="noStrike" dirty="0">
                          <a:effectLst/>
                        </a:rPr>
                        <a:t> $518,000 </a:t>
                      </a:r>
                      <a:endParaRPr lang="en-US" sz="1200" b="1" i="0" u="dbl"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dbl" strike="noStrike" dirty="0" smtClean="0">
                          <a:effectLst/>
                        </a:rPr>
                        <a:t>100.0%</a:t>
                      </a:r>
                      <a:endParaRPr lang="en-US" sz="1200" b="1" i="0" u="dbl"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($518,000/$518,000)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gridSpan="4">
                  <a:txBody>
                    <a:bodyPr/>
                    <a:lstStyle/>
                    <a:p>
                      <a:pPr algn="l" fontAlgn="ctr"/>
                      <a:r>
                        <a:rPr lang="en-US" sz="1200" u="sng" strike="noStrike" kern="1200" dirty="0" smtClean="0">
                          <a:solidFill>
                            <a:schemeClr val="dk1"/>
                          </a:solidFill>
                          <a:effectLst/>
                          <a:latin typeface="+mn-lt"/>
                          <a:ea typeface="+mn-ea"/>
                          <a:cs typeface="+mn-cs"/>
                        </a:rPr>
                        <a:t>Liabilities and Equity</a:t>
                      </a:r>
                      <a:endParaRPr lang="en-US" sz="1200" u="sng" strike="noStrike" kern="1200" dirty="0">
                        <a:solidFill>
                          <a:schemeClr val="dk1"/>
                        </a:solidFill>
                        <a:effectLst/>
                        <a:latin typeface="+mn-lt"/>
                        <a:ea typeface="+mn-ea"/>
                        <a:cs typeface="+mn-cs"/>
                      </a:endParaRPr>
                    </a:p>
                  </a:txBody>
                  <a:tcPr marL="8976" marR="8976" marT="8976" marB="0" anchor="ctr">
                    <a:solidFill>
                      <a:srgbClr val="CCC4B4"/>
                    </a:solidFill>
                  </a:tcPr>
                </a:tc>
                <a:tc hMerge="1">
                  <a:txBody>
                    <a:bodyPr/>
                    <a:lstStyle/>
                    <a:p>
                      <a:pPr algn="l" fontAlgn="ctr"/>
                      <a:endParaRPr lang="en-US" sz="1200" b="1" i="0" u="none" strike="noStrike" dirty="0">
                        <a:solidFill>
                          <a:srgbClr val="000000"/>
                        </a:solidFill>
                        <a:effectLst/>
                        <a:latin typeface="Arial"/>
                      </a:endParaRPr>
                    </a:p>
                  </a:txBody>
                  <a:tcPr marL="8976" marR="8976" marT="8976" marB="0" anchor="ctr">
                    <a:solidFill>
                      <a:srgbClr val="CCC4B4"/>
                    </a:solidFill>
                  </a:tcPr>
                </a:tc>
                <a:tc hMerge="1">
                  <a:txBody>
                    <a:bodyPr/>
                    <a:lstStyle/>
                    <a:p>
                      <a:pPr algn="l" fontAlgn="ctr"/>
                      <a:endParaRPr lang="en-US" sz="1200" b="1" i="0" u="none" strike="noStrike" dirty="0">
                        <a:solidFill>
                          <a:srgbClr val="000000"/>
                        </a:solidFill>
                        <a:effectLst/>
                        <a:latin typeface="Arial"/>
                      </a:endParaRPr>
                    </a:p>
                  </a:txBody>
                  <a:tcPr marL="8976" marR="8976" marT="8976" marB="0" anchor="ctr">
                    <a:solidFill>
                      <a:srgbClr val="CCC4B4"/>
                    </a:solidFill>
                  </a:tcPr>
                </a:tc>
                <a:tc hMerge="1">
                  <a:txBody>
                    <a:bodyPr/>
                    <a:lstStyle/>
                    <a:p>
                      <a:pPr algn="r" fontAlgn="ct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Accounts payable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128,900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24.90%</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($128,900/$518,000)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414548">
                <a:tc>
                  <a:txBody>
                    <a:bodyPr/>
                    <a:lstStyle/>
                    <a:p>
                      <a:pPr algn="l" fontAlgn="ctr"/>
                      <a:r>
                        <a:rPr lang="en-US" sz="1200" u="none" strike="noStrike" dirty="0" smtClean="0">
                          <a:effectLst/>
                        </a:rPr>
                        <a:t>Long-term notes payable secured by    </a:t>
                      </a:r>
                      <a:r>
                        <a:rPr lang="en-US" sz="1200" u="none" strike="noStrike" dirty="0">
                          <a:effectLst/>
                        </a:rPr>
                        <a:t>mortgages on plant assets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97,500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18.8</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($97,500/$518,000)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Common stock, $10 par value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162,500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31.4</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($162,500/$518,000)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235489">
                <a:tc>
                  <a:txBody>
                    <a:bodyPr/>
                    <a:lstStyle/>
                    <a:p>
                      <a:pPr algn="l" fontAlgn="ctr"/>
                      <a:r>
                        <a:rPr lang="en-US" sz="1200" u="none" strike="noStrike" dirty="0">
                          <a:effectLst/>
                        </a:rPr>
                        <a:t>Retained earnings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  129,100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none" strike="noStrike" dirty="0">
                          <a:effectLst/>
                        </a:rPr>
                        <a:t>24.9</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($129,100/$518,000)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r h="367414">
                <a:tc>
                  <a:txBody>
                    <a:bodyPr/>
                    <a:lstStyle/>
                    <a:p>
                      <a:pPr algn="l" fontAlgn="ctr"/>
                      <a:r>
                        <a:rPr lang="en-US" sz="1200" u="none" strike="noStrike" dirty="0">
                          <a:effectLst/>
                        </a:rPr>
                        <a:t>Total liabilities and equity </a:t>
                      </a:r>
                      <a:endParaRPr lang="en-US" sz="1200" b="1" i="0" u="none"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dbl" strike="noStrike" dirty="0">
                          <a:effectLst/>
                        </a:rPr>
                        <a:t> $518,000 </a:t>
                      </a:r>
                      <a:endParaRPr lang="en-US" sz="1200" b="1" i="0" u="dbl"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200" u="dbl" strike="noStrike" dirty="0" smtClean="0">
                          <a:effectLst/>
                        </a:rPr>
                        <a:t>100.0%</a:t>
                      </a:r>
                      <a:endParaRPr lang="en-US" sz="1200" b="1" i="0" u="dbl" strike="noStrike" dirty="0">
                        <a:solidFill>
                          <a:srgbClr val="000000"/>
                        </a:solidFill>
                        <a:effectLst/>
                        <a:latin typeface="Arial"/>
                      </a:endParaRPr>
                    </a:p>
                  </a:txBody>
                  <a:tcPr marL="8976" marR="8976" marT="8976" marB="0" anchor="ctr">
                    <a:solidFill>
                      <a:srgbClr val="CCC4B4"/>
                    </a:solidFill>
                  </a:tcPr>
                </a:tc>
                <a:tc>
                  <a:txBody>
                    <a:bodyPr/>
                    <a:lstStyle/>
                    <a:p>
                      <a:pPr algn="r" fontAlgn="ctr"/>
                      <a:r>
                        <a:rPr lang="en-US" sz="1100" u="none" strike="noStrike" dirty="0">
                          <a:effectLst/>
                        </a:rPr>
                        <a:t>($518,000/$518,000) X 100</a:t>
                      </a:r>
                      <a:endParaRPr lang="en-US" sz="1100" b="0" i="0" u="none" strike="noStrike" dirty="0">
                        <a:solidFill>
                          <a:srgbClr val="000000"/>
                        </a:solidFill>
                        <a:effectLst/>
                        <a:latin typeface="Times New Roman"/>
                      </a:endParaRPr>
                    </a:p>
                  </a:txBody>
                  <a:tcPr marL="8976" marR="8976" marT="8976" marB="0" anchor="ctr">
                    <a:solidFill>
                      <a:srgbClr val="CCC4B4"/>
                    </a:solidFill>
                  </a:tcPr>
                </a:tc>
              </a:tr>
            </a:tbl>
          </a:graphicData>
        </a:graphic>
      </p:graphicFrame>
      <p:sp>
        <p:nvSpPr>
          <p:cNvPr id="7172" name="AutoShape 5" descr="Arrow button to proceed to next slide.">
            <a:hlinkClick r:id="" action="ppaction://hlinkshowjump?jump=nextslide" highlightClick="1"/>
          </p:cNvPr>
          <p:cNvSpPr>
            <a:spLocks noChangeArrowheads="1"/>
          </p:cNvSpPr>
          <p:nvPr/>
        </p:nvSpPr>
        <p:spPr bwMode="auto">
          <a:xfrm>
            <a:off x="8073571" y="6277429"/>
            <a:ext cx="762000" cy="457200"/>
          </a:xfrm>
          <a:prstGeom prst="actionButtonForwardNex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PIC_MODE" val="0"/>
  <p:tag name="LOGO_PIC_MODE" val="1"/>
  <p:tag name="PRESENTATION_TITLE" val="Accounting For Cash"/>
  <p:tag name="LAUNCHINNEWWINDOW" val="0"/>
  <p:tag name="PRESENTATION_PLAYLIST_COUNT" val="0"/>
  <p:tag name="PRESENTATION_PRESENTER_SLIDE_LEVEL" val="0"/>
  <p:tag name="PUBLISH_TITLE" val="Managerial Accounting"/>
  <p:tag name="ARTICULATE_PUBLISH_PATH" val="C:\Documents and Settings\swanson_l\Desktop"/>
  <p:tag name="ARTICULATE_LOGO" val="(None selected)"/>
  <p:tag name="ARTICULATE_PRESENTER" val="(None selected)"/>
  <p:tag name="ARTICULATE_LMS" val="0"/>
  <p:tag name="ARTICULATE_TEMPLATE" val="Corporate Communications"/>
  <p:tag name="LMS_PUBLISH" val="No"/>
  <p:tag name="LASTPUBLISHED" val="C:\Documents and Settings\swanson_l\Desktop\Managerial Accounting\player.html"/>
</p:tagLst>
</file>

<file path=ppt/tags/tag1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1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1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1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ags/tag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VIEW_MODE" val="2"/>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2660</TotalTime>
  <Words>682</Words>
  <Application>Microsoft Office PowerPoint</Application>
  <PresentationFormat>On-screen Show (4:3)</PresentationFormat>
  <Paragraphs>104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Lesson #5</vt:lpstr>
      <vt:lpstr>Financial Statement Analysis</vt:lpstr>
      <vt:lpstr>Horizontal Analysis</vt:lpstr>
      <vt:lpstr>Dollar Change Analysis</vt:lpstr>
      <vt:lpstr>Percent Change Analysis</vt:lpstr>
      <vt:lpstr>Vertical Analysis</vt:lpstr>
      <vt:lpstr>Common-Size  Financial Statements</vt:lpstr>
      <vt:lpstr>Common-Size  Financial Statements</vt:lpstr>
      <vt:lpstr>Example of Common-Size Balance Sheet</vt:lpstr>
      <vt:lpstr>Ratio Analysis</vt:lpstr>
      <vt:lpstr>Ratio Analysis: Formulas and Interpretations</vt:lpstr>
      <vt:lpstr>End of Lesson 5 Presentation</vt:lpstr>
    </vt:vector>
  </TitlesOfParts>
  <Company>Nashville State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Swanson_L</dc:creator>
  <cp:lastModifiedBy>Nashville State Tech</cp:lastModifiedBy>
  <cp:revision>218</cp:revision>
  <dcterms:created xsi:type="dcterms:W3CDTF">2001-04-09T21:00:39Z</dcterms:created>
  <dcterms:modified xsi:type="dcterms:W3CDTF">2012-10-09T16:43:12Z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UsedName">
    <vt:lpwstr>Accounting For Cash</vt:lpwstr>
  </property>
  <property fmtid="{D5CDD505-2E9C-101B-9397-08002B2CF9AE}" pid="3" name="ArticulatePath">
    <vt:lpwstr>Ch 18 Managerial Accounting</vt:lpwstr>
  </property>
  <property fmtid="{D5CDD505-2E9C-101B-9397-08002B2CF9AE}" pid="4" name="ArticulateGUID">
    <vt:lpwstr>2CBF306D-2136-4064-8508-2BA0BBC54FEE</vt:lpwstr>
  </property>
</Properties>
</file>