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8" r:id="rId2"/>
    <p:sldId id="262" r:id="rId3"/>
    <p:sldId id="272" r:id="rId4"/>
    <p:sldId id="263" r:id="rId5"/>
    <p:sldId id="264" r:id="rId6"/>
    <p:sldId id="273" r:id="rId7"/>
    <p:sldId id="265" r:id="rId8"/>
    <p:sldId id="266" r:id="rId9"/>
    <p:sldId id="267" r:id="rId10"/>
    <p:sldId id="274" r:id="rId11"/>
    <p:sldId id="268" r:id="rId12"/>
    <p:sldId id="269" r:id="rId13"/>
    <p:sldId id="275" r:id="rId14"/>
    <p:sldId id="276" r:id="rId15"/>
    <p:sldId id="277" r:id="rId16"/>
    <p:sldId id="278" r:id="rId17"/>
    <p:sldId id="279" r:id="rId18"/>
    <p:sldId id="289" r:id="rId19"/>
    <p:sldId id="280" r:id="rId20"/>
    <p:sldId id="281" r:id="rId21"/>
    <p:sldId id="282" r:id="rId22"/>
    <p:sldId id="283" r:id="rId23"/>
    <p:sldId id="284" r:id="rId24"/>
    <p:sldId id="285" r:id="rId25"/>
    <p:sldId id="290" r:id="rId26"/>
    <p:sldId id="286" r:id="rId27"/>
    <p:sldId id="288"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99"/>
    <a:srgbClr val="FF7C80"/>
    <a:srgbClr val="FF99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90" y="-5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25F3B1B1-6960-4B51-A571-8FC0DF64DF1A}" type="datetimeFigureOut">
              <a:rPr lang="en-US"/>
              <a:pPr>
                <a:defRPr/>
              </a:pPr>
              <a:t>6/26/2012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2A48B932-DD24-4ED3-B5C4-F0B82F3490A6}" type="slidenum">
              <a:rPr lang="en-US"/>
              <a:pPr>
                <a:defRPr/>
              </a:pPr>
              <a:t>‹#›</a:t>
            </a:fld>
            <a:endParaRPr lang="en-US"/>
          </a:p>
        </p:txBody>
      </p:sp>
    </p:spTree>
    <p:extLst>
      <p:ext uri="{BB962C8B-B14F-4D97-AF65-F5344CB8AC3E}">
        <p14:creationId xmlns:p14="http://schemas.microsoft.com/office/powerpoint/2010/main" val="38671879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E46650B-CED5-420A-B90F-2D76C6F5484C}" type="datetime1">
              <a:rPr lang="en-US"/>
              <a:pPr>
                <a:defRPr/>
              </a:pPr>
              <a:t>6/26/2012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2017844-E69E-4258-9064-7B7C66E5BC3B}" type="slidenum">
              <a:rPr lang="en-US"/>
              <a:pPr>
                <a:defRPr/>
              </a:pPr>
              <a:t>‹#›</a:t>
            </a:fld>
            <a:endParaRPr lang="en-US"/>
          </a:p>
        </p:txBody>
      </p:sp>
    </p:spTree>
    <p:extLst>
      <p:ext uri="{BB962C8B-B14F-4D97-AF65-F5344CB8AC3E}">
        <p14:creationId xmlns:p14="http://schemas.microsoft.com/office/powerpoint/2010/main" val="1059606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775F05D-80EF-484D-B7F2-30FA0A74DD0B}" type="datetime1">
              <a:rPr lang="en-US"/>
              <a:pPr>
                <a:defRPr/>
              </a:pPr>
              <a:t>6/26/2012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9DDCFF0-F323-4447-91FB-698123B40C55}" type="slidenum">
              <a:rPr lang="en-US"/>
              <a:pPr>
                <a:defRPr/>
              </a:pPr>
              <a:t>‹#›</a:t>
            </a:fld>
            <a:endParaRPr lang="en-US"/>
          </a:p>
        </p:txBody>
      </p:sp>
    </p:spTree>
    <p:extLst>
      <p:ext uri="{BB962C8B-B14F-4D97-AF65-F5344CB8AC3E}">
        <p14:creationId xmlns:p14="http://schemas.microsoft.com/office/powerpoint/2010/main" val="1022770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FAC65B0-05ED-4950-8091-1D8FF4A2D02B}" type="datetime1">
              <a:rPr lang="en-US"/>
              <a:pPr>
                <a:defRPr/>
              </a:pPr>
              <a:t>6/26/2012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42002C6-E94A-487D-9160-8FE9C8DBAA84}" type="slidenum">
              <a:rPr lang="en-US"/>
              <a:pPr>
                <a:defRPr/>
              </a:pPr>
              <a:t>‹#›</a:t>
            </a:fld>
            <a:endParaRPr lang="en-US"/>
          </a:p>
        </p:txBody>
      </p:sp>
    </p:spTree>
    <p:extLst>
      <p:ext uri="{BB962C8B-B14F-4D97-AF65-F5344CB8AC3E}">
        <p14:creationId xmlns:p14="http://schemas.microsoft.com/office/powerpoint/2010/main" val="527814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FE50B5C-E2F3-491A-9E9E-030564C4A613}" type="datetime1">
              <a:rPr lang="en-US"/>
              <a:pPr>
                <a:defRPr/>
              </a:pPr>
              <a:t>6/26/2012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7FCD4B0-E2CC-41B6-ABBB-D69567D09F10}" type="slidenum">
              <a:rPr lang="en-US"/>
              <a:pPr>
                <a:defRPr/>
              </a:pPr>
              <a:t>‹#›</a:t>
            </a:fld>
            <a:endParaRPr lang="en-US"/>
          </a:p>
        </p:txBody>
      </p:sp>
    </p:spTree>
    <p:extLst>
      <p:ext uri="{BB962C8B-B14F-4D97-AF65-F5344CB8AC3E}">
        <p14:creationId xmlns:p14="http://schemas.microsoft.com/office/powerpoint/2010/main" val="2812759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48441E5-4ADA-4DCF-8679-F850823C8D86}" type="datetime1">
              <a:rPr lang="en-US"/>
              <a:pPr>
                <a:defRPr/>
              </a:pPr>
              <a:t>6/26/2012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7DB700-4A21-4AE1-999B-455173963F6A}" type="slidenum">
              <a:rPr lang="en-US"/>
              <a:pPr>
                <a:defRPr/>
              </a:pPr>
              <a:t>‹#›</a:t>
            </a:fld>
            <a:endParaRPr lang="en-US"/>
          </a:p>
        </p:txBody>
      </p:sp>
    </p:spTree>
    <p:extLst>
      <p:ext uri="{BB962C8B-B14F-4D97-AF65-F5344CB8AC3E}">
        <p14:creationId xmlns:p14="http://schemas.microsoft.com/office/powerpoint/2010/main" val="2461558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2CCADFD-0AC7-43FE-B953-6A095264141F}" type="datetime1">
              <a:rPr lang="en-US"/>
              <a:pPr>
                <a:defRPr/>
              </a:pPr>
              <a:t>6/26/2012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4CC01C6-D591-40D6-9A5C-C1409FBC4185}" type="slidenum">
              <a:rPr lang="en-US"/>
              <a:pPr>
                <a:defRPr/>
              </a:pPr>
              <a:t>‹#›</a:t>
            </a:fld>
            <a:endParaRPr lang="en-US"/>
          </a:p>
        </p:txBody>
      </p:sp>
    </p:spTree>
    <p:extLst>
      <p:ext uri="{BB962C8B-B14F-4D97-AF65-F5344CB8AC3E}">
        <p14:creationId xmlns:p14="http://schemas.microsoft.com/office/powerpoint/2010/main" val="3177113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2B2B840-813A-49FA-97DA-13BF7845B9EE}" type="datetime1">
              <a:rPr lang="en-US"/>
              <a:pPr>
                <a:defRPr/>
              </a:pPr>
              <a:t>6/26/2012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14C97DD-5841-4AA4-8CF1-59E245D38D43}" type="slidenum">
              <a:rPr lang="en-US"/>
              <a:pPr>
                <a:defRPr/>
              </a:pPr>
              <a:t>‹#›</a:t>
            </a:fld>
            <a:endParaRPr lang="en-US"/>
          </a:p>
        </p:txBody>
      </p:sp>
    </p:spTree>
    <p:extLst>
      <p:ext uri="{BB962C8B-B14F-4D97-AF65-F5344CB8AC3E}">
        <p14:creationId xmlns:p14="http://schemas.microsoft.com/office/powerpoint/2010/main" val="4223772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2ED0328-48BA-4D3A-9BEF-15BD85F3D95D}" type="datetime1">
              <a:rPr lang="en-US"/>
              <a:pPr>
                <a:defRPr/>
              </a:pPr>
              <a:t>6/26/2012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84FAFBD-AE3A-4B5B-9FD7-B3ED1D4BD61B}" type="slidenum">
              <a:rPr lang="en-US"/>
              <a:pPr>
                <a:defRPr/>
              </a:pPr>
              <a:t>‹#›</a:t>
            </a:fld>
            <a:endParaRPr lang="en-US"/>
          </a:p>
        </p:txBody>
      </p:sp>
    </p:spTree>
    <p:extLst>
      <p:ext uri="{BB962C8B-B14F-4D97-AF65-F5344CB8AC3E}">
        <p14:creationId xmlns:p14="http://schemas.microsoft.com/office/powerpoint/2010/main" val="3223575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02B31B-8A1D-4254-A139-12C249B1F6C4}" type="datetime1">
              <a:rPr lang="en-US"/>
              <a:pPr>
                <a:defRPr/>
              </a:pPr>
              <a:t>6/26/2012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9ED8E4F-F697-4DC1-A78E-758045C53809}" type="slidenum">
              <a:rPr lang="en-US"/>
              <a:pPr>
                <a:defRPr/>
              </a:pPr>
              <a:t>‹#›</a:t>
            </a:fld>
            <a:endParaRPr lang="en-US"/>
          </a:p>
        </p:txBody>
      </p:sp>
    </p:spTree>
    <p:extLst>
      <p:ext uri="{BB962C8B-B14F-4D97-AF65-F5344CB8AC3E}">
        <p14:creationId xmlns:p14="http://schemas.microsoft.com/office/powerpoint/2010/main" val="3177110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A4C5CBB-CE9D-456C-B8CB-C250E7B21D69}" type="datetime1">
              <a:rPr lang="en-US"/>
              <a:pPr>
                <a:defRPr/>
              </a:pPr>
              <a:t>6/26/2012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FE057BC-C8AD-4EDC-8ABD-BF8DDE62B5F4}" type="slidenum">
              <a:rPr lang="en-US"/>
              <a:pPr>
                <a:defRPr/>
              </a:pPr>
              <a:t>‹#›</a:t>
            </a:fld>
            <a:endParaRPr lang="en-US"/>
          </a:p>
        </p:txBody>
      </p:sp>
    </p:spTree>
    <p:extLst>
      <p:ext uri="{BB962C8B-B14F-4D97-AF65-F5344CB8AC3E}">
        <p14:creationId xmlns:p14="http://schemas.microsoft.com/office/powerpoint/2010/main" val="3565847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B3A1CEF-7224-4266-BE4C-5B18D582FFD7}" type="datetime1">
              <a:rPr lang="en-US"/>
              <a:pPr>
                <a:defRPr/>
              </a:pPr>
              <a:t>6/26/2012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8EB5B4C-2692-4B1C-A0FE-7EDCEC45D3EC}" type="slidenum">
              <a:rPr lang="en-US"/>
              <a:pPr>
                <a:defRPr/>
              </a:pPr>
              <a:t>‹#›</a:t>
            </a:fld>
            <a:endParaRPr lang="en-US"/>
          </a:p>
        </p:txBody>
      </p:sp>
    </p:spTree>
    <p:extLst>
      <p:ext uri="{BB962C8B-B14F-4D97-AF65-F5344CB8AC3E}">
        <p14:creationId xmlns:p14="http://schemas.microsoft.com/office/powerpoint/2010/main" val="3750549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4C8F853B-360D-4B76-B067-C085BAC806A3}" type="datetime1">
              <a:rPr lang="en-US"/>
              <a:pPr>
                <a:defRPr/>
              </a:pPr>
              <a:t>6/26/2012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ABA89A6-D175-4E15-8C44-E6B64E7C0F6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pdf995/E14-14%20Working%20Paper.pdf" TargetMode="External"/><Relationship Id="rId2" Type="http://schemas.openxmlformats.org/officeDocument/2006/relationships/hyperlink" Target="../../pdf995/E14-11%20Working%20Paper.pdf"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3939" y="304800"/>
            <a:ext cx="7772400" cy="2971800"/>
          </a:xfrm>
        </p:spPr>
        <p:txBody>
          <a:bodyPr/>
          <a:lstStyle/>
          <a:p>
            <a:r>
              <a:rPr lang="en-US" dirty="0">
                <a:solidFill>
                  <a:schemeClr val="bg2">
                    <a:lumMod val="25000"/>
                  </a:schemeClr>
                </a:solidFill>
              </a:rPr>
              <a:t>Example of </a:t>
            </a:r>
            <a:br>
              <a:rPr lang="en-US" dirty="0">
                <a:solidFill>
                  <a:schemeClr val="bg2">
                    <a:lumMod val="25000"/>
                  </a:schemeClr>
                </a:solidFill>
              </a:rPr>
            </a:br>
            <a:r>
              <a:rPr lang="en-US" dirty="0">
                <a:solidFill>
                  <a:schemeClr val="bg2">
                    <a:lumMod val="25000"/>
                  </a:schemeClr>
                </a:solidFill>
              </a:rPr>
              <a:t>Amortization Schedule </a:t>
            </a:r>
            <a:br>
              <a:rPr lang="en-US" dirty="0">
                <a:solidFill>
                  <a:schemeClr val="bg2">
                    <a:lumMod val="25000"/>
                  </a:schemeClr>
                </a:solidFill>
              </a:rPr>
            </a:br>
            <a:r>
              <a:rPr lang="en-US" dirty="0">
                <a:solidFill>
                  <a:schemeClr val="bg2">
                    <a:lumMod val="25000"/>
                  </a:schemeClr>
                </a:solidFill>
              </a:rPr>
              <a:t>for a Note with </a:t>
            </a:r>
            <a:br>
              <a:rPr lang="en-US" dirty="0">
                <a:solidFill>
                  <a:schemeClr val="bg2">
                    <a:lumMod val="25000"/>
                  </a:schemeClr>
                </a:solidFill>
              </a:rPr>
            </a:br>
            <a:r>
              <a:rPr lang="en-US" dirty="0">
                <a:solidFill>
                  <a:schemeClr val="bg2">
                    <a:lumMod val="25000"/>
                  </a:schemeClr>
                </a:solidFill>
              </a:rPr>
              <a:t>Equal Total Payments</a:t>
            </a:r>
            <a:br>
              <a:rPr lang="en-US" dirty="0">
                <a:solidFill>
                  <a:schemeClr val="bg2">
                    <a:lumMod val="25000"/>
                  </a:schemeClr>
                </a:solidFill>
              </a:rPr>
            </a:br>
            <a:endParaRPr lang="en-US" dirty="0"/>
          </a:p>
        </p:txBody>
      </p:sp>
      <p:sp>
        <p:nvSpPr>
          <p:cNvPr id="2053" name="TextBox 4"/>
          <p:cNvSpPr txBox="1">
            <a:spLocks noChangeArrowheads="1"/>
          </p:cNvSpPr>
          <p:nvPr/>
        </p:nvSpPr>
        <p:spPr bwMode="auto">
          <a:xfrm>
            <a:off x="1447800" y="3276600"/>
            <a:ext cx="70866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000" b="1">
                <a:solidFill>
                  <a:srgbClr val="FF9999"/>
                </a:solidFill>
                <a:latin typeface="Calibri" pitchFamily="34" charset="0"/>
              </a:rPr>
              <a:t>The following example is based on information from Exercise 14-14 in your textbook.  This problem is assigned as Question 1 in Connect.</a:t>
            </a:r>
          </a:p>
        </p:txBody>
      </p:sp>
      <p:sp>
        <p:nvSpPr>
          <p:cNvPr id="8" name="Footer Placeholder 7"/>
          <p:cNvSpPr>
            <a:spLocks noGrp="1"/>
          </p:cNvSpPr>
          <p:nvPr>
            <p:ph type="ftr" sz="quarter" idx="11"/>
          </p:nvPr>
        </p:nvSpPr>
        <p:spPr/>
        <p:txBody>
          <a:bodyPr/>
          <a:lstStyle/>
          <a:p>
            <a:pPr>
              <a:defRPr/>
            </a:pPr>
            <a:r>
              <a:rPr lang="en-US" dirty="0" smtClean="0"/>
              <a:t>27 Slides in Presentation</a:t>
            </a:r>
            <a:endParaRPr lang="en-US" dirty="0"/>
          </a:p>
        </p:txBody>
      </p:sp>
      <p:sp>
        <p:nvSpPr>
          <p:cNvPr id="2051" name="Line 6" descr="Decorative line."/>
          <p:cNvSpPr>
            <a:spLocks noChangeShapeType="1"/>
          </p:cNvSpPr>
          <p:nvPr/>
        </p:nvSpPr>
        <p:spPr bwMode="auto">
          <a:xfrm>
            <a:off x="381000" y="2971800"/>
            <a:ext cx="8305800" cy="0"/>
          </a:xfrm>
          <a:prstGeom prst="line">
            <a:avLst/>
          </a:prstGeom>
          <a:noFill/>
          <a:ln w="28575">
            <a:solidFill>
              <a:srgbClr val="6666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 name="Rectangle 3" descr="Decorative rectangle."/>
          <p:cNvSpPr>
            <a:spLocks noChangeArrowheads="1"/>
          </p:cNvSpPr>
          <p:nvPr/>
        </p:nvSpPr>
        <p:spPr bwMode="auto">
          <a:xfrm>
            <a:off x="0" y="0"/>
            <a:ext cx="1295400" cy="6477000"/>
          </a:xfrm>
          <a:prstGeom prst="rect">
            <a:avLst/>
          </a:prstGeom>
          <a:solidFill>
            <a:srgbClr val="CC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sz="2400">
              <a:latin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rtlCol="0">
            <a:normAutofit fontScale="90000"/>
          </a:bodyPr>
          <a:lstStyle/>
          <a:p>
            <a:pPr eaLnBrk="1" fontAlgn="auto" hangingPunct="1">
              <a:spcAft>
                <a:spcPts val="0"/>
              </a:spcAft>
              <a:defRPr/>
            </a:pPr>
            <a:r>
              <a:rPr lang="en-US" dirty="0" smtClean="0">
                <a:solidFill>
                  <a:schemeClr val="bg2">
                    <a:lumMod val="25000"/>
                  </a:schemeClr>
                </a:solidFill>
              </a:rPr>
              <a:t>Complete the Amortization Schedule</a:t>
            </a:r>
          </a:p>
        </p:txBody>
      </p:sp>
      <p:sp>
        <p:nvSpPr>
          <p:cNvPr id="11268" name="Line 6" descr="Decorative line."/>
          <p:cNvSpPr>
            <a:spLocks noChangeShapeType="1"/>
          </p:cNvSpPr>
          <p:nvPr/>
        </p:nvSpPr>
        <p:spPr bwMode="auto">
          <a:xfrm>
            <a:off x="381000" y="792163"/>
            <a:ext cx="8305800" cy="0"/>
          </a:xfrm>
          <a:prstGeom prst="line">
            <a:avLst/>
          </a:prstGeom>
          <a:noFill/>
          <a:ln w="28575">
            <a:solidFill>
              <a:srgbClr val="6666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0" name="TextBox 7"/>
          <p:cNvSpPr txBox="1">
            <a:spLocks noChangeArrowheads="1"/>
          </p:cNvSpPr>
          <p:nvPr/>
        </p:nvSpPr>
        <p:spPr bwMode="auto">
          <a:xfrm>
            <a:off x="838200" y="914400"/>
            <a:ext cx="73152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Arial" charset="0"/>
              <a:buChar char="•"/>
            </a:pPr>
            <a:r>
              <a:rPr lang="en-US">
                <a:latin typeface="Calibri" pitchFamily="34" charset="0"/>
              </a:rPr>
              <a:t>Enter the principal in the Beginning Balance blank.</a:t>
            </a:r>
          </a:p>
          <a:p>
            <a:pPr eaLnBrk="1" hangingPunct="1">
              <a:buFont typeface="Arial" charset="0"/>
              <a:buChar char="•"/>
            </a:pPr>
            <a:r>
              <a:rPr lang="en-US" b="1">
                <a:solidFill>
                  <a:srgbClr val="FF7C80"/>
                </a:solidFill>
                <a:latin typeface="Calibri" pitchFamily="34" charset="0"/>
              </a:rPr>
              <a:t>Calculate Interest Expense by multiplying the beginning balance by the interest rate stated on the note ($90,000 X .05)</a:t>
            </a:r>
          </a:p>
        </p:txBody>
      </p:sp>
      <p:pic>
        <p:nvPicPr>
          <p:cNvPr id="11266" name="Picture 6" descr="Installment note amortization schedule."/>
          <p:cNvPicPr>
            <a:picLocks noChangeAspect="1" noChangeArrowheads="1"/>
          </p:cNvPicPr>
          <p:nvPr/>
        </p:nvPicPr>
        <p:blipFill>
          <a:blip r:embed="rId2">
            <a:extLst>
              <a:ext uri="{28A0092B-C50C-407E-A947-70E740481C1C}">
                <a14:useLocalDpi xmlns:a14="http://schemas.microsoft.com/office/drawing/2010/main" val="0"/>
              </a:ext>
            </a:extLst>
          </a:blip>
          <a:srcRect l="1563" t="37500" r="34375" b="30208"/>
          <a:stretch>
            <a:fillRect/>
          </a:stretch>
        </p:blipFill>
        <p:spPr bwMode="auto">
          <a:xfrm>
            <a:off x="685800" y="3538538"/>
            <a:ext cx="7772400" cy="293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Box 6"/>
          <p:cNvSpPr txBox="1">
            <a:spLocks noChangeArrowheads="1"/>
          </p:cNvSpPr>
          <p:nvPr/>
        </p:nvSpPr>
        <p:spPr bwMode="auto">
          <a:xfrm>
            <a:off x="1735138" y="4524375"/>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  90,000</a:t>
            </a:r>
          </a:p>
        </p:txBody>
      </p:sp>
      <p:sp>
        <p:nvSpPr>
          <p:cNvPr id="11271" name="TextBox 8"/>
          <p:cNvSpPr txBox="1">
            <a:spLocks noChangeArrowheads="1"/>
          </p:cNvSpPr>
          <p:nvPr/>
        </p:nvSpPr>
        <p:spPr bwMode="auto">
          <a:xfrm>
            <a:off x="3344863" y="4510088"/>
            <a:ext cx="990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a:solidFill>
                  <a:srgbClr val="FF7C80"/>
                </a:solidFill>
                <a:latin typeface="Calibri" pitchFamily="34" charset="0"/>
              </a:rPr>
              <a:t>4,500</a:t>
            </a:r>
          </a:p>
        </p:txBody>
      </p:sp>
      <p:sp>
        <p:nvSpPr>
          <p:cNvPr id="8" name="Slide Number Placeholder 7"/>
          <p:cNvSpPr>
            <a:spLocks noGrp="1"/>
          </p:cNvSpPr>
          <p:nvPr>
            <p:ph type="sldNum" sz="quarter" idx="12"/>
          </p:nvPr>
        </p:nvSpPr>
        <p:spPr/>
        <p:txBody>
          <a:bodyPr/>
          <a:lstStyle/>
          <a:p>
            <a:pPr>
              <a:defRPr/>
            </a:pPr>
            <a:fld id="{0A8CE6E3-8B6D-4403-B330-BA85E8C2625C}"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rtlCol="0">
            <a:normAutofit fontScale="90000"/>
          </a:bodyPr>
          <a:lstStyle/>
          <a:p>
            <a:pPr eaLnBrk="1" fontAlgn="auto" hangingPunct="1">
              <a:spcAft>
                <a:spcPts val="0"/>
              </a:spcAft>
              <a:defRPr/>
            </a:pPr>
            <a:r>
              <a:rPr lang="en-US" dirty="0" smtClean="0">
                <a:solidFill>
                  <a:schemeClr val="bg2">
                    <a:lumMod val="25000"/>
                  </a:schemeClr>
                </a:solidFill>
              </a:rPr>
              <a:t>Complete the Amortization Schedule</a:t>
            </a:r>
          </a:p>
        </p:txBody>
      </p:sp>
      <p:sp>
        <p:nvSpPr>
          <p:cNvPr id="12292" name="Line 6" descr="Decorative line."/>
          <p:cNvSpPr>
            <a:spLocks noChangeShapeType="1"/>
          </p:cNvSpPr>
          <p:nvPr/>
        </p:nvSpPr>
        <p:spPr bwMode="auto">
          <a:xfrm>
            <a:off x="381000" y="868363"/>
            <a:ext cx="8305800" cy="0"/>
          </a:xfrm>
          <a:prstGeom prst="line">
            <a:avLst/>
          </a:prstGeom>
          <a:noFill/>
          <a:ln w="28575">
            <a:solidFill>
              <a:srgbClr val="6666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4" name="TextBox 7"/>
          <p:cNvSpPr txBox="1">
            <a:spLocks noChangeArrowheads="1"/>
          </p:cNvSpPr>
          <p:nvPr/>
        </p:nvSpPr>
        <p:spPr bwMode="auto">
          <a:xfrm>
            <a:off x="381000" y="914400"/>
            <a:ext cx="8458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Arial" charset="0"/>
              <a:buChar char="•"/>
            </a:pPr>
            <a:r>
              <a:rPr lang="en-US">
                <a:latin typeface="Calibri" pitchFamily="34" charset="0"/>
              </a:rPr>
              <a:t>Enter the principal in the Beginning Balance blank.</a:t>
            </a:r>
          </a:p>
          <a:p>
            <a:pPr eaLnBrk="1" hangingPunct="1">
              <a:buFont typeface="Arial" charset="0"/>
              <a:buChar char="•"/>
            </a:pPr>
            <a:r>
              <a:rPr lang="en-US">
                <a:latin typeface="Calibri" pitchFamily="34" charset="0"/>
              </a:rPr>
              <a:t>Calculate Interest Expense by multiplying the beginning balance by the interest rate stated on the note ($90,000 X .05)</a:t>
            </a:r>
          </a:p>
          <a:p>
            <a:pPr eaLnBrk="1" hangingPunct="1">
              <a:buFont typeface="Arial" charset="0"/>
              <a:buChar char="•"/>
            </a:pPr>
            <a:r>
              <a:rPr lang="en-US" b="1">
                <a:solidFill>
                  <a:srgbClr val="FF7C80"/>
                </a:solidFill>
                <a:latin typeface="Calibri" pitchFamily="34" charset="0"/>
              </a:rPr>
              <a:t>Enter the equal total payment amount in the Credit Cash blank (calculated in Slide 7.)</a:t>
            </a:r>
          </a:p>
        </p:txBody>
      </p:sp>
      <p:pic>
        <p:nvPicPr>
          <p:cNvPr id="12290" name="Picture 6" descr="Installment note amortization schedule."/>
          <p:cNvPicPr>
            <a:picLocks noChangeAspect="1" noChangeArrowheads="1"/>
          </p:cNvPicPr>
          <p:nvPr/>
        </p:nvPicPr>
        <p:blipFill>
          <a:blip r:embed="rId2">
            <a:extLst>
              <a:ext uri="{28A0092B-C50C-407E-A947-70E740481C1C}">
                <a14:useLocalDpi xmlns:a14="http://schemas.microsoft.com/office/drawing/2010/main" val="0"/>
              </a:ext>
            </a:extLst>
          </a:blip>
          <a:srcRect l="1563" t="37500" r="34375" b="30208"/>
          <a:stretch>
            <a:fillRect/>
          </a:stretch>
        </p:blipFill>
        <p:spPr bwMode="auto">
          <a:xfrm>
            <a:off x="685800" y="3538538"/>
            <a:ext cx="7772400" cy="293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3" name="TextBox 6"/>
          <p:cNvSpPr txBox="1">
            <a:spLocks noChangeArrowheads="1"/>
          </p:cNvSpPr>
          <p:nvPr/>
        </p:nvSpPr>
        <p:spPr bwMode="auto">
          <a:xfrm>
            <a:off x="1735138" y="4524375"/>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  90,000</a:t>
            </a:r>
          </a:p>
        </p:txBody>
      </p:sp>
      <p:sp>
        <p:nvSpPr>
          <p:cNvPr id="12295" name="TextBox 8"/>
          <p:cNvSpPr txBox="1">
            <a:spLocks noChangeArrowheads="1"/>
          </p:cNvSpPr>
          <p:nvPr/>
        </p:nvSpPr>
        <p:spPr bwMode="auto">
          <a:xfrm>
            <a:off x="3338513" y="4524375"/>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4,500</a:t>
            </a:r>
          </a:p>
        </p:txBody>
      </p:sp>
      <p:sp>
        <p:nvSpPr>
          <p:cNvPr id="12296" name="TextBox 9"/>
          <p:cNvSpPr txBox="1">
            <a:spLocks noChangeArrowheads="1"/>
          </p:cNvSpPr>
          <p:nvPr/>
        </p:nvSpPr>
        <p:spPr bwMode="auto">
          <a:xfrm>
            <a:off x="6019800" y="4510088"/>
            <a:ext cx="990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a:solidFill>
                  <a:srgbClr val="FF7C80"/>
                </a:solidFill>
                <a:latin typeface="Calibri" pitchFamily="34" charset="0"/>
              </a:rPr>
              <a:t>25,381</a:t>
            </a:r>
          </a:p>
        </p:txBody>
      </p:sp>
      <p:sp>
        <p:nvSpPr>
          <p:cNvPr id="9" name="Slide Number Placeholder 8"/>
          <p:cNvSpPr>
            <a:spLocks noGrp="1"/>
          </p:cNvSpPr>
          <p:nvPr>
            <p:ph type="sldNum" sz="quarter" idx="12"/>
          </p:nvPr>
        </p:nvSpPr>
        <p:spPr/>
        <p:txBody>
          <a:bodyPr/>
          <a:lstStyle/>
          <a:p>
            <a:pPr>
              <a:defRPr/>
            </a:pPr>
            <a:fld id="{29FAC25C-38E6-43EA-8552-6187709954C5}"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rtlCol="0">
            <a:normAutofit fontScale="90000"/>
          </a:bodyPr>
          <a:lstStyle/>
          <a:p>
            <a:pPr eaLnBrk="1" fontAlgn="auto" hangingPunct="1">
              <a:spcAft>
                <a:spcPts val="0"/>
              </a:spcAft>
              <a:defRPr/>
            </a:pPr>
            <a:r>
              <a:rPr lang="en-US" dirty="0" smtClean="0">
                <a:solidFill>
                  <a:schemeClr val="bg2">
                    <a:lumMod val="25000"/>
                  </a:schemeClr>
                </a:solidFill>
              </a:rPr>
              <a:t>Complete the Amortization Schedule</a:t>
            </a:r>
          </a:p>
        </p:txBody>
      </p:sp>
      <p:sp>
        <p:nvSpPr>
          <p:cNvPr id="13316" name="Line 6" descr="Decorative line."/>
          <p:cNvSpPr>
            <a:spLocks noChangeShapeType="1"/>
          </p:cNvSpPr>
          <p:nvPr/>
        </p:nvSpPr>
        <p:spPr bwMode="auto">
          <a:xfrm>
            <a:off x="381000" y="792163"/>
            <a:ext cx="8305800" cy="0"/>
          </a:xfrm>
          <a:prstGeom prst="line">
            <a:avLst/>
          </a:prstGeom>
          <a:noFill/>
          <a:ln w="28575">
            <a:solidFill>
              <a:srgbClr val="6666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18" name="TextBox 7" descr="Decorative line."/>
          <p:cNvSpPr txBox="1">
            <a:spLocks noChangeArrowheads="1"/>
          </p:cNvSpPr>
          <p:nvPr/>
        </p:nvSpPr>
        <p:spPr bwMode="auto">
          <a:xfrm>
            <a:off x="838200" y="762000"/>
            <a:ext cx="73152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Calibri" pitchFamily="34" charset="0"/>
              <a:buAutoNum type="arabicPeriod"/>
            </a:pPr>
            <a:r>
              <a:rPr lang="en-US">
                <a:latin typeface="Calibri" pitchFamily="34" charset="0"/>
              </a:rPr>
              <a:t>Enter the principal in the Beginning Balance blank.</a:t>
            </a:r>
          </a:p>
          <a:p>
            <a:pPr eaLnBrk="1" hangingPunct="1">
              <a:buFont typeface="Calibri" pitchFamily="34" charset="0"/>
              <a:buAutoNum type="arabicPeriod"/>
            </a:pPr>
            <a:r>
              <a:rPr lang="en-US">
                <a:latin typeface="Calibri" pitchFamily="34" charset="0"/>
              </a:rPr>
              <a:t>Calculate Interest Expense by multiplying the beginning balance by the interest rate stated on the note ($90,000 X .05)</a:t>
            </a:r>
          </a:p>
          <a:p>
            <a:pPr eaLnBrk="1" hangingPunct="1">
              <a:buFont typeface="Calibri" pitchFamily="34" charset="0"/>
              <a:buAutoNum type="arabicPeriod"/>
            </a:pPr>
            <a:r>
              <a:rPr lang="en-US">
                <a:latin typeface="Calibri" pitchFamily="34" charset="0"/>
              </a:rPr>
              <a:t>Enter the equal total payment amount in the Credit Cash blank.</a:t>
            </a:r>
          </a:p>
          <a:p>
            <a:pPr eaLnBrk="1" hangingPunct="1">
              <a:buFont typeface="Calibri" pitchFamily="34" charset="0"/>
              <a:buAutoNum type="arabicPeriod"/>
            </a:pPr>
            <a:r>
              <a:rPr lang="en-US" b="1">
                <a:solidFill>
                  <a:srgbClr val="FF7C80"/>
                </a:solidFill>
                <a:latin typeface="Calibri" pitchFamily="34" charset="0"/>
              </a:rPr>
              <a:t>Determine the amount of principal reduction to be debited to Notes Payable by finding the difference between the cash payment and the amount charged to interest ($25,381 - $4,500).</a:t>
            </a:r>
          </a:p>
        </p:txBody>
      </p:sp>
      <p:pic>
        <p:nvPicPr>
          <p:cNvPr id="13314" name="Picture 6" descr="Installment note amortization schedule."/>
          <p:cNvPicPr>
            <a:picLocks noChangeAspect="1" noChangeArrowheads="1"/>
          </p:cNvPicPr>
          <p:nvPr/>
        </p:nvPicPr>
        <p:blipFill>
          <a:blip r:embed="rId2">
            <a:extLst>
              <a:ext uri="{28A0092B-C50C-407E-A947-70E740481C1C}">
                <a14:useLocalDpi xmlns:a14="http://schemas.microsoft.com/office/drawing/2010/main" val="0"/>
              </a:ext>
            </a:extLst>
          </a:blip>
          <a:srcRect l="1563" t="37500" r="34375" b="30208"/>
          <a:stretch>
            <a:fillRect/>
          </a:stretch>
        </p:blipFill>
        <p:spPr bwMode="auto">
          <a:xfrm>
            <a:off x="685800" y="3538538"/>
            <a:ext cx="7772400" cy="293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TextBox 6"/>
          <p:cNvSpPr txBox="1">
            <a:spLocks noChangeArrowheads="1"/>
          </p:cNvSpPr>
          <p:nvPr/>
        </p:nvSpPr>
        <p:spPr bwMode="auto">
          <a:xfrm>
            <a:off x="1749425" y="4524375"/>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  90,000</a:t>
            </a:r>
          </a:p>
        </p:txBody>
      </p:sp>
      <p:sp>
        <p:nvSpPr>
          <p:cNvPr id="13319" name="TextBox 8"/>
          <p:cNvSpPr txBox="1">
            <a:spLocks noChangeArrowheads="1"/>
          </p:cNvSpPr>
          <p:nvPr/>
        </p:nvSpPr>
        <p:spPr bwMode="auto">
          <a:xfrm>
            <a:off x="3341688" y="4524375"/>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4,500</a:t>
            </a:r>
          </a:p>
        </p:txBody>
      </p:sp>
      <p:sp>
        <p:nvSpPr>
          <p:cNvPr id="13320" name="TextBox 9"/>
          <p:cNvSpPr txBox="1">
            <a:spLocks noChangeArrowheads="1"/>
          </p:cNvSpPr>
          <p:nvPr/>
        </p:nvSpPr>
        <p:spPr bwMode="auto">
          <a:xfrm>
            <a:off x="6019800" y="4510088"/>
            <a:ext cx="990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13321" name="TextBox 10"/>
          <p:cNvSpPr txBox="1">
            <a:spLocks noChangeArrowheads="1"/>
          </p:cNvSpPr>
          <p:nvPr/>
        </p:nvSpPr>
        <p:spPr bwMode="auto">
          <a:xfrm>
            <a:off x="4633913" y="4510088"/>
            <a:ext cx="990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a:solidFill>
                  <a:srgbClr val="FF7C80"/>
                </a:solidFill>
                <a:latin typeface="Calibri" pitchFamily="34" charset="0"/>
              </a:rPr>
              <a:t>20,881</a:t>
            </a:r>
          </a:p>
        </p:txBody>
      </p:sp>
      <p:sp>
        <p:nvSpPr>
          <p:cNvPr id="10" name="Slide Number Placeholder 9"/>
          <p:cNvSpPr>
            <a:spLocks noGrp="1"/>
          </p:cNvSpPr>
          <p:nvPr>
            <p:ph type="sldNum" sz="quarter" idx="12"/>
          </p:nvPr>
        </p:nvSpPr>
        <p:spPr/>
        <p:txBody>
          <a:bodyPr/>
          <a:lstStyle/>
          <a:p>
            <a:pPr>
              <a:defRPr/>
            </a:pPr>
            <a:fld id="{24E4B70C-1C5F-4F98-9101-FE6935CF74F1}"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rtlCol="0">
            <a:normAutofit fontScale="90000"/>
          </a:bodyPr>
          <a:lstStyle/>
          <a:p>
            <a:pPr eaLnBrk="1" fontAlgn="auto" hangingPunct="1">
              <a:spcAft>
                <a:spcPts val="0"/>
              </a:spcAft>
              <a:defRPr/>
            </a:pPr>
            <a:r>
              <a:rPr lang="en-US" dirty="0" smtClean="0">
                <a:solidFill>
                  <a:schemeClr val="bg2">
                    <a:lumMod val="25000"/>
                  </a:schemeClr>
                </a:solidFill>
              </a:rPr>
              <a:t>Complete the Amortization Schedule</a:t>
            </a:r>
          </a:p>
        </p:txBody>
      </p:sp>
      <p:sp>
        <p:nvSpPr>
          <p:cNvPr id="14340" name="Line 6" descr="Decorative line."/>
          <p:cNvSpPr>
            <a:spLocks noChangeShapeType="1"/>
          </p:cNvSpPr>
          <p:nvPr/>
        </p:nvSpPr>
        <p:spPr bwMode="auto">
          <a:xfrm>
            <a:off x="381000" y="685800"/>
            <a:ext cx="8305800" cy="0"/>
          </a:xfrm>
          <a:prstGeom prst="line">
            <a:avLst/>
          </a:prstGeom>
          <a:noFill/>
          <a:ln w="28575">
            <a:solidFill>
              <a:srgbClr val="6666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2" name="TextBox 7" descr="Decorative line."/>
          <p:cNvSpPr txBox="1">
            <a:spLocks noChangeArrowheads="1"/>
          </p:cNvSpPr>
          <p:nvPr/>
        </p:nvSpPr>
        <p:spPr bwMode="auto">
          <a:xfrm>
            <a:off x="381000" y="685800"/>
            <a:ext cx="815340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Calibri" pitchFamily="34" charset="0"/>
              <a:buAutoNum type="arabicPeriod"/>
            </a:pPr>
            <a:r>
              <a:rPr lang="en-US">
                <a:latin typeface="Calibri" pitchFamily="34" charset="0"/>
              </a:rPr>
              <a:t>Enter the principal in the Beginning Balance blank.</a:t>
            </a:r>
          </a:p>
          <a:p>
            <a:pPr eaLnBrk="1" hangingPunct="1">
              <a:buFont typeface="Calibri" pitchFamily="34" charset="0"/>
              <a:buAutoNum type="arabicPeriod"/>
            </a:pPr>
            <a:r>
              <a:rPr lang="en-US">
                <a:latin typeface="Calibri" pitchFamily="34" charset="0"/>
              </a:rPr>
              <a:t>Calculate Interest Expense by multiplying the beginning balance by the interest rate stated on the note ($90,000 X .05)</a:t>
            </a:r>
          </a:p>
          <a:p>
            <a:pPr eaLnBrk="1" hangingPunct="1">
              <a:buFont typeface="Calibri" pitchFamily="34" charset="0"/>
              <a:buAutoNum type="arabicPeriod"/>
            </a:pPr>
            <a:r>
              <a:rPr lang="en-US">
                <a:latin typeface="Calibri" pitchFamily="34" charset="0"/>
              </a:rPr>
              <a:t>Enter the equal total payment amount in the Credit Cash blank.</a:t>
            </a:r>
          </a:p>
          <a:p>
            <a:pPr eaLnBrk="1" hangingPunct="1">
              <a:buFont typeface="Calibri" pitchFamily="34" charset="0"/>
              <a:buAutoNum type="arabicPeriod"/>
            </a:pPr>
            <a:r>
              <a:rPr lang="en-US">
                <a:latin typeface="Calibri" pitchFamily="34" charset="0"/>
              </a:rPr>
              <a:t>Determine the amount of principal reduction to be debited to Notes Payable by finding the difference between the cash payment and the amount charged to interest ($25,381 - $4,500).</a:t>
            </a:r>
          </a:p>
          <a:p>
            <a:pPr eaLnBrk="1" hangingPunct="1">
              <a:buFont typeface="Calibri" pitchFamily="34" charset="0"/>
              <a:buAutoNum type="arabicPeriod"/>
            </a:pPr>
            <a:r>
              <a:rPr lang="en-US" b="1">
                <a:solidFill>
                  <a:srgbClr val="FF7C80"/>
                </a:solidFill>
                <a:latin typeface="Calibri" pitchFamily="34" charset="0"/>
              </a:rPr>
              <a:t>Calculate the Ending (principal) Balance as Beginning Balance less the principal reduction debited to Notes Payable ($90,000 - $20,881) and place the ending balance for this period in the Beginning Balance blank for the next period.</a:t>
            </a:r>
          </a:p>
          <a:p>
            <a:pPr eaLnBrk="1" hangingPunct="1">
              <a:buFont typeface="Calibri" pitchFamily="34" charset="0"/>
              <a:buAutoNum type="arabicPeriod"/>
            </a:pPr>
            <a:endParaRPr lang="en-US" b="1">
              <a:solidFill>
                <a:srgbClr val="FF7C80"/>
              </a:solidFill>
              <a:latin typeface="Calibri" pitchFamily="34" charset="0"/>
            </a:endParaRPr>
          </a:p>
        </p:txBody>
      </p:sp>
      <p:pic>
        <p:nvPicPr>
          <p:cNvPr id="14338" name="Picture 6" descr="Installment note amortization schedule."/>
          <p:cNvPicPr>
            <a:picLocks noChangeAspect="1" noChangeArrowheads="1"/>
          </p:cNvPicPr>
          <p:nvPr/>
        </p:nvPicPr>
        <p:blipFill>
          <a:blip r:embed="rId2">
            <a:extLst>
              <a:ext uri="{28A0092B-C50C-407E-A947-70E740481C1C}">
                <a14:useLocalDpi xmlns:a14="http://schemas.microsoft.com/office/drawing/2010/main" val="0"/>
              </a:ext>
            </a:extLst>
          </a:blip>
          <a:srcRect l="1563" t="37500" r="34375" b="30208"/>
          <a:stretch>
            <a:fillRect/>
          </a:stretch>
        </p:blipFill>
        <p:spPr bwMode="auto">
          <a:xfrm>
            <a:off x="685800" y="3538538"/>
            <a:ext cx="7772400" cy="293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TextBox 6"/>
          <p:cNvSpPr txBox="1">
            <a:spLocks noChangeArrowheads="1"/>
          </p:cNvSpPr>
          <p:nvPr/>
        </p:nvSpPr>
        <p:spPr bwMode="auto">
          <a:xfrm>
            <a:off x="1749425" y="4524375"/>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  90,000</a:t>
            </a:r>
          </a:p>
        </p:txBody>
      </p:sp>
      <p:sp>
        <p:nvSpPr>
          <p:cNvPr id="14343" name="TextBox 8"/>
          <p:cNvSpPr txBox="1">
            <a:spLocks noChangeArrowheads="1"/>
          </p:cNvSpPr>
          <p:nvPr/>
        </p:nvSpPr>
        <p:spPr bwMode="auto">
          <a:xfrm>
            <a:off x="3341688" y="4524375"/>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4,500</a:t>
            </a:r>
          </a:p>
        </p:txBody>
      </p:sp>
      <p:sp>
        <p:nvSpPr>
          <p:cNvPr id="14345" name="TextBox 10"/>
          <p:cNvSpPr txBox="1">
            <a:spLocks noChangeArrowheads="1"/>
          </p:cNvSpPr>
          <p:nvPr/>
        </p:nvSpPr>
        <p:spPr bwMode="auto">
          <a:xfrm>
            <a:off x="4633913" y="4510088"/>
            <a:ext cx="990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20,881</a:t>
            </a:r>
          </a:p>
        </p:txBody>
      </p:sp>
      <p:sp>
        <p:nvSpPr>
          <p:cNvPr id="14344" name="TextBox 9"/>
          <p:cNvSpPr txBox="1">
            <a:spLocks noChangeArrowheads="1"/>
          </p:cNvSpPr>
          <p:nvPr/>
        </p:nvSpPr>
        <p:spPr bwMode="auto">
          <a:xfrm>
            <a:off x="6019800" y="4510088"/>
            <a:ext cx="990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14346" name="TextBox 9"/>
          <p:cNvSpPr txBox="1">
            <a:spLocks noChangeArrowheads="1"/>
          </p:cNvSpPr>
          <p:nvPr/>
        </p:nvSpPr>
        <p:spPr bwMode="auto">
          <a:xfrm>
            <a:off x="7377113" y="4524375"/>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a:solidFill>
                  <a:srgbClr val="FF7C80"/>
                </a:solidFill>
                <a:latin typeface="Calibri" pitchFamily="34" charset="0"/>
              </a:rPr>
              <a:t>69,119</a:t>
            </a:r>
          </a:p>
        </p:txBody>
      </p:sp>
      <p:sp>
        <p:nvSpPr>
          <p:cNvPr id="14347" name="TextBox 10"/>
          <p:cNvSpPr txBox="1">
            <a:spLocks noChangeArrowheads="1"/>
          </p:cNvSpPr>
          <p:nvPr/>
        </p:nvSpPr>
        <p:spPr bwMode="auto">
          <a:xfrm>
            <a:off x="1839913" y="48768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a:solidFill>
                  <a:srgbClr val="FF7C80"/>
                </a:solidFill>
                <a:latin typeface="Calibri" pitchFamily="34" charset="0"/>
              </a:rPr>
              <a:t>69,119</a:t>
            </a:r>
          </a:p>
        </p:txBody>
      </p:sp>
      <p:sp>
        <p:nvSpPr>
          <p:cNvPr id="12" name="Slide Number Placeholder 11"/>
          <p:cNvSpPr>
            <a:spLocks noGrp="1"/>
          </p:cNvSpPr>
          <p:nvPr>
            <p:ph type="sldNum" sz="quarter" idx="12"/>
          </p:nvPr>
        </p:nvSpPr>
        <p:spPr/>
        <p:txBody>
          <a:bodyPr/>
          <a:lstStyle/>
          <a:p>
            <a:pPr>
              <a:defRPr/>
            </a:pPr>
            <a:fld id="{0B6F5D86-FE75-458D-A28C-E345407E3C44}"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rtlCol="0">
            <a:normAutofit fontScale="90000"/>
          </a:bodyPr>
          <a:lstStyle/>
          <a:p>
            <a:pPr eaLnBrk="1" fontAlgn="auto" hangingPunct="1">
              <a:spcAft>
                <a:spcPts val="0"/>
              </a:spcAft>
              <a:defRPr/>
            </a:pPr>
            <a:r>
              <a:rPr lang="en-US" dirty="0" smtClean="0">
                <a:solidFill>
                  <a:schemeClr val="bg2">
                    <a:lumMod val="25000"/>
                  </a:schemeClr>
                </a:solidFill>
              </a:rPr>
              <a:t>Complete the Amortization Schedule</a:t>
            </a:r>
          </a:p>
        </p:txBody>
      </p:sp>
      <p:sp>
        <p:nvSpPr>
          <p:cNvPr id="15364" name="Line 6" descr="Decorative line."/>
          <p:cNvSpPr>
            <a:spLocks noChangeShapeType="1"/>
          </p:cNvSpPr>
          <p:nvPr/>
        </p:nvSpPr>
        <p:spPr bwMode="auto">
          <a:xfrm>
            <a:off x="381000" y="685800"/>
            <a:ext cx="8305800" cy="0"/>
          </a:xfrm>
          <a:prstGeom prst="line">
            <a:avLst/>
          </a:prstGeom>
          <a:noFill/>
          <a:ln w="28575">
            <a:solidFill>
              <a:srgbClr val="6666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5" name="TextBox 7"/>
          <p:cNvSpPr txBox="1">
            <a:spLocks noChangeArrowheads="1"/>
          </p:cNvSpPr>
          <p:nvPr/>
        </p:nvSpPr>
        <p:spPr bwMode="auto">
          <a:xfrm>
            <a:off x="381000" y="609600"/>
            <a:ext cx="81534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Calibri" pitchFamily="34" charset="0"/>
              <a:buAutoNum type="arabicPeriod"/>
            </a:pPr>
            <a:r>
              <a:rPr lang="en-US">
                <a:latin typeface="Calibri" pitchFamily="34" charset="0"/>
              </a:rPr>
              <a:t>Enter the principal in the Beginning Balance blank.</a:t>
            </a:r>
          </a:p>
          <a:p>
            <a:pPr eaLnBrk="1" hangingPunct="1">
              <a:buFont typeface="Calibri" pitchFamily="34" charset="0"/>
              <a:buAutoNum type="arabicPeriod"/>
            </a:pPr>
            <a:r>
              <a:rPr lang="en-US">
                <a:latin typeface="Calibri" pitchFamily="34" charset="0"/>
              </a:rPr>
              <a:t>Calculate Interest Expense by multiplying the beginning balance by the interest rate stated on the note ($90,000 X .05)</a:t>
            </a:r>
          </a:p>
          <a:p>
            <a:pPr eaLnBrk="1" hangingPunct="1">
              <a:buFont typeface="Calibri" pitchFamily="34" charset="0"/>
              <a:buAutoNum type="arabicPeriod"/>
            </a:pPr>
            <a:r>
              <a:rPr lang="en-US">
                <a:latin typeface="Calibri" pitchFamily="34" charset="0"/>
              </a:rPr>
              <a:t>Enter the equal total payment amount in the Credit Cash blank.</a:t>
            </a:r>
          </a:p>
          <a:p>
            <a:pPr eaLnBrk="1" hangingPunct="1">
              <a:buFont typeface="Calibri" pitchFamily="34" charset="0"/>
              <a:buAutoNum type="arabicPeriod"/>
            </a:pPr>
            <a:r>
              <a:rPr lang="en-US">
                <a:latin typeface="Calibri" pitchFamily="34" charset="0"/>
              </a:rPr>
              <a:t>Determine the amount of principal reduction to be debited to Notes Payable by finding the difference between the cash payment and the amount charged to interest ($25,381 - $4,500).</a:t>
            </a:r>
          </a:p>
          <a:p>
            <a:pPr eaLnBrk="1" hangingPunct="1">
              <a:buFont typeface="Calibri" pitchFamily="34" charset="0"/>
              <a:buAutoNum type="arabicPeriod"/>
            </a:pPr>
            <a:r>
              <a:rPr lang="en-US">
                <a:latin typeface="Calibri" pitchFamily="34" charset="0"/>
              </a:rPr>
              <a:t>Calculate the Ending (principal) Balance as Beginning Balance less the principal reduction debited to Notes Payable ($90,000 - $20,881) and place the ending balance for this period in the Beginning Balance blank for the next period.</a:t>
            </a:r>
          </a:p>
          <a:p>
            <a:pPr eaLnBrk="1" hangingPunct="1">
              <a:buFont typeface="Calibri" pitchFamily="34" charset="0"/>
              <a:buAutoNum type="arabicPeriod"/>
            </a:pPr>
            <a:r>
              <a:rPr lang="en-US" b="1">
                <a:solidFill>
                  <a:srgbClr val="FF7C80"/>
                </a:solidFill>
                <a:latin typeface="Calibri" pitchFamily="34" charset="0"/>
              </a:rPr>
              <a:t>Repeat  steps 2-5 through year 2011.</a:t>
            </a:r>
          </a:p>
          <a:p>
            <a:pPr eaLnBrk="1" hangingPunct="1">
              <a:buFont typeface="Calibri" pitchFamily="34" charset="0"/>
              <a:buAutoNum type="arabicPeriod"/>
            </a:pPr>
            <a:endParaRPr lang="en-US" b="1">
              <a:solidFill>
                <a:srgbClr val="FF7C80"/>
              </a:solidFill>
              <a:latin typeface="Calibri" pitchFamily="34" charset="0"/>
            </a:endParaRPr>
          </a:p>
        </p:txBody>
      </p:sp>
      <p:pic>
        <p:nvPicPr>
          <p:cNvPr id="15362" name="Picture 6" descr="Installment note amortization schedule."/>
          <p:cNvPicPr>
            <a:picLocks noChangeAspect="1" noChangeArrowheads="1"/>
          </p:cNvPicPr>
          <p:nvPr/>
        </p:nvPicPr>
        <p:blipFill>
          <a:blip r:embed="rId2">
            <a:extLst>
              <a:ext uri="{28A0092B-C50C-407E-A947-70E740481C1C}">
                <a14:useLocalDpi xmlns:a14="http://schemas.microsoft.com/office/drawing/2010/main" val="0"/>
              </a:ext>
            </a:extLst>
          </a:blip>
          <a:srcRect l="1563" t="37500" r="34375" b="30208"/>
          <a:stretch>
            <a:fillRect/>
          </a:stretch>
        </p:blipFill>
        <p:spPr bwMode="auto">
          <a:xfrm>
            <a:off x="685800" y="3614738"/>
            <a:ext cx="7570788"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7" name="TextBox 6"/>
          <p:cNvSpPr txBox="1">
            <a:spLocks noChangeArrowheads="1"/>
          </p:cNvSpPr>
          <p:nvPr/>
        </p:nvSpPr>
        <p:spPr bwMode="auto">
          <a:xfrm>
            <a:off x="1676400" y="455295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  90,000</a:t>
            </a:r>
          </a:p>
        </p:txBody>
      </p:sp>
      <p:sp>
        <p:nvSpPr>
          <p:cNvPr id="15368" name="TextBox 8"/>
          <p:cNvSpPr txBox="1">
            <a:spLocks noChangeArrowheads="1"/>
          </p:cNvSpPr>
          <p:nvPr/>
        </p:nvSpPr>
        <p:spPr bwMode="auto">
          <a:xfrm>
            <a:off x="3268663" y="455295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4,500</a:t>
            </a:r>
          </a:p>
        </p:txBody>
      </p:sp>
      <p:sp>
        <p:nvSpPr>
          <p:cNvPr id="15370" name="TextBox 10"/>
          <p:cNvSpPr txBox="1">
            <a:spLocks noChangeArrowheads="1"/>
          </p:cNvSpPr>
          <p:nvPr/>
        </p:nvSpPr>
        <p:spPr bwMode="auto">
          <a:xfrm>
            <a:off x="4518025" y="4554538"/>
            <a:ext cx="990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20,881</a:t>
            </a:r>
          </a:p>
        </p:txBody>
      </p:sp>
      <p:sp>
        <p:nvSpPr>
          <p:cNvPr id="15369" name="TextBox 9"/>
          <p:cNvSpPr txBox="1">
            <a:spLocks noChangeArrowheads="1"/>
          </p:cNvSpPr>
          <p:nvPr/>
        </p:nvSpPr>
        <p:spPr bwMode="auto">
          <a:xfrm>
            <a:off x="5867400" y="4554538"/>
            <a:ext cx="990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15371" name="TextBox 9"/>
          <p:cNvSpPr txBox="1">
            <a:spLocks noChangeArrowheads="1"/>
          </p:cNvSpPr>
          <p:nvPr/>
        </p:nvSpPr>
        <p:spPr bwMode="auto">
          <a:xfrm>
            <a:off x="7202488" y="455295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a:solidFill>
                  <a:srgbClr val="FF7C80"/>
                </a:solidFill>
                <a:latin typeface="Calibri" pitchFamily="34" charset="0"/>
              </a:rPr>
              <a:t>69,119</a:t>
            </a:r>
          </a:p>
        </p:txBody>
      </p:sp>
      <p:sp>
        <p:nvSpPr>
          <p:cNvPr id="15372" name="TextBox 10"/>
          <p:cNvSpPr txBox="1">
            <a:spLocks noChangeArrowheads="1"/>
          </p:cNvSpPr>
          <p:nvPr/>
        </p:nvSpPr>
        <p:spPr bwMode="auto">
          <a:xfrm>
            <a:off x="1766888" y="4905375"/>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a:solidFill>
                  <a:srgbClr val="FF7C80"/>
                </a:solidFill>
                <a:latin typeface="Calibri" pitchFamily="34" charset="0"/>
              </a:rPr>
              <a:t>69,119</a:t>
            </a:r>
          </a:p>
        </p:txBody>
      </p:sp>
      <p:sp>
        <p:nvSpPr>
          <p:cNvPr id="11" name="Slide Number Placeholder 10"/>
          <p:cNvSpPr>
            <a:spLocks noGrp="1"/>
          </p:cNvSpPr>
          <p:nvPr>
            <p:ph type="sldNum" sz="quarter" idx="12"/>
          </p:nvPr>
        </p:nvSpPr>
        <p:spPr/>
        <p:txBody>
          <a:bodyPr/>
          <a:lstStyle/>
          <a:p>
            <a:pPr>
              <a:defRPr/>
            </a:pPr>
            <a:fld id="{31A29F89-4A87-4625-A3A1-58645699FA35}"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rtlCol="0">
            <a:normAutofit fontScale="90000"/>
          </a:bodyPr>
          <a:lstStyle/>
          <a:p>
            <a:pPr eaLnBrk="1" fontAlgn="auto" hangingPunct="1">
              <a:spcAft>
                <a:spcPts val="0"/>
              </a:spcAft>
              <a:defRPr/>
            </a:pPr>
            <a:r>
              <a:rPr lang="en-US" dirty="0" smtClean="0">
                <a:solidFill>
                  <a:schemeClr val="bg2">
                    <a:lumMod val="25000"/>
                  </a:schemeClr>
                </a:solidFill>
              </a:rPr>
              <a:t>Complete the Amortization Schedule</a:t>
            </a:r>
          </a:p>
        </p:txBody>
      </p:sp>
      <p:sp>
        <p:nvSpPr>
          <p:cNvPr id="16387" name="Line 6" descr="Decoratiave line."/>
          <p:cNvSpPr>
            <a:spLocks noChangeShapeType="1"/>
          </p:cNvSpPr>
          <p:nvPr/>
        </p:nvSpPr>
        <p:spPr bwMode="auto">
          <a:xfrm>
            <a:off x="381000" y="990600"/>
            <a:ext cx="8305800" cy="0"/>
          </a:xfrm>
          <a:prstGeom prst="line">
            <a:avLst/>
          </a:prstGeom>
          <a:noFill/>
          <a:ln w="28575">
            <a:solidFill>
              <a:srgbClr val="6666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TextBox 10"/>
          <p:cNvSpPr txBox="1"/>
          <p:nvPr/>
        </p:nvSpPr>
        <p:spPr>
          <a:xfrm>
            <a:off x="762000" y="1371600"/>
            <a:ext cx="7772400" cy="2308225"/>
          </a:xfrm>
          <a:prstGeom prst="rect">
            <a:avLst/>
          </a:prstGeom>
          <a:noFill/>
        </p:spPr>
        <p:txBody>
          <a:bodyPr>
            <a:spAutoFit/>
          </a:bodyPr>
          <a:lstStyle/>
          <a:p>
            <a:pPr>
              <a:defRPr/>
            </a:pPr>
            <a:r>
              <a:rPr lang="en-US" sz="2400" dirty="0">
                <a:solidFill>
                  <a:schemeClr val="bg2">
                    <a:lumMod val="25000"/>
                  </a:schemeClr>
                </a:solidFill>
              </a:rPr>
              <a:t>See if you can complete the note amortization schedule through </a:t>
            </a:r>
            <a:r>
              <a:rPr lang="en-US" sz="2400" b="1" dirty="0">
                <a:solidFill>
                  <a:schemeClr val="bg2">
                    <a:lumMod val="25000"/>
                  </a:schemeClr>
                </a:solidFill>
              </a:rPr>
              <a:t>year</a:t>
            </a:r>
            <a:r>
              <a:rPr lang="en-US" sz="2400" dirty="0">
                <a:solidFill>
                  <a:schemeClr val="bg2">
                    <a:lumMod val="25000"/>
                  </a:schemeClr>
                </a:solidFill>
              </a:rPr>
              <a:t> </a:t>
            </a:r>
            <a:r>
              <a:rPr lang="en-US" sz="2400" b="1" dirty="0">
                <a:solidFill>
                  <a:schemeClr val="bg2">
                    <a:lumMod val="25000"/>
                  </a:schemeClr>
                </a:solidFill>
              </a:rPr>
              <a:t>2011</a:t>
            </a:r>
            <a:r>
              <a:rPr lang="en-US" sz="2400" dirty="0">
                <a:solidFill>
                  <a:schemeClr val="bg2">
                    <a:lumMod val="25000"/>
                  </a:schemeClr>
                </a:solidFill>
              </a:rPr>
              <a:t> on the problem sheet you printed.  Round your interest expense to the nearest whole dollar.</a:t>
            </a:r>
          </a:p>
          <a:p>
            <a:pPr>
              <a:defRPr/>
            </a:pPr>
            <a:endParaRPr lang="en-US" sz="2400" dirty="0">
              <a:solidFill>
                <a:schemeClr val="bg2">
                  <a:lumMod val="25000"/>
                </a:schemeClr>
              </a:solidFill>
            </a:endParaRPr>
          </a:p>
          <a:p>
            <a:pPr>
              <a:defRPr/>
            </a:pPr>
            <a:r>
              <a:rPr lang="en-US" sz="2400" dirty="0">
                <a:solidFill>
                  <a:schemeClr val="bg2">
                    <a:lumMod val="25000"/>
                  </a:schemeClr>
                </a:solidFill>
              </a:rPr>
              <a:t>Check your answers on the following slide.</a:t>
            </a:r>
          </a:p>
        </p:txBody>
      </p:sp>
      <p:sp>
        <p:nvSpPr>
          <p:cNvPr id="5" name="Slide Number Placeholder 4"/>
          <p:cNvSpPr>
            <a:spLocks noGrp="1"/>
          </p:cNvSpPr>
          <p:nvPr>
            <p:ph type="sldNum" sz="quarter" idx="12"/>
          </p:nvPr>
        </p:nvSpPr>
        <p:spPr/>
        <p:txBody>
          <a:bodyPr/>
          <a:lstStyle/>
          <a:p>
            <a:pPr>
              <a:defRPr/>
            </a:pPr>
            <a:fld id="{214D1BF6-1587-4125-B4AE-5ACB16A84677}"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rtlCol="0">
            <a:normAutofit fontScale="90000"/>
          </a:bodyPr>
          <a:lstStyle/>
          <a:p>
            <a:pPr eaLnBrk="1" fontAlgn="auto" hangingPunct="1">
              <a:spcAft>
                <a:spcPts val="0"/>
              </a:spcAft>
              <a:defRPr/>
            </a:pPr>
            <a:r>
              <a:rPr lang="en-US" dirty="0" smtClean="0">
                <a:solidFill>
                  <a:schemeClr val="bg2">
                    <a:lumMod val="25000"/>
                  </a:schemeClr>
                </a:solidFill>
              </a:rPr>
              <a:t>Complete the Amortization Schedule</a:t>
            </a:r>
          </a:p>
        </p:txBody>
      </p:sp>
      <p:sp>
        <p:nvSpPr>
          <p:cNvPr id="17412" name="Line 6" descr="Decorative line."/>
          <p:cNvSpPr>
            <a:spLocks noChangeShapeType="1"/>
          </p:cNvSpPr>
          <p:nvPr/>
        </p:nvSpPr>
        <p:spPr bwMode="auto">
          <a:xfrm>
            <a:off x="381000" y="685800"/>
            <a:ext cx="8305800" cy="0"/>
          </a:xfrm>
          <a:prstGeom prst="line">
            <a:avLst/>
          </a:prstGeom>
          <a:noFill/>
          <a:ln w="28575">
            <a:solidFill>
              <a:srgbClr val="6666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 name="Title 1"/>
          <p:cNvSpPr txBox="1">
            <a:spLocks/>
          </p:cNvSpPr>
          <p:nvPr/>
        </p:nvSpPr>
        <p:spPr bwMode="auto">
          <a:xfrm>
            <a:off x="533400" y="685800"/>
            <a:ext cx="8229600" cy="1143000"/>
          </a:xfrm>
          <a:prstGeom prst="rect">
            <a:avLst/>
          </a:prstGeom>
          <a:noFill/>
          <a:ln w="9525">
            <a:noFill/>
            <a:miter lim="800000"/>
            <a:headEnd/>
            <a:tailEnd/>
          </a:ln>
        </p:spPr>
        <p:txBody>
          <a:bodyPr anchor="ctr">
            <a:normAutofit fontScale="97500"/>
          </a:bodyPr>
          <a:lstStyle/>
          <a:p>
            <a:pPr algn="ctr" fontAlgn="auto">
              <a:spcAft>
                <a:spcPts val="0"/>
              </a:spcAft>
              <a:defRPr/>
            </a:pPr>
            <a:r>
              <a:rPr lang="en-US" sz="3600" dirty="0">
                <a:solidFill>
                  <a:schemeClr val="bg2">
                    <a:lumMod val="25000"/>
                  </a:schemeClr>
                </a:solidFill>
                <a:latin typeface="+mj-lt"/>
                <a:ea typeface="+mj-ea"/>
                <a:cs typeface="+mj-cs"/>
              </a:rPr>
              <a:t>Check Your Answer</a:t>
            </a:r>
          </a:p>
        </p:txBody>
      </p:sp>
      <p:pic>
        <p:nvPicPr>
          <p:cNvPr id="17410" name="Picture 6" descr="Installment note amortization schedule."/>
          <p:cNvPicPr>
            <a:picLocks noChangeAspect="1" noChangeArrowheads="1"/>
          </p:cNvPicPr>
          <p:nvPr/>
        </p:nvPicPr>
        <p:blipFill>
          <a:blip r:embed="rId2">
            <a:extLst>
              <a:ext uri="{28A0092B-C50C-407E-A947-70E740481C1C}">
                <a14:useLocalDpi xmlns:a14="http://schemas.microsoft.com/office/drawing/2010/main" val="0"/>
              </a:ext>
            </a:extLst>
          </a:blip>
          <a:srcRect l="1563" t="37500" r="34375" b="30208"/>
          <a:stretch>
            <a:fillRect/>
          </a:stretch>
        </p:blipFill>
        <p:spPr bwMode="auto">
          <a:xfrm>
            <a:off x="685800" y="1738313"/>
            <a:ext cx="7772400" cy="293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10"/>
          <p:cNvGrpSpPr/>
          <p:nvPr/>
        </p:nvGrpSpPr>
        <p:grpSpPr>
          <a:xfrm>
            <a:off x="1676400" y="2709863"/>
            <a:ext cx="6724650" cy="1449387"/>
            <a:chOff x="1676400" y="2709863"/>
            <a:chExt cx="6724650" cy="1449387"/>
          </a:xfrm>
        </p:grpSpPr>
        <p:sp>
          <p:nvSpPr>
            <p:cNvPr id="17420" name="TextBox 6"/>
            <p:cNvSpPr txBox="1">
              <a:spLocks noChangeArrowheads="1"/>
            </p:cNvSpPr>
            <p:nvPr/>
          </p:nvSpPr>
          <p:spPr bwMode="auto">
            <a:xfrm>
              <a:off x="1731963" y="2709863"/>
              <a:ext cx="990729" cy="370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  90,000</a:t>
              </a:r>
            </a:p>
          </p:txBody>
        </p:sp>
        <p:sp>
          <p:nvSpPr>
            <p:cNvPr id="17421" name="TextBox 7"/>
            <p:cNvSpPr txBox="1">
              <a:spLocks noChangeArrowheads="1"/>
            </p:cNvSpPr>
            <p:nvPr/>
          </p:nvSpPr>
          <p:spPr bwMode="auto">
            <a:xfrm>
              <a:off x="3352144" y="2710315"/>
              <a:ext cx="990729" cy="370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4,500</a:t>
              </a:r>
            </a:p>
          </p:txBody>
        </p:sp>
        <p:sp>
          <p:nvSpPr>
            <p:cNvPr id="17423" name="TextBox 8"/>
            <p:cNvSpPr txBox="1">
              <a:spLocks noChangeArrowheads="1"/>
            </p:cNvSpPr>
            <p:nvPr/>
          </p:nvSpPr>
          <p:spPr bwMode="auto">
            <a:xfrm>
              <a:off x="4644765" y="2710316"/>
              <a:ext cx="990729" cy="370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20,881</a:t>
              </a:r>
            </a:p>
          </p:txBody>
        </p:sp>
        <p:sp>
          <p:nvSpPr>
            <p:cNvPr id="17422" name="TextBox 9"/>
            <p:cNvSpPr txBox="1">
              <a:spLocks noChangeArrowheads="1"/>
            </p:cNvSpPr>
            <p:nvPr/>
          </p:nvSpPr>
          <p:spPr bwMode="auto">
            <a:xfrm>
              <a:off x="6016747" y="2710316"/>
              <a:ext cx="990729" cy="370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17424" name="TextBox 10"/>
            <p:cNvSpPr txBox="1">
              <a:spLocks noChangeArrowheads="1"/>
            </p:cNvSpPr>
            <p:nvPr/>
          </p:nvSpPr>
          <p:spPr bwMode="auto">
            <a:xfrm>
              <a:off x="7387860" y="2710317"/>
              <a:ext cx="990729" cy="370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69,119</a:t>
              </a:r>
            </a:p>
          </p:txBody>
        </p:sp>
        <p:sp>
          <p:nvSpPr>
            <p:cNvPr id="17426" name="TextBox 11"/>
            <p:cNvSpPr txBox="1">
              <a:spLocks noChangeArrowheads="1"/>
            </p:cNvSpPr>
            <p:nvPr/>
          </p:nvSpPr>
          <p:spPr bwMode="auto">
            <a:xfrm>
              <a:off x="1857247" y="3061708"/>
              <a:ext cx="990729" cy="370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latin typeface="Calibri" pitchFamily="34" charset="0"/>
                </a:rPr>
                <a:t>69,119</a:t>
              </a:r>
            </a:p>
          </p:txBody>
        </p:sp>
        <p:sp>
          <p:nvSpPr>
            <p:cNvPr id="17429" name="TextBox 12"/>
            <p:cNvSpPr txBox="1">
              <a:spLocks noChangeArrowheads="1"/>
            </p:cNvSpPr>
            <p:nvPr/>
          </p:nvSpPr>
          <p:spPr bwMode="auto">
            <a:xfrm>
              <a:off x="3352144" y="3061708"/>
              <a:ext cx="990729" cy="370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3,456</a:t>
              </a:r>
            </a:p>
          </p:txBody>
        </p:sp>
        <p:sp>
          <p:nvSpPr>
            <p:cNvPr id="17428" name="TextBox 13"/>
            <p:cNvSpPr txBox="1">
              <a:spLocks noChangeArrowheads="1"/>
            </p:cNvSpPr>
            <p:nvPr/>
          </p:nvSpPr>
          <p:spPr bwMode="auto">
            <a:xfrm>
              <a:off x="4644765" y="3061708"/>
              <a:ext cx="990729" cy="370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21,925</a:t>
              </a:r>
            </a:p>
          </p:txBody>
        </p:sp>
        <p:sp>
          <p:nvSpPr>
            <p:cNvPr id="17418" name="TextBox 14"/>
            <p:cNvSpPr txBox="1">
              <a:spLocks noChangeArrowheads="1"/>
            </p:cNvSpPr>
            <p:nvPr/>
          </p:nvSpPr>
          <p:spPr bwMode="auto">
            <a:xfrm>
              <a:off x="6019800" y="3062288"/>
              <a:ext cx="990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17427" name="TextBox 15"/>
            <p:cNvSpPr txBox="1">
              <a:spLocks noChangeArrowheads="1"/>
            </p:cNvSpPr>
            <p:nvPr/>
          </p:nvSpPr>
          <p:spPr bwMode="auto">
            <a:xfrm>
              <a:off x="7410321" y="3061711"/>
              <a:ext cx="990729" cy="370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47,194</a:t>
              </a:r>
            </a:p>
          </p:txBody>
        </p:sp>
        <p:sp>
          <p:nvSpPr>
            <p:cNvPr id="17430" name="TextBox 16"/>
            <p:cNvSpPr txBox="1">
              <a:spLocks noChangeArrowheads="1"/>
            </p:cNvSpPr>
            <p:nvPr/>
          </p:nvSpPr>
          <p:spPr bwMode="auto">
            <a:xfrm>
              <a:off x="1857247" y="3427089"/>
              <a:ext cx="990729" cy="370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47,194</a:t>
              </a:r>
            </a:p>
          </p:txBody>
        </p:sp>
        <p:sp>
          <p:nvSpPr>
            <p:cNvPr id="17431" name="TextBox 17"/>
            <p:cNvSpPr txBox="1">
              <a:spLocks noChangeArrowheads="1"/>
            </p:cNvSpPr>
            <p:nvPr/>
          </p:nvSpPr>
          <p:spPr bwMode="auto">
            <a:xfrm>
              <a:off x="3352143" y="3427087"/>
              <a:ext cx="990729" cy="370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2,360</a:t>
              </a:r>
            </a:p>
          </p:txBody>
        </p:sp>
        <p:sp>
          <p:nvSpPr>
            <p:cNvPr id="17425" name="TextBox 18"/>
            <p:cNvSpPr txBox="1">
              <a:spLocks noChangeArrowheads="1"/>
            </p:cNvSpPr>
            <p:nvPr/>
          </p:nvSpPr>
          <p:spPr bwMode="auto">
            <a:xfrm>
              <a:off x="4613799" y="3411015"/>
              <a:ext cx="990729" cy="370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23,021</a:t>
              </a:r>
            </a:p>
          </p:txBody>
        </p:sp>
        <p:sp>
          <p:nvSpPr>
            <p:cNvPr id="17419" name="TextBox 19"/>
            <p:cNvSpPr txBox="1">
              <a:spLocks noChangeArrowheads="1"/>
            </p:cNvSpPr>
            <p:nvPr/>
          </p:nvSpPr>
          <p:spPr bwMode="auto">
            <a:xfrm>
              <a:off x="5997575" y="3425825"/>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latin typeface="Calibri" pitchFamily="34" charset="0"/>
                </a:rPr>
                <a:t>25,381</a:t>
              </a:r>
            </a:p>
          </p:txBody>
        </p:sp>
        <p:sp>
          <p:nvSpPr>
            <p:cNvPr id="17432" name="TextBox 6"/>
            <p:cNvSpPr txBox="1">
              <a:spLocks noChangeArrowheads="1"/>
            </p:cNvSpPr>
            <p:nvPr/>
          </p:nvSpPr>
          <p:spPr bwMode="auto">
            <a:xfrm>
              <a:off x="7385067" y="3422246"/>
              <a:ext cx="990729" cy="370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24,173</a:t>
              </a:r>
            </a:p>
          </p:txBody>
        </p:sp>
        <p:sp>
          <p:nvSpPr>
            <p:cNvPr id="17416" name="TextBox 6"/>
            <p:cNvSpPr txBox="1">
              <a:spLocks noChangeArrowheads="1"/>
            </p:cNvSpPr>
            <p:nvPr/>
          </p:nvSpPr>
          <p:spPr bwMode="auto">
            <a:xfrm>
              <a:off x="1676400" y="3789363"/>
              <a:ext cx="976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24,173</a:t>
              </a:r>
            </a:p>
          </p:txBody>
        </p:sp>
      </p:grpSp>
      <p:sp>
        <p:nvSpPr>
          <p:cNvPr id="17415" name="TextBox 23"/>
          <p:cNvSpPr txBox="1">
            <a:spLocks noChangeArrowheads="1"/>
          </p:cNvSpPr>
          <p:nvPr/>
        </p:nvSpPr>
        <p:spPr bwMode="auto">
          <a:xfrm>
            <a:off x="914400" y="5257800"/>
            <a:ext cx="74676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t>Except for the beginning balance which was brought forward from the previous year, the last year has been left intentionally blank.  </a:t>
            </a:r>
            <a:br>
              <a:rPr lang="en-US"/>
            </a:br>
            <a:r>
              <a:rPr lang="en-US"/>
              <a:t>Continue the presentation to complete the last year.</a:t>
            </a:r>
          </a:p>
        </p:txBody>
      </p:sp>
      <p:sp>
        <p:nvSpPr>
          <p:cNvPr id="26" name="Slide Number Placeholder 25"/>
          <p:cNvSpPr>
            <a:spLocks noGrp="1"/>
          </p:cNvSpPr>
          <p:nvPr>
            <p:ph type="sldNum" sz="quarter" idx="12"/>
          </p:nvPr>
        </p:nvSpPr>
        <p:spPr/>
        <p:txBody>
          <a:bodyPr/>
          <a:lstStyle/>
          <a:p>
            <a:pPr>
              <a:defRPr/>
            </a:pPr>
            <a:fld id="{92B4A833-29D8-4DCC-8FB1-67EC327D13B9}"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rtlCol="0">
            <a:normAutofit/>
          </a:bodyPr>
          <a:lstStyle/>
          <a:p>
            <a:pPr eaLnBrk="1" fontAlgn="auto" hangingPunct="1">
              <a:spcAft>
                <a:spcPts val="0"/>
              </a:spcAft>
              <a:defRPr/>
            </a:pPr>
            <a:r>
              <a:rPr lang="en-US" dirty="0" smtClean="0">
                <a:solidFill>
                  <a:schemeClr val="bg2">
                    <a:lumMod val="25000"/>
                  </a:schemeClr>
                </a:solidFill>
              </a:rPr>
              <a:t>The Last year</a:t>
            </a:r>
          </a:p>
        </p:txBody>
      </p:sp>
      <p:sp>
        <p:nvSpPr>
          <p:cNvPr id="18435" name="Line 6" descr="Decorative line."/>
          <p:cNvSpPr>
            <a:spLocks noChangeShapeType="1"/>
          </p:cNvSpPr>
          <p:nvPr/>
        </p:nvSpPr>
        <p:spPr bwMode="auto">
          <a:xfrm>
            <a:off x="381000" y="685800"/>
            <a:ext cx="8305800" cy="0"/>
          </a:xfrm>
          <a:prstGeom prst="line">
            <a:avLst/>
          </a:prstGeom>
          <a:noFill/>
          <a:ln w="28575">
            <a:solidFill>
              <a:srgbClr val="6666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36" name="TextBox 20"/>
          <p:cNvSpPr txBox="1">
            <a:spLocks noChangeArrowheads="1"/>
          </p:cNvSpPr>
          <p:nvPr/>
        </p:nvSpPr>
        <p:spPr bwMode="auto">
          <a:xfrm>
            <a:off x="990600" y="838200"/>
            <a:ext cx="7391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The last year may present a small challenge.  First note that the ending balance in the last year should be $0 (</a:t>
            </a:r>
            <a:r>
              <a:rPr lang="en-US">
                <a:solidFill>
                  <a:srgbClr val="FF7C80"/>
                </a:solidFill>
              </a:rPr>
              <a:t>you should neither owe money at the end of the loan nor should the bank owe you any money</a:t>
            </a:r>
            <a:r>
              <a:rPr lang="en-US"/>
              <a:t>).</a:t>
            </a:r>
          </a:p>
          <a:p>
            <a:pPr eaLnBrk="1" hangingPunct="1"/>
            <a:endParaRPr lang="en-US"/>
          </a:p>
        </p:txBody>
      </p:sp>
      <p:pic>
        <p:nvPicPr>
          <p:cNvPr id="18438" name="Picture 6" descr="Installment note amortization schedule."/>
          <p:cNvPicPr>
            <a:picLocks noChangeAspect="1" noChangeArrowheads="1"/>
          </p:cNvPicPr>
          <p:nvPr/>
        </p:nvPicPr>
        <p:blipFill>
          <a:blip r:embed="rId2">
            <a:extLst>
              <a:ext uri="{28A0092B-C50C-407E-A947-70E740481C1C}">
                <a14:useLocalDpi xmlns:a14="http://schemas.microsoft.com/office/drawing/2010/main" val="0"/>
              </a:ext>
            </a:extLst>
          </a:blip>
          <a:srcRect l="1563" t="37500" r="34375" b="30208"/>
          <a:stretch>
            <a:fillRect/>
          </a:stretch>
        </p:blipFill>
        <p:spPr bwMode="auto">
          <a:xfrm>
            <a:off x="762000" y="2590800"/>
            <a:ext cx="7772400" cy="293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2"/>
          <p:cNvGrpSpPr/>
          <p:nvPr/>
        </p:nvGrpSpPr>
        <p:grpSpPr>
          <a:xfrm>
            <a:off x="1808163" y="3562350"/>
            <a:ext cx="6669087" cy="1449388"/>
            <a:chOff x="1808163" y="3562350"/>
            <a:chExt cx="6669087" cy="1449388"/>
          </a:xfrm>
        </p:grpSpPr>
        <p:sp>
          <p:nvSpPr>
            <p:cNvPr id="18443" name="TextBox 6"/>
            <p:cNvSpPr txBox="1">
              <a:spLocks noChangeArrowheads="1"/>
            </p:cNvSpPr>
            <p:nvPr/>
          </p:nvSpPr>
          <p:spPr bwMode="auto">
            <a:xfrm>
              <a:off x="1808163" y="3562350"/>
              <a:ext cx="990729" cy="37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  90,000</a:t>
              </a:r>
            </a:p>
          </p:txBody>
        </p:sp>
        <p:sp>
          <p:nvSpPr>
            <p:cNvPr id="18444" name="TextBox 8"/>
            <p:cNvSpPr txBox="1">
              <a:spLocks noChangeArrowheads="1"/>
            </p:cNvSpPr>
            <p:nvPr/>
          </p:nvSpPr>
          <p:spPr bwMode="auto">
            <a:xfrm>
              <a:off x="3428344" y="3562802"/>
              <a:ext cx="990729" cy="37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4,500</a:t>
              </a:r>
            </a:p>
          </p:txBody>
        </p:sp>
        <p:sp>
          <p:nvSpPr>
            <p:cNvPr id="18446" name="TextBox 10"/>
            <p:cNvSpPr txBox="1">
              <a:spLocks noChangeArrowheads="1"/>
            </p:cNvSpPr>
            <p:nvPr/>
          </p:nvSpPr>
          <p:spPr bwMode="auto">
            <a:xfrm>
              <a:off x="4720965" y="3562803"/>
              <a:ext cx="990729" cy="37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20,881</a:t>
              </a:r>
            </a:p>
          </p:txBody>
        </p:sp>
        <p:sp>
          <p:nvSpPr>
            <p:cNvPr id="18445" name="TextBox 9"/>
            <p:cNvSpPr txBox="1">
              <a:spLocks noChangeArrowheads="1"/>
            </p:cNvSpPr>
            <p:nvPr/>
          </p:nvSpPr>
          <p:spPr bwMode="auto">
            <a:xfrm>
              <a:off x="6092947" y="3562803"/>
              <a:ext cx="990729" cy="37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18447" name="TextBox 9"/>
            <p:cNvSpPr txBox="1">
              <a:spLocks noChangeArrowheads="1"/>
            </p:cNvSpPr>
            <p:nvPr/>
          </p:nvSpPr>
          <p:spPr bwMode="auto">
            <a:xfrm>
              <a:off x="7464060" y="3562803"/>
              <a:ext cx="990729" cy="37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69,119</a:t>
              </a:r>
            </a:p>
          </p:txBody>
        </p:sp>
        <p:sp>
          <p:nvSpPr>
            <p:cNvPr id="18449" name="TextBox 13"/>
            <p:cNvSpPr txBox="1">
              <a:spLocks noChangeArrowheads="1"/>
            </p:cNvSpPr>
            <p:nvPr/>
          </p:nvSpPr>
          <p:spPr bwMode="auto">
            <a:xfrm>
              <a:off x="1933447" y="3914222"/>
              <a:ext cx="990729" cy="37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69,119</a:t>
              </a:r>
            </a:p>
          </p:txBody>
        </p:sp>
        <p:sp>
          <p:nvSpPr>
            <p:cNvPr id="18452" name="TextBox 16"/>
            <p:cNvSpPr txBox="1">
              <a:spLocks noChangeArrowheads="1"/>
            </p:cNvSpPr>
            <p:nvPr/>
          </p:nvSpPr>
          <p:spPr bwMode="auto">
            <a:xfrm>
              <a:off x="3428344" y="3914222"/>
              <a:ext cx="990729" cy="37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3,456</a:t>
              </a:r>
            </a:p>
          </p:txBody>
        </p:sp>
        <p:sp>
          <p:nvSpPr>
            <p:cNvPr id="18451" name="TextBox 15"/>
            <p:cNvSpPr txBox="1">
              <a:spLocks noChangeArrowheads="1"/>
            </p:cNvSpPr>
            <p:nvPr/>
          </p:nvSpPr>
          <p:spPr bwMode="auto">
            <a:xfrm>
              <a:off x="4720965" y="3914222"/>
              <a:ext cx="990729" cy="37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21,925</a:t>
              </a:r>
            </a:p>
          </p:txBody>
        </p:sp>
        <p:sp>
          <p:nvSpPr>
            <p:cNvPr id="18441" name="TextBox 9"/>
            <p:cNvSpPr txBox="1">
              <a:spLocks noChangeArrowheads="1"/>
            </p:cNvSpPr>
            <p:nvPr/>
          </p:nvSpPr>
          <p:spPr bwMode="auto">
            <a:xfrm>
              <a:off x="6096000" y="3914775"/>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18450" name="TextBox 14"/>
            <p:cNvSpPr txBox="1">
              <a:spLocks noChangeArrowheads="1"/>
            </p:cNvSpPr>
            <p:nvPr/>
          </p:nvSpPr>
          <p:spPr bwMode="auto">
            <a:xfrm>
              <a:off x="7486521" y="3914223"/>
              <a:ext cx="990729" cy="37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47,194</a:t>
              </a:r>
            </a:p>
          </p:txBody>
        </p:sp>
        <p:sp>
          <p:nvSpPr>
            <p:cNvPr id="18453" name="TextBox 19"/>
            <p:cNvSpPr txBox="1">
              <a:spLocks noChangeArrowheads="1"/>
            </p:cNvSpPr>
            <p:nvPr/>
          </p:nvSpPr>
          <p:spPr bwMode="auto">
            <a:xfrm>
              <a:off x="1933447" y="4265103"/>
              <a:ext cx="990729" cy="37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47,194</a:t>
              </a:r>
            </a:p>
          </p:txBody>
        </p:sp>
        <p:sp>
          <p:nvSpPr>
            <p:cNvPr id="18454" name="TextBox 20"/>
            <p:cNvSpPr txBox="1">
              <a:spLocks noChangeArrowheads="1"/>
            </p:cNvSpPr>
            <p:nvPr/>
          </p:nvSpPr>
          <p:spPr bwMode="auto">
            <a:xfrm>
              <a:off x="3428344" y="4265103"/>
              <a:ext cx="990729" cy="37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2,360</a:t>
              </a:r>
            </a:p>
          </p:txBody>
        </p:sp>
        <p:sp>
          <p:nvSpPr>
            <p:cNvPr id="18448" name="TextBox 6"/>
            <p:cNvSpPr txBox="1">
              <a:spLocks noChangeArrowheads="1"/>
            </p:cNvSpPr>
            <p:nvPr/>
          </p:nvSpPr>
          <p:spPr bwMode="auto">
            <a:xfrm>
              <a:off x="4690000" y="4267849"/>
              <a:ext cx="990729" cy="37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23,021</a:t>
              </a:r>
            </a:p>
          </p:txBody>
        </p:sp>
        <p:sp>
          <p:nvSpPr>
            <p:cNvPr id="18442" name="TextBox 9"/>
            <p:cNvSpPr txBox="1">
              <a:spLocks noChangeArrowheads="1"/>
            </p:cNvSpPr>
            <p:nvPr/>
          </p:nvSpPr>
          <p:spPr bwMode="auto">
            <a:xfrm>
              <a:off x="6073775" y="4278313"/>
              <a:ext cx="990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18455" name="TextBox 6"/>
            <p:cNvSpPr txBox="1">
              <a:spLocks noChangeArrowheads="1"/>
            </p:cNvSpPr>
            <p:nvPr/>
          </p:nvSpPr>
          <p:spPr bwMode="auto">
            <a:xfrm>
              <a:off x="7461265" y="4274785"/>
              <a:ext cx="990729" cy="37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24,173</a:t>
              </a:r>
            </a:p>
          </p:txBody>
        </p:sp>
        <p:sp>
          <p:nvSpPr>
            <p:cNvPr id="18440" name="TextBox 6"/>
            <p:cNvSpPr txBox="1">
              <a:spLocks noChangeArrowheads="1"/>
            </p:cNvSpPr>
            <p:nvPr/>
          </p:nvSpPr>
          <p:spPr bwMode="auto">
            <a:xfrm>
              <a:off x="1808163" y="4641850"/>
              <a:ext cx="9763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24,173</a:t>
              </a:r>
            </a:p>
          </p:txBody>
        </p:sp>
      </p:grpSp>
      <p:sp>
        <p:nvSpPr>
          <p:cNvPr id="61" name="Slide Number Placeholder 60"/>
          <p:cNvSpPr>
            <a:spLocks noGrp="1"/>
          </p:cNvSpPr>
          <p:nvPr>
            <p:ph type="sldNum" sz="quarter" idx="12"/>
          </p:nvPr>
        </p:nvSpPr>
        <p:spPr/>
        <p:txBody>
          <a:bodyPr/>
          <a:lstStyle/>
          <a:p>
            <a:pPr>
              <a:defRPr/>
            </a:pPr>
            <a:fld id="{2F71EB1F-228E-4128-91A2-0EF649335672}"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rtlCol="0">
            <a:normAutofit/>
          </a:bodyPr>
          <a:lstStyle/>
          <a:p>
            <a:pPr eaLnBrk="1" fontAlgn="auto" hangingPunct="1">
              <a:spcAft>
                <a:spcPts val="0"/>
              </a:spcAft>
              <a:defRPr/>
            </a:pPr>
            <a:r>
              <a:rPr lang="en-US" dirty="0" smtClean="0">
                <a:solidFill>
                  <a:schemeClr val="bg2">
                    <a:lumMod val="25000"/>
                  </a:schemeClr>
                </a:solidFill>
              </a:rPr>
              <a:t>The Last year</a:t>
            </a:r>
          </a:p>
        </p:txBody>
      </p:sp>
      <p:sp>
        <p:nvSpPr>
          <p:cNvPr id="19460" name="Line 6" descr="Decorative line."/>
          <p:cNvSpPr>
            <a:spLocks noChangeShapeType="1"/>
          </p:cNvSpPr>
          <p:nvPr/>
        </p:nvSpPr>
        <p:spPr bwMode="auto">
          <a:xfrm>
            <a:off x="381000" y="685800"/>
            <a:ext cx="8305800" cy="0"/>
          </a:xfrm>
          <a:prstGeom prst="line">
            <a:avLst/>
          </a:prstGeom>
          <a:noFill/>
          <a:ln w="28575">
            <a:solidFill>
              <a:srgbClr val="6666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1" name="TextBox 20"/>
          <p:cNvSpPr txBox="1">
            <a:spLocks noChangeArrowheads="1"/>
          </p:cNvSpPr>
          <p:nvPr/>
        </p:nvSpPr>
        <p:spPr bwMode="auto">
          <a:xfrm>
            <a:off x="990600" y="838200"/>
            <a:ext cx="73914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The last year may present a small challenge.  First note that the ending balance in the last year should be $0 (</a:t>
            </a:r>
            <a:r>
              <a:rPr lang="en-US">
                <a:solidFill>
                  <a:srgbClr val="FF7C80"/>
                </a:solidFill>
              </a:rPr>
              <a:t>you should neither owe money at the end of the loan nor should the bank owe you any money</a:t>
            </a:r>
            <a:r>
              <a:rPr lang="en-US"/>
              <a:t>).</a:t>
            </a:r>
          </a:p>
          <a:p>
            <a:pPr eaLnBrk="1" hangingPunct="1"/>
            <a:endParaRPr lang="en-US"/>
          </a:p>
          <a:p>
            <a:pPr eaLnBrk="1" hangingPunct="1"/>
            <a:r>
              <a:rPr lang="en-US"/>
              <a:t>To complete the schedule for the last year, first, enter the ending balance as $0.</a:t>
            </a:r>
          </a:p>
        </p:txBody>
      </p:sp>
      <p:grpSp>
        <p:nvGrpSpPr>
          <p:cNvPr id="3" name="Group 2"/>
          <p:cNvGrpSpPr/>
          <p:nvPr/>
        </p:nvGrpSpPr>
        <p:grpSpPr>
          <a:xfrm>
            <a:off x="846138" y="3052763"/>
            <a:ext cx="7772400" cy="2938462"/>
            <a:chOff x="846138" y="3052763"/>
            <a:chExt cx="7772400" cy="2938462"/>
          </a:xfrm>
        </p:grpSpPr>
        <p:pic>
          <p:nvPicPr>
            <p:cNvPr id="19465" name="Picture 6" descr="Installment note amortization schedule."/>
            <p:cNvPicPr>
              <a:picLocks noChangeAspect="1" noChangeArrowheads="1"/>
            </p:cNvPicPr>
            <p:nvPr/>
          </p:nvPicPr>
          <p:blipFill>
            <a:blip r:embed="rId2">
              <a:extLst>
                <a:ext uri="{28A0092B-C50C-407E-A947-70E740481C1C}">
                  <a14:useLocalDpi xmlns:a14="http://schemas.microsoft.com/office/drawing/2010/main" val="0"/>
                </a:ext>
              </a:extLst>
            </a:blip>
            <a:srcRect l="1563" t="37500" r="34375" b="30208"/>
            <a:stretch>
              <a:fillRect/>
            </a:stretch>
          </p:blipFill>
          <p:spPr bwMode="auto">
            <a:xfrm>
              <a:off x="846138" y="3052763"/>
              <a:ext cx="7772400" cy="293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70" name="TextBox 6"/>
            <p:cNvSpPr txBox="1">
              <a:spLocks noChangeArrowheads="1"/>
            </p:cNvSpPr>
            <p:nvPr/>
          </p:nvSpPr>
          <p:spPr bwMode="auto">
            <a:xfrm>
              <a:off x="1885191" y="4020608"/>
              <a:ext cx="9906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latin typeface="Calibri" pitchFamily="34" charset="0"/>
                </a:rPr>
                <a:t>  90,000</a:t>
              </a:r>
            </a:p>
          </p:txBody>
        </p:sp>
        <p:sp>
          <p:nvSpPr>
            <p:cNvPr id="19471" name="TextBox 8"/>
            <p:cNvSpPr txBox="1">
              <a:spLocks noChangeArrowheads="1"/>
            </p:cNvSpPr>
            <p:nvPr/>
          </p:nvSpPr>
          <p:spPr bwMode="auto">
            <a:xfrm>
              <a:off x="3505162" y="4021060"/>
              <a:ext cx="9906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4,500</a:t>
              </a:r>
            </a:p>
          </p:txBody>
        </p:sp>
        <p:sp>
          <p:nvSpPr>
            <p:cNvPr id="19473" name="TextBox 10"/>
            <p:cNvSpPr txBox="1">
              <a:spLocks noChangeArrowheads="1"/>
            </p:cNvSpPr>
            <p:nvPr/>
          </p:nvSpPr>
          <p:spPr bwMode="auto">
            <a:xfrm>
              <a:off x="4797615" y="4021061"/>
              <a:ext cx="990600" cy="369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20,881</a:t>
              </a:r>
            </a:p>
          </p:txBody>
        </p:sp>
        <p:sp>
          <p:nvSpPr>
            <p:cNvPr id="19472" name="TextBox 9"/>
            <p:cNvSpPr txBox="1">
              <a:spLocks noChangeArrowheads="1"/>
            </p:cNvSpPr>
            <p:nvPr/>
          </p:nvSpPr>
          <p:spPr bwMode="auto">
            <a:xfrm>
              <a:off x="6169419" y="4021061"/>
              <a:ext cx="990600" cy="369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19474" name="TextBox 9"/>
            <p:cNvSpPr txBox="1">
              <a:spLocks noChangeArrowheads="1"/>
            </p:cNvSpPr>
            <p:nvPr/>
          </p:nvSpPr>
          <p:spPr bwMode="auto">
            <a:xfrm>
              <a:off x="7540354" y="4021061"/>
              <a:ext cx="990600" cy="369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69,119</a:t>
              </a:r>
            </a:p>
          </p:txBody>
        </p:sp>
        <p:sp>
          <p:nvSpPr>
            <p:cNvPr id="19476" name="TextBox 13"/>
            <p:cNvSpPr txBox="1">
              <a:spLocks noChangeArrowheads="1"/>
            </p:cNvSpPr>
            <p:nvPr/>
          </p:nvSpPr>
          <p:spPr bwMode="auto">
            <a:xfrm>
              <a:off x="2010459" y="4372159"/>
              <a:ext cx="9906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latin typeface="Calibri" pitchFamily="34" charset="0"/>
                </a:rPr>
                <a:t>69,119</a:t>
              </a:r>
            </a:p>
          </p:txBody>
        </p:sp>
        <p:sp>
          <p:nvSpPr>
            <p:cNvPr id="19479" name="TextBox 16"/>
            <p:cNvSpPr txBox="1">
              <a:spLocks noChangeArrowheads="1"/>
            </p:cNvSpPr>
            <p:nvPr/>
          </p:nvSpPr>
          <p:spPr bwMode="auto">
            <a:xfrm>
              <a:off x="3505162" y="4372159"/>
              <a:ext cx="9906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latin typeface="Calibri" pitchFamily="34" charset="0"/>
                </a:rPr>
                <a:t>3,456</a:t>
              </a:r>
            </a:p>
          </p:txBody>
        </p:sp>
        <p:sp>
          <p:nvSpPr>
            <p:cNvPr id="19478" name="TextBox 15"/>
            <p:cNvSpPr txBox="1">
              <a:spLocks noChangeArrowheads="1"/>
            </p:cNvSpPr>
            <p:nvPr/>
          </p:nvSpPr>
          <p:spPr bwMode="auto">
            <a:xfrm>
              <a:off x="4797615" y="4372159"/>
              <a:ext cx="9906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21,925</a:t>
              </a:r>
            </a:p>
          </p:txBody>
        </p:sp>
        <p:sp>
          <p:nvSpPr>
            <p:cNvPr id="19468" name="TextBox 9"/>
            <p:cNvSpPr txBox="1">
              <a:spLocks noChangeArrowheads="1"/>
            </p:cNvSpPr>
            <p:nvPr/>
          </p:nvSpPr>
          <p:spPr bwMode="auto">
            <a:xfrm>
              <a:off x="6172884" y="4372818"/>
              <a:ext cx="990600" cy="369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19477" name="TextBox 14"/>
            <p:cNvSpPr txBox="1">
              <a:spLocks noChangeArrowheads="1"/>
            </p:cNvSpPr>
            <p:nvPr/>
          </p:nvSpPr>
          <p:spPr bwMode="auto">
            <a:xfrm>
              <a:off x="7562812" y="4372160"/>
              <a:ext cx="990600" cy="369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47,194</a:t>
              </a:r>
            </a:p>
          </p:txBody>
        </p:sp>
        <p:sp>
          <p:nvSpPr>
            <p:cNvPr id="19480" name="TextBox 19"/>
            <p:cNvSpPr txBox="1">
              <a:spLocks noChangeArrowheads="1"/>
            </p:cNvSpPr>
            <p:nvPr/>
          </p:nvSpPr>
          <p:spPr bwMode="auto">
            <a:xfrm>
              <a:off x="2010459" y="4722719"/>
              <a:ext cx="9906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latin typeface="Calibri" pitchFamily="34" charset="0"/>
                </a:rPr>
                <a:t>47,194</a:t>
              </a:r>
            </a:p>
          </p:txBody>
        </p:sp>
        <p:sp>
          <p:nvSpPr>
            <p:cNvPr id="19481" name="TextBox 20"/>
            <p:cNvSpPr txBox="1">
              <a:spLocks noChangeArrowheads="1"/>
            </p:cNvSpPr>
            <p:nvPr/>
          </p:nvSpPr>
          <p:spPr bwMode="auto">
            <a:xfrm>
              <a:off x="3505162" y="4722719"/>
              <a:ext cx="9906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latin typeface="Calibri" pitchFamily="34" charset="0"/>
                </a:rPr>
                <a:t>2,360</a:t>
              </a:r>
            </a:p>
          </p:txBody>
        </p:sp>
        <p:sp>
          <p:nvSpPr>
            <p:cNvPr id="19475" name="TextBox 6"/>
            <p:cNvSpPr txBox="1">
              <a:spLocks noChangeArrowheads="1"/>
            </p:cNvSpPr>
            <p:nvPr/>
          </p:nvSpPr>
          <p:spPr bwMode="auto">
            <a:xfrm>
              <a:off x="4766654" y="4725462"/>
              <a:ext cx="990600" cy="369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23,021</a:t>
              </a:r>
            </a:p>
          </p:txBody>
        </p:sp>
        <p:sp>
          <p:nvSpPr>
            <p:cNvPr id="19469" name="TextBox 9"/>
            <p:cNvSpPr txBox="1">
              <a:spLocks noChangeArrowheads="1"/>
            </p:cNvSpPr>
            <p:nvPr/>
          </p:nvSpPr>
          <p:spPr bwMode="auto">
            <a:xfrm>
              <a:off x="6151110" y="4735917"/>
              <a:ext cx="990600" cy="369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latin typeface="Calibri" pitchFamily="34" charset="0"/>
                </a:rPr>
                <a:t>25,381</a:t>
              </a:r>
            </a:p>
          </p:txBody>
        </p:sp>
        <p:sp>
          <p:nvSpPr>
            <p:cNvPr id="19482" name="TextBox 6"/>
            <p:cNvSpPr txBox="1">
              <a:spLocks noChangeArrowheads="1"/>
            </p:cNvSpPr>
            <p:nvPr/>
          </p:nvSpPr>
          <p:spPr bwMode="auto">
            <a:xfrm>
              <a:off x="7537559" y="4732393"/>
              <a:ext cx="990600" cy="369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24,173</a:t>
              </a:r>
            </a:p>
          </p:txBody>
        </p:sp>
        <p:sp>
          <p:nvSpPr>
            <p:cNvPr id="19467" name="TextBox 6"/>
            <p:cNvSpPr txBox="1">
              <a:spLocks noChangeArrowheads="1"/>
            </p:cNvSpPr>
            <p:nvPr/>
          </p:nvSpPr>
          <p:spPr bwMode="auto">
            <a:xfrm>
              <a:off x="1885047" y="5099695"/>
              <a:ext cx="976312" cy="369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24,173</a:t>
              </a:r>
            </a:p>
          </p:txBody>
        </p:sp>
        <p:sp>
          <p:nvSpPr>
            <p:cNvPr id="19462" name="TextBox 6"/>
            <p:cNvSpPr txBox="1">
              <a:spLocks noChangeArrowheads="1"/>
            </p:cNvSpPr>
            <p:nvPr/>
          </p:nvSpPr>
          <p:spPr bwMode="auto">
            <a:xfrm>
              <a:off x="7648575" y="5102225"/>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b="1">
                  <a:solidFill>
                    <a:srgbClr val="FF7C80"/>
                  </a:solidFill>
                  <a:latin typeface="Calibri" pitchFamily="34" charset="0"/>
                </a:rPr>
                <a:t>0</a:t>
              </a:r>
            </a:p>
          </p:txBody>
        </p:sp>
      </p:grpSp>
      <p:cxnSp>
        <p:nvCxnSpPr>
          <p:cNvPr id="59" name="Straight Arrow Connector 58" descr="Arrow pointing to zero balance in last ending balance of installment note amortization schedule."/>
          <p:cNvCxnSpPr/>
          <p:nvPr/>
        </p:nvCxnSpPr>
        <p:spPr>
          <a:xfrm>
            <a:off x="2590800" y="2438400"/>
            <a:ext cx="5181600" cy="2819400"/>
          </a:xfrm>
          <a:prstGeom prst="straightConnector1">
            <a:avLst/>
          </a:prstGeom>
          <a:ln w="28575">
            <a:solidFill>
              <a:srgbClr val="CCCC99"/>
            </a:solidFill>
            <a:tailEnd type="arrow"/>
          </a:ln>
        </p:spPr>
        <p:style>
          <a:lnRef idx="1">
            <a:schemeClr val="accent1"/>
          </a:lnRef>
          <a:fillRef idx="0">
            <a:schemeClr val="accent1"/>
          </a:fillRef>
          <a:effectRef idx="0">
            <a:schemeClr val="accent1"/>
          </a:effectRef>
          <a:fontRef idx="minor">
            <a:schemeClr val="tx1"/>
          </a:fontRef>
        </p:style>
      </p:cxnSp>
      <p:sp>
        <p:nvSpPr>
          <p:cNvPr id="61" name="Slide Number Placeholder 60"/>
          <p:cNvSpPr>
            <a:spLocks noGrp="1"/>
          </p:cNvSpPr>
          <p:nvPr>
            <p:ph type="sldNum" sz="quarter" idx="12"/>
          </p:nvPr>
        </p:nvSpPr>
        <p:spPr/>
        <p:txBody>
          <a:bodyPr/>
          <a:lstStyle/>
          <a:p>
            <a:pPr>
              <a:defRPr/>
            </a:pPr>
            <a:fld id="{2A895763-1561-4DAD-8D9B-5C3EA7AA1031}"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rtlCol="0">
            <a:normAutofit/>
          </a:bodyPr>
          <a:lstStyle/>
          <a:p>
            <a:pPr eaLnBrk="1" fontAlgn="auto" hangingPunct="1">
              <a:spcAft>
                <a:spcPts val="0"/>
              </a:spcAft>
              <a:defRPr/>
            </a:pPr>
            <a:r>
              <a:rPr lang="en-US" dirty="0" smtClean="0">
                <a:solidFill>
                  <a:schemeClr val="bg2">
                    <a:lumMod val="25000"/>
                  </a:schemeClr>
                </a:solidFill>
              </a:rPr>
              <a:t>The Last year</a:t>
            </a:r>
          </a:p>
        </p:txBody>
      </p:sp>
      <p:sp>
        <p:nvSpPr>
          <p:cNvPr id="20484" name="Line 6" descr="Decorative line."/>
          <p:cNvSpPr>
            <a:spLocks noChangeShapeType="1"/>
          </p:cNvSpPr>
          <p:nvPr/>
        </p:nvSpPr>
        <p:spPr bwMode="auto">
          <a:xfrm>
            <a:off x="381000" y="685800"/>
            <a:ext cx="8305800" cy="0"/>
          </a:xfrm>
          <a:prstGeom prst="line">
            <a:avLst/>
          </a:prstGeom>
          <a:noFill/>
          <a:ln w="28575">
            <a:solidFill>
              <a:srgbClr val="6666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5" name="TextBox 20"/>
          <p:cNvSpPr txBox="1">
            <a:spLocks noChangeArrowheads="1"/>
          </p:cNvSpPr>
          <p:nvPr/>
        </p:nvSpPr>
        <p:spPr bwMode="auto">
          <a:xfrm>
            <a:off x="990600" y="838200"/>
            <a:ext cx="7391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Next, enter the cash payment which will be the same as every other period.</a:t>
            </a:r>
          </a:p>
        </p:txBody>
      </p:sp>
      <p:pic>
        <p:nvPicPr>
          <p:cNvPr id="20489" name="Picture 6" descr="Installment note amortization schedule."/>
          <p:cNvPicPr>
            <a:picLocks noChangeAspect="1" noChangeArrowheads="1"/>
          </p:cNvPicPr>
          <p:nvPr/>
        </p:nvPicPr>
        <p:blipFill>
          <a:blip r:embed="rId2">
            <a:extLst>
              <a:ext uri="{28A0092B-C50C-407E-A947-70E740481C1C}">
                <a14:useLocalDpi xmlns:a14="http://schemas.microsoft.com/office/drawing/2010/main" val="0"/>
              </a:ext>
            </a:extLst>
          </a:blip>
          <a:srcRect l="1563" t="37500" r="34375" b="30208"/>
          <a:stretch>
            <a:fillRect/>
          </a:stretch>
        </p:blipFill>
        <p:spPr bwMode="auto">
          <a:xfrm>
            <a:off x="838200" y="3048000"/>
            <a:ext cx="7772400" cy="293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3"/>
          <p:cNvGrpSpPr/>
          <p:nvPr/>
        </p:nvGrpSpPr>
        <p:grpSpPr>
          <a:xfrm>
            <a:off x="1884363" y="4020270"/>
            <a:ext cx="6668365" cy="1448990"/>
            <a:chOff x="1884363" y="4020270"/>
            <a:chExt cx="6668365" cy="1448990"/>
          </a:xfrm>
        </p:grpSpPr>
        <p:sp>
          <p:nvSpPr>
            <p:cNvPr id="20494" name="TextBox 6"/>
            <p:cNvSpPr txBox="1">
              <a:spLocks noChangeArrowheads="1"/>
            </p:cNvSpPr>
            <p:nvPr/>
          </p:nvSpPr>
          <p:spPr bwMode="auto">
            <a:xfrm>
              <a:off x="1884507" y="4020270"/>
              <a:ext cx="990600" cy="369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  90,000</a:t>
              </a:r>
            </a:p>
          </p:txBody>
        </p:sp>
        <p:sp>
          <p:nvSpPr>
            <p:cNvPr id="20495" name="TextBox 8"/>
            <p:cNvSpPr txBox="1">
              <a:spLocks noChangeArrowheads="1"/>
            </p:cNvSpPr>
            <p:nvPr/>
          </p:nvSpPr>
          <p:spPr bwMode="auto">
            <a:xfrm>
              <a:off x="3504478" y="4020722"/>
              <a:ext cx="990600" cy="369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4,500</a:t>
              </a:r>
            </a:p>
          </p:txBody>
        </p:sp>
        <p:sp>
          <p:nvSpPr>
            <p:cNvPr id="20497" name="TextBox 10"/>
            <p:cNvSpPr txBox="1">
              <a:spLocks noChangeArrowheads="1"/>
            </p:cNvSpPr>
            <p:nvPr/>
          </p:nvSpPr>
          <p:spPr bwMode="auto">
            <a:xfrm>
              <a:off x="4796931" y="4020723"/>
              <a:ext cx="9906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20,881</a:t>
              </a:r>
            </a:p>
          </p:txBody>
        </p:sp>
        <p:sp>
          <p:nvSpPr>
            <p:cNvPr id="20496" name="TextBox 9"/>
            <p:cNvSpPr txBox="1">
              <a:spLocks noChangeArrowheads="1"/>
            </p:cNvSpPr>
            <p:nvPr/>
          </p:nvSpPr>
          <p:spPr bwMode="auto">
            <a:xfrm>
              <a:off x="6168735" y="4020723"/>
              <a:ext cx="9906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20498" name="TextBox 9"/>
            <p:cNvSpPr txBox="1">
              <a:spLocks noChangeArrowheads="1"/>
            </p:cNvSpPr>
            <p:nvPr/>
          </p:nvSpPr>
          <p:spPr bwMode="auto">
            <a:xfrm>
              <a:off x="7539670" y="4020723"/>
              <a:ext cx="9906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69,119</a:t>
              </a:r>
            </a:p>
          </p:txBody>
        </p:sp>
        <p:sp>
          <p:nvSpPr>
            <p:cNvPr id="20500" name="TextBox 13"/>
            <p:cNvSpPr txBox="1">
              <a:spLocks noChangeArrowheads="1"/>
            </p:cNvSpPr>
            <p:nvPr/>
          </p:nvSpPr>
          <p:spPr bwMode="auto">
            <a:xfrm>
              <a:off x="2009775" y="4371821"/>
              <a:ext cx="990600" cy="369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69,119</a:t>
              </a:r>
            </a:p>
          </p:txBody>
        </p:sp>
        <p:sp>
          <p:nvSpPr>
            <p:cNvPr id="20503" name="TextBox 16"/>
            <p:cNvSpPr txBox="1">
              <a:spLocks noChangeArrowheads="1"/>
            </p:cNvSpPr>
            <p:nvPr/>
          </p:nvSpPr>
          <p:spPr bwMode="auto">
            <a:xfrm>
              <a:off x="3504478" y="4371821"/>
              <a:ext cx="990600" cy="369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3,456</a:t>
              </a:r>
            </a:p>
          </p:txBody>
        </p:sp>
        <p:sp>
          <p:nvSpPr>
            <p:cNvPr id="20502" name="TextBox 15"/>
            <p:cNvSpPr txBox="1">
              <a:spLocks noChangeArrowheads="1"/>
            </p:cNvSpPr>
            <p:nvPr/>
          </p:nvSpPr>
          <p:spPr bwMode="auto">
            <a:xfrm>
              <a:off x="4796931" y="4371821"/>
              <a:ext cx="990600" cy="369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21,925</a:t>
              </a:r>
            </a:p>
          </p:txBody>
        </p:sp>
        <p:sp>
          <p:nvSpPr>
            <p:cNvPr id="20492" name="TextBox 9"/>
            <p:cNvSpPr txBox="1">
              <a:spLocks noChangeArrowheads="1"/>
            </p:cNvSpPr>
            <p:nvPr/>
          </p:nvSpPr>
          <p:spPr bwMode="auto">
            <a:xfrm>
              <a:off x="6172200" y="4372480"/>
              <a:ext cx="9906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20501" name="TextBox 14"/>
            <p:cNvSpPr txBox="1">
              <a:spLocks noChangeArrowheads="1"/>
            </p:cNvSpPr>
            <p:nvPr/>
          </p:nvSpPr>
          <p:spPr bwMode="auto">
            <a:xfrm>
              <a:off x="7562128" y="4371822"/>
              <a:ext cx="9906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47,194</a:t>
              </a:r>
            </a:p>
          </p:txBody>
        </p:sp>
        <p:sp>
          <p:nvSpPr>
            <p:cNvPr id="20504" name="TextBox 19"/>
            <p:cNvSpPr txBox="1">
              <a:spLocks noChangeArrowheads="1"/>
            </p:cNvSpPr>
            <p:nvPr/>
          </p:nvSpPr>
          <p:spPr bwMode="auto">
            <a:xfrm>
              <a:off x="2009775" y="4722382"/>
              <a:ext cx="990600" cy="369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47,194</a:t>
              </a:r>
            </a:p>
          </p:txBody>
        </p:sp>
        <p:sp>
          <p:nvSpPr>
            <p:cNvPr id="20505" name="TextBox 20"/>
            <p:cNvSpPr txBox="1">
              <a:spLocks noChangeArrowheads="1"/>
            </p:cNvSpPr>
            <p:nvPr/>
          </p:nvSpPr>
          <p:spPr bwMode="auto">
            <a:xfrm>
              <a:off x="3504478" y="4722382"/>
              <a:ext cx="990600" cy="369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2,360</a:t>
              </a:r>
            </a:p>
          </p:txBody>
        </p:sp>
        <p:sp>
          <p:nvSpPr>
            <p:cNvPr id="20499" name="TextBox 6"/>
            <p:cNvSpPr txBox="1">
              <a:spLocks noChangeArrowheads="1"/>
            </p:cNvSpPr>
            <p:nvPr/>
          </p:nvSpPr>
          <p:spPr bwMode="auto">
            <a:xfrm>
              <a:off x="4765970" y="4725125"/>
              <a:ext cx="9906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23,021</a:t>
              </a:r>
            </a:p>
          </p:txBody>
        </p:sp>
        <p:sp>
          <p:nvSpPr>
            <p:cNvPr id="20493" name="TextBox 9"/>
            <p:cNvSpPr txBox="1">
              <a:spLocks noChangeArrowheads="1"/>
            </p:cNvSpPr>
            <p:nvPr/>
          </p:nvSpPr>
          <p:spPr bwMode="auto">
            <a:xfrm>
              <a:off x="6150426" y="4735580"/>
              <a:ext cx="9906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20506" name="TextBox 6"/>
            <p:cNvSpPr txBox="1">
              <a:spLocks noChangeArrowheads="1"/>
            </p:cNvSpPr>
            <p:nvPr/>
          </p:nvSpPr>
          <p:spPr bwMode="auto">
            <a:xfrm>
              <a:off x="7536875" y="4732055"/>
              <a:ext cx="9906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24,173</a:t>
              </a:r>
            </a:p>
          </p:txBody>
        </p:sp>
        <p:sp>
          <p:nvSpPr>
            <p:cNvPr id="20491" name="TextBox 6"/>
            <p:cNvSpPr txBox="1">
              <a:spLocks noChangeArrowheads="1"/>
            </p:cNvSpPr>
            <p:nvPr/>
          </p:nvSpPr>
          <p:spPr bwMode="auto">
            <a:xfrm>
              <a:off x="1884363" y="5099358"/>
              <a:ext cx="976312"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24,173</a:t>
              </a:r>
            </a:p>
          </p:txBody>
        </p:sp>
        <p:sp>
          <p:nvSpPr>
            <p:cNvPr id="20487" name="TextBox 6"/>
            <p:cNvSpPr txBox="1">
              <a:spLocks noChangeArrowheads="1"/>
            </p:cNvSpPr>
            <p:nvPr/>
          </p:nvSpPr>
          <p:spPr bwMode="auto">
            <a:xfrm>
              <a:off x="6062663" y="5078413"/>
              <a:ext cx="914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b="1">
                  <a:solidFill>
                    <a:srgbClr val="FF7C80"/>
                  </a:solidFill>
                  <a:latin typeface="Calibri" pitchFamily="34" charset="0"/>
                </a:rPr>
                <a:t>25,981</a:t>
              </a:r>
            </a:p>
          </p:txBody>
        </p:sp>
        <p:sp>
          <p:nvSpPr>
            <p:cNvPr id="20486" name="TextBox 6"/>
            <p:cNvSpPr txBox="1">
              <a:spLocks noChangeArrowheads="1"/>
            </p:cNvSpPr>
            <p:nvPr/>
          </p:nvSpPr>
          <p:spPr bwMode="auto">
            <a:xfrm>
              <a:off x="7642225" y="5084763"/>
              <a:ext cx="685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0</a:t>
              </a:r>
            </a:p>
          </p:txBody>
        </p:sp>
      </p:grpSp>
      <p:sp>
        <p:nvSpPr>
          <p:cNvPr id="27" name="Slide Number Placeholder 26"/>
          <p:cNvSpPr>
            <a:spLocks noGrp="1"/>
          </p:cNvSpPr>
          <p:nvPr>
            <p:ph type="sldNum" sz="quarter" idx="12"/>
          </p:nvPr>
        </p:nvSpPr>
        <p:spPr/>
        <p:txBody>
          <a:bodyPr/>
          <a:lstStyle/>
          <a:p>
            <a:pPr>
              <a:defRPr/>
            </a:pPr>
            <a:fld id="{DAA7080E-26F8-4140-9334-8BB611D7D85F}"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03313" y="1093788"/>
            <a:ext cx="1868487" cy="430212"/>
          </a:xfrm>
          <a:prstGeom prst="rect">
            <a:avLst/>
          </a:prstGeom>
          <a:noFill/>
        </p:spPr>
        <p:txBody>
          <a:bodyPr wrap="none">
            <a:spAutoFit/>
          </a:bodyPr>
          <a:lstStyle/>
          <a:p>
            <a:pPr fontAlgn="auto">
              <a:spcBef>
                <a:spcPts val="0"/>
              </a:spcBef>
              <a:spcAft>
                <a:spcPts val="0"/>
              </a:spcAft>
              <a:defRPr/>
            </a:pPr>
            <a:r>
              <a:rPr lang="en-US" sz="2200" b="1" dirty="0">
                <a:solidFill>
                  <a:schemeClr val="bg2">
                    <a:lumMod val="25000"/>
                  </a:schemeClr>
                </a:solidFill>
                <a:latin typeface="+mn-lt"/>
              </a:rPr>
              <a:t>Problem Data:</a:t>
            </a:r>
          </a:p>
        </p:txBody>
      </p:sp>
      <p:graphicFrame>
        <p:nvGraphicFramePr>
          <p:cNvPr id="2" name="Table 1" descr="Problem data."/>
          <p:cNvGraphicFramePr>
            <a:graphicFrameLocks noGrp="1"/>
          </p:cNvGraphicFramePr>
          <p:nvPr>
            <p:extLst>
              <p:ext uri="{D42A27DB-BD31-4B8C-83A1-F6EECF244321}">
                <p14:modId xmlns:p14="http://schemas.microsoft.com/office/powerpoint/2010/main" val="3256004128"/>
              </p:ext>
            </p:extLst>
          </p:nvPr>
        </p:nvGraphicFramePr>
        <p:xfrm>
          <a:off x="1143000" y="1524000"/>
          <a:ext cx="7010400" cy="1447800"/>
        </p:xfrm>
        <a:graphic>
          <a:graphicData uri="http://schemas.openxmlformats.org/drawingml/2006/table">
            <a:tbl>
              <a:tblPr/>
              <a:tblGrid>
                <a:gridCol w="7010400"/>
              </a:tblGrid>
              <a:tr h="1447800">
                <a:tc>
                  <a:txBody>
                    <a:bodyPr/>
                    <a:lstStyle/>
                    <a:p>
                      <a:pPr algn="just"/>
                      <a:r>
                        <a:rPr lang="en-US" dirty="0">
                          <a:solidFill>
                            <a:schemeClr val="bg2">
                              <a:lumMod val="25000"/>
                            </a:schemeClr>
                          </a:solidFill>
                          <a:latin typeface="Arial"/>
                        </a:rPr>
                        <a:t>On January 1, </a:t>
                      </a:r>
                      <a:r>
                        <a:rPr lang="en-US" dirty="0" smtClean="0">
                          <a:solidFill>
                            <a:schemeClr val="bg2">
                              <a:lumMod val="25000"/>
                            </a:schemeClr>
                          </a:solidFill>
                          <a:latin typeface="Arial"/>
                        </a:rPr>
                        <a:t>2009, American Eagle </a:t>
                      </a:r>
                      <a:r>
                        <a:rPr lang="en-US" dirty="0">
                          <a:solidFill>
                            <a:schemeClr val="bg2">
                              <a:lumMod val="25000"/>
                            </a:schemeClr>
                          </a:solidFill>
                          <a:latin typeface="Arial"/>
                        </a:rPr>
                        <a:t>borrows </a:t>
                      </a:r>
                      <a:r>
                        <a:rPr lang="en-US" dirty="0" smtClean="0">
                          <a:solidFill>
                            <a:schemeClr val="bg2">
                              <a:lumMod val="25000"/>
                            </a:schemeClr>
                          </a:solidFill>
                          <a:latin typeface="Arial"/>
                        </a:rPr>
                        <a:t>$90,000 </a:t>
                      </a:r>
                      <a:r>
                        <a:rPr lang="en-US" dirty="0">
                          <a:solidFill>
                            <a:schemeClr val="bg2">
                              <a:lumMod val="25000"/>
                            </a:schemeClr>
                          </a:solidFill>
                          <a:latin typeface="Arial"/>
                        </a:rPr>
                        <a:t>cash by signing a four-year, </a:t>
                      </a:r>
                      <a:r>
                        <a:rPr lang="en-US" dirty="0" smtClean="0">
                          <a:solidFill>
                            <a:schemeClr val="bg2">
                              <a:lumMod val="25000"/>
                            </a:schemeClr>
                          </a:solidFill>
                          <a:latin typeface="Arial"/>
                        </a:rPr>
                        <a:t>5% </a:t>
                      </a:r>
                      <a:r>
                        <a:rPr lang="en-US" dirty="0">
                          <a:solidFill>
                            <a:schemeClr val="bg2">
                              <a:lumMod val="25000"/>
                            </a:schemeClr>
                          </a:solidFill>
                          <a:latin typeface="Arial"/>
                        </a:rPr>
                        <a:t>installment note. The note requires four equal total payments of accrued interest and principal on December 31 of each year from </a:t>
                      </a:r>
                      <a:r>
                        <a:rPr lang="en-US" dirty="0" smtClean="0">
                          <a:solidFill>
                            <a:schemeClr val="bg2">
                              <a:lumMod val="25000"/>
                            </a:schemeClr>
                          </a:solidFill>
                          <a:latin typeface="Arial"/>
                        </a:rPr>
                        <a:t>2009 </a:t>
                      </a:r>
                      <a:r>
                        <a:rPr lang="en-US" dirty="0">
                          <a:solidFill>
                            <a:schemeClr val="bg2">
                              <a:lumMod val="25000"/>
                            </a:schemeClr>
                          </a:solidFill>
                          <a:latin typeface="Arial"/>
                        </a:rPr>
                        <a:t>through </a:t>
                      </a:r>
                      <a:r>
                        <a:rPr lang="en-US" dirty="0" smtClean="0">
                          <a:solidFill>
                            <a:schemeClr val="bg2">
                              <a:lumMod val="25000"/>
                            </a:schemeClr>
                          </a:solidFill>
                          <a:latin typeface="Arial"/>
                        </a:rPr>
                        <a:t>2012.</a:t>
                      </a:r>
                      <a:endParaRPr lang="en-US" dirty="0">
                        <a:solidFill>
                          <a:schemeClr val="bg2">
                            <a:lumMod val="25000"/>
                          </a:schemeClr>
                        </a:solidFill>
                        <a:latin typeface="Arial"/>
                      </a:endParaRPr>
                    </a:p>
                  </a:txBody>
                  <a:tcPr anchor="ctr">
                    <a:lnL>
                      <a:noFill/>
                    </a:lnL>
                    <a:lnR>
                      <a:noFill/>
                    </a:lnR>
                    <a:lnT>
                      <a:noFill/>
                    </a:lnT>
                    <a:lnB>
                      <a:noFill/>
                    </a:lnB>
                    <a:solidFill>
                      <a:schemeClr val="bg2">
                        <a:lumMod val="75000"/>
                      </a:schemeClr>
                    </a:solidFill>
                  </a:tcPr>
                </a:tc>
              </a:tr>
            </a:tbl>
          </a:graphicData>
        </a:graphic>
      </p:graphicFrame>
      <p:sp>
        <p:nvSpPr>
          <p:cNvPr id="5" name="TextBox 4"/>
          <p:cNvSpPr txBox="1"/>
          <p:nvPr/>
        </p:nvSpPr>
        <p:spPr>
          <a:xfrm>
            <a:off x="1103313" y="3276600"/>
            <a:ext cx="1901825" cy="430213"/>
          </a:xfrm>
          <a:prstGeom prst="rect">
            <a:avLst/>
          </a:prstGeom>
          <a:noFill/>
        </p:spPr>
        <p:txBody>
          <a:bodyPr wrap="none">
            <a:spAutoFit/>
          </a:bodyPr>
          <a:lstStyle/>
          <a:p>
            <a:pPr fontAlgn="auto">
              <a:spcBef>
                <a:spcPts val="0"/>
              </a:spcBef>
              <a:spcAft>
                <a:spcPts val="0"/>
              </a:spcAft>
              <a:defRPr/>
            </a:pPr>
            <a:r>
              <a:rPr lang="en-US" sz="2200" b="1" dirty="0">
                <a:solidFill>
                  <a:schemeClr val="bg2">
                    <a:lumMod val="25000"/>
                  </a:schemeClr>
                </a:solidFill>
                <a:latin typeface="+mn-lt"/>
              </a:rPr>
              <a:t>Requirements:</a:t>
            </a:r>
          </a:p>
        </p:txBody>
      </p:sp>
      <p:graphicFrame>
        <p:nvGraphicFramePr>
          <p:cNvPr id="7" name="Table 6" descr="Problem requirements."/>
          <p:cNvGraphicFramePr>
            <a:graphicFrameLocks noGrp="1"/>
          </p:cNvGraphicFramePr>
          <p:nvPr>
            <p:extLst>
              <p:ext uri="{D42A27DB-BD31-4B8C-83A1-F6EECF244321}">
                <p14:modId xmlns:p14="http://schemas.microsoft.com/office/powerpoint/2010/main" val="623314891"/>
              </p:ext>
            </p:extLst>
          </p:nvPr>
        </p:nvGraphicFramePr>
        <p:xfrm>
          <a:off x="1143000" y="3733800"/>
          <a:ext cx="7010400" cy="1447800"/>
        </p:xfrm>
        <a:graphic>
          <a:graphicData uri="http://schemas.openxmlformats.org/drawingml/2006/table">
            <a:tbl>
              <a:tblPr/>
              <a:tblGrid>
                <a:gridCol w="7010400"/>
              </a:tblGrid>
              <a:tr h="1447800">
                <a:tc>
                  <a:txBody>
                    <a:bodyPr/>
                    <a:lstStyle/>
                    <a:p>
                      <a:pPr marL="342900" indent="-342900" algn="just">
                        <a:buAutoNum type="arabicPeriod"/>
                      </a:pPr>
                      <a:r>
                        <a:rPr lang="en-US" dirty="0" smtClean="0">
                          <a:solidFill>
                            <a:schemeClr val="bg2">
                              <a:lumMod val="25000"/>
                            </a:schemeClr>
                          </a:solidFill>
                          <a:latin typeface="Arial"/>
                        </a:rPr>
                        <a:t>Compute the amount of each of the four equal</a:t>
                      </a:r>
                      <a:r>
                        <a:rPr lang="en-US" baseline="0" dirty="0" smtClean="0">
                          <a:solidFill>
                            <a:schemeClr val="bg2">
                              <a:lumMod val="25000"/>
                            </a:schemeClr>
                          </a:solidFill>
                          <a:latin typeface="Arial"/>
                        </a:rPr>
                        <a:t> total payments using the present value table B.3.</a:t>
                      </a:r>
                    </a:p>
                    <a:p>
                      <a:pPr marL="342900" indent="-342900" algn="just">
                        <a:buAutoNum type="arabicPeriod"/>
                      </a:pPr>
                      <a:r>
                        <a:rPr lang="en-US" baseline="0" dirty="0" smtClean="0">
                          <a:solidFill>
                            <a:schemeClr val="bg2">
                              <a:lumMod val="25000"/>
                            </a:schemeClr>
                          </a:solidFill>
                          <a:latin typeface="Arial"/>
                        </a:rPr>
                        <a:t>Prepare an amortization schedule for the installment note.</a:t>
                      </a:r>
                      <a:endParaRPr lang="en-US" dirty="0">
                        <a:solidFill>
                          <a:schemeClr val="bg2">
                            <a:lumMod val="25000"/>
                          </a:schemeClr>
                        </a:solidFill>
                        <a:latin typeface="Arial"/>
                      </a:endParaRPr>
                    </a:p>
                  </a:txBody>
                  <a:tcPr anchor="ctr">
                    <a:lnL>
                      <a:noFill/>
                    </a:lnL>
                    <a:lnR>
                      <a:noFill/>
                    </a:lnR>
                    <a:lnT>
                      <a:noFill/>
                    </a:lnT>
                    <a:lnB>
                      <a:noFill/>
                    </a:lnB>
                    <a:solidFill>
                      <a:schemeClr val="bg2">
                        <a:lumMod val="75000"/>
                      </a:schemeClr>
                    </a:solidFill>
                  </a:tcPr>
                </a:tc>
              </a:tr>
            </a:tbl>
          </a:graphicData>
        </a:graphic>
      </p:graphicFrame>
      <p:sp>
        <p:nvSpPr>
          <p:cNvPr id="8" name="Slide Number Placeholder 7"/>
          <p:cNvSpPr>
            <a:spLocks noGrp="1"/>
          </p:cNvSpPr>
          <p:nvPr>
            <p:ph type="sldNum" sz="quarter" idx="12"/>
          </p:nvPr>
        </p:nvSpPr>
        <p:spPr/>
        <p:txBody>
          <a:bodyPr/>
          <a:lstStyle/>
          <a:p>
            <a:pPr>
              <a:defRPr/>
            </a:pPr>
            <a:fld id="{67F4F997-0E75-47F4-BD84-3DB2D471D422}"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rtlCol="0">
            <a:normAutofit/>
          </a:bodyPr>
          <a:lstStyle/>
          <a:p>
            <a:pPr eaLnBrk="1" fontAlgn="auto" hangingPunct="1">
              <a:spcAft>
                <a:spcPts val="0"/>
              </a:spcAft>
              <a:defRPr/>
            </a:pPr>
            <a:r>
              <a:rPr lang="en-US" dirty="0" smtClean="0">
                <a:solidFill>
                  <a:schemeClr val="bg2">
                    <a:lumMod val="25000"/>
                  </a:schemeClr>
                </a:solidFill>
              </a:rPr>
              <a:t>The Last year</a:t>
            </a:r>
          </a:p>
        </p:txBody>
      </p:sp>
      <p:sp>
        <p:nvSpPr>
          <p:cNvPr id="21508" name="Line 6" descr="Decorative line."/>
          <p:cNvSpPr>
            <a:spLocks noChangeShapeType="1"/>
          </p:cNvSpPr>
          <p:nvPr/>
        </p:nvSpPr>
        <p:spPr bwMode="auto">
          <a:xfrm>
            <a:off x="381000" y="685800"/>
            <a:ext cx="8305800" cy="0"/>
          </a:xfrm>
          <a:prstGeom prst="line">
            <a:avLst/>
          </a:prstGeom>
          <a:noFill/>
          <a:ln w="28575">
            <a:solidFill>
              <a:srgbClr val="6666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09" name="TextBox 20"/>
          <p:cNvSpPr txBox="1">
            <a:spLocks noChangeArrowheads="1"/>
          </p:cNvSpPr>
          <p:nvPr/>
        </p:nvSpPr>
        <p:spPr bwMode="auto">
          <a:xfrm>
            <a:off x="990600" y="838200"/>
            <a:ext cx="73914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Since the balance of the loan should equal $0, the amount debited to Notes Payable in the last year should equal the remaining balance—If at the beginning of the last year you owed a balance of $24,173 (as shown below), in order to pay off the loan by the end of the year you would have to pay $24,173.</a:t>
            </a:r>
          </a:p>
          <a:p>
            <a:pPr eaLnBrk="1" hangingPunct="1"/>
            <a:endParaRPr lang="en-US"/>
          </a:p>
          <a:p>
            <a:pPr eaLnBrk="1" hangingPunct="1"/>
            <a:r>
              <a:rPr lang="en-US"/>
              <a:t>Enter this amount in the Debit Notes Payable column.</a:t>
            </a:r>
          </a:p>
        </p:txBody>
      </p:sp>
      <p:grpSp>
        <p:nvGrpSpPr>
          <p:cNvPr id="3" name="Group 2"/>
          <p:cNvGrpSpPr/>
          <p:nvPr/>
        </p:nvGrpSpPr>
        <p:grpSpPr>
          <a:xfrm>
            <a:off x="642938" y="3033713"/>
            <a:ext cx="7772400" cy="2938462"/>
            <a:chOff x="642938" y="3033713"/>
            <a:chExt cx="7772400" cy="2938462"/>
          </a:xfrm>
        </p:grpSpPr>
        <p:pic>
          <p:nvPicPr>
            <p:cNvPr id="21506" name="Picture 6" descr="Installment note amortization schedule."/>
            <p:cNvPicPr>
              <a:picLocks noChangeAspect="1" noChangeArrowheads="1"/>
            </p:cNvPicPr>
            <p:nvPr/>
          </p:nvPicPr>
          <p:blipFill>
            <a:blip r:embed="rId2">
              <a:extLst>
                <a:ext uri="{28A0092B-C50C-407E-A947-70E740481C1C}">
                  <a14:useLocalDpi xmlns:a14="http://schemas.microsoft.com/office/drawing/2010/main" val="0"/>
                </a:ext>
              </a:extLst>
            </a:blip>
            <a:srcRect l="1563" t="37500" r="34375" b="30208"/>
            <a:stretch>
              <a:fillRect/>
            </a:stretch>
          </p:blipFill>
          <p:spPr bwMode="auto">
            <a:xfrm>
              <a:off x="642938" y="3033713"/>
              <a:ext cx="7772400" cy="293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8" name="TextBox 1"/>
            <p:cNvSpPr txBox="1">
              <a:spLocks noChangeArrowheads="1"/>
            </p:cNvSpPr>
            <p:nvPr/>
          </p:nvSpPr>
          <p:spPr bwMode="auto">
            <a:xfrm>
              <a:off x="1684338" y="4005263"/>
              <a:ext cx="990797" cy="37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  90,000</a:t>
              </a:r>
            </a:p>
          </p:txBody>
        </p:sp>
        <p:sp>
          <p:nvSpPr>
            <p:cNvPr id="21519" name="TextBox 2"/>
            <p:cNvSpPr txBox="1">
              <a:spLocks noChangeArrowheads="1"/>
            </p:cNvSpPr>
            <p:nvPr/>
          </p:nvSpPr>
          <p:spPr bwMode="auto">
            <a:xfrm>
              <a:off x="3275597" y="4005715"/>
              <a:ext cx="990797" cy="37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4,500</a:t>
              </a:r>
            </a:p>
          </p:txBody>
        </p:sp>
        <p:sp>
          <p:nvSpPr>
            <p:cNvPr id="21521" name="TextBox 3"/>
            <p:cNvSpPr txBox="1">
              <a:spLocks noChangeArrowheads="1"/>
            </p:cNvSpPr>
            <p:nvPr/>
          </p:nvSpPr>
          <p:spPr bwMode="auto">
            <a:xfrm>
              <a:off x="4568307" y="4005716"/>
              <a:ext cx="990797" cy="37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20,881</a:t>
              </a:r>
            </a:p>
          </p:txBody>
        </p:sp>
        <p:sp>
          <p:nvSpPr>
            <p:cNvPr id="21520" name="TextBox 9"/>
            <p:cNvSpPr txBox="1">
              <a:spLocks noChangeArrowheads="1"/>
            </p:cNvSpPr>
            <p:nvPr/>
          </p:nvSpPr>
          <p:spPr bwMode="auto">
            <a:xfrm>
              <a:off x="5940383" y="4005716"/>
              <a:ext cx="990797" cy="37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21522" name="TextBox 9"/>
            <p:cNvSpPr txBox="1">
              <a:spLocks noChangeArrowheads="1"/>
            </p:cNvSpPr>
            <p:nvPr/>
          </p:nvSpPr>
          <p:spPr bwMode="auto">
            <a:xfrm>
              <a:off x="7311591" y="4005716"/>
              <a:ext cx="990797" cy="37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69,119</a:t>
              </a:r>
            </a:p>
          </p:txBody>
        </p:sp>
        <p:sp>
          <p:nvSpPr>
            <p:cNvPr id="21517" name="TextBox 6"/>
            <p:cNvSpPr txBox="1">
              <a:spLocks noChangeArrowheads="1"/>
            </p:cNvSpPr>
            <p:nvPr/>
          </p:nvSpPr>
          <p:spPr bwMode="auto">
            <a:xfrm>
              <a:off x="1752600" y="4357688"/>
              <a:ext cx="990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69,119</a:t>
              </a:r>
            </a:p>
          </p:txBody>
        </p:sp>
        <p:sp>
          <p:nvSpPr>
            <p:cNvPr id="21526" name="TextBox 7"/>
            <p:cNvSpPr txBox="1">
              <a:spLocks noChangeArrowheads="1"/>
            </p:cNvSpPr>
            <p:nvPr/>
          </p:nvSpPr>
          <p:spPr bwMode="auto">
            <a:xfrm>
              <a:off x="3275597" y="4357135"/>
              <a:ext cx="990797" cy="37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3,456</a:t>
              </a:r>
            </a:p>
          </p:txBody>
        </p:sp>
        <p:sp>
          <p:nvSpPr>
            <p:cNvPr id="21525" name="TextBox 8"/>
            <p:cNvSpPr txBox="1">
              <a:spLocks noChangeArrowheads="1"/>
            </p:cNvSpPr>
            <p:nvPr/>
          </p:nvSpPr>
          <p:spPr bwMode="auto">
            <a:xfrm>
              <a:off x="4568307" y="4357135"/>
              <a:ext cx="990797" cy="37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21,925</a:t>
              </a:r>
            </a:p>
          </p:txBody>
        </p:sp>
        <p:sp>
          <p:nvSpPr>
            <p:cNvPr id="21527" name="TextBox 9"/>
            <p:cNvSpPr txBox="1">
              <a:spLocks noChangeArrowheads="1"/>
            </p:cNvSpPr>
            <p:nvPr/>
          </p:nvSpPr>
          <p:spPr bwMode="auto">
            <a:xfrm>
              <a:off x="5940383" y="4357135"/>
              <a:ext cx="990797" cy="37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21524" name="TextBox 10"/>
            <p:cNvSpPr txBox="1">
              <a:spLocks noChangeArrowheads="1"/>
            </p:cNvSpPr>
            <p:nvPr/>
          </p:nvSpPr>
          <p:spPr bwMode="auto">
            <a:xfrm>
              <a:off x="7334053" y="4357136"/>
              <a:ext cx="990797" cy="37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47,194</a:t>
              </a:r>
            </a:p>
          </p:txBody>
        </p:sp>
        <p:sp>
          <p:nvSpPr>
            <p:cNvPr id="21529" name="TextBox 11"/>
            <p:cNvSpPr txBox="1">
              <a:spLocks noChangeArrowheads="1"/>
            </p:cNvSpPr>
            <p:nvPr/>
          </p:nvSpPr>
          <p:spPr bwMode="auto">
            <a:xfrm>
              <a:off x="1780597" y="4708016"/>
              <a:ext cx="990797" cy="37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47,194</a:t>
              </a:r>
            </a:p>
          </p:txBody>
        </p:sp>
        <p:sp>
          <p:nvSpPr>
            <p:cNvPr id="21530" name="TextBox 12"/>
            <p:cNvSpPr txBox="1">
              <a:spLocks noChangeArrowheads="1"/>
            </p:cNvSpPr>
            <p:nvPr/>
          </p:nvSpPr>
          <p:spPr bwMode="auto">
            <a:xfrm>
              <a:off x="3275597" y="4708016"/>
              <a:ext cx="990797" cy="37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2,360</a:t>
              </a:r>
            </a:p>
          </p:txBody>
        </p:sp>
        <p:sp>
          <p:nvSpPr>
            <p:cNvPr id="21523" name="TextBox 13"/>
            <p:cNvSpPr txBox="1">
              <a:spLocks noChangeArrowheads="1"/>
            </p:cNvSpPr>
            <p:nvPr/>
          </p:nvSpPr>
          <p:spPr bwMode="auto">
            <a:xfrm>
              <a:off x="4537340" y="4710762"/>
              <a:ext cx="990797" cy="37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23,021</a:t>
              </a:r>
            </a:p>
          </p:txBody>
        </p:sp>
        <p:sp>
          <p:nvSpPr>
            <p:cNvPr id="21528" name="TextBox 14"/>
            <p:cNvSpPr txBox="1">
              <a:spLocks noChangeArrowheads="1"/>
            </p:cNvSpPr>
            <p:nvPr/>
          </p:nvSpPr>
          <p:spPr bwMode="auto">
            <a:xfrm>
              <a:off x="5940383" y="4708016"/>
              <a:ext cx="990797" cy="37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21531" name="TextBox 14"/>
            <p:cNvSpPr txBox="1">
              <a:spLocks noChangeArrowheads="1"/>
            </p:cNvSpPr>
            <p:nvPr/>
          </p:nvSpPr>
          <p:spPr bwMode="auto">
            <a:xfrm>
              <a:off x="7308795" y="4717698"/>
              <a:ext cx="990797" cy="37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24,173</a:t>
              </a:r>
            </a:p>
          </p:txBody>
        </p:sp>
        <p:sp>
          <p:nvSpPr>
            <p:cNvPr id="21513" name="TextBox 16"/>
            <p:cNvSpPr txBox="1">
              <a:spLocks noChangeArrowheads="1"/>
            </p:cNvSpPr>
            <p:nvPr/>
          </p:nvSpPr>
          <p:spPr bwMode="auto">
            <a:xfrm>
              <a:off x="1670050" y="5078413"/>
              <a:ext cx="9763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24,173</a:t>
              </a:r>
            </a:p>
          </p:txBody>
        </p:sp>
        <p:sp>
          <p:nvSpPr>
            <p:cNvPr id="21514" name="TextBox 17"/>
            <p:cNvSpPr txBox="1">
              <a:spLocks noChangeArrowheads="1"/>
            </p:cNvSpPr>
            <p:nvPr/>
          </p:nvSpPr>
          <p:spPr bwMode="auto">
            <a:xfrm>
              <a:off x="4489450" y="506095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b="1">
                  <a:solidFill>
                    <a:srgbClr val="FF7C80"/>
                  </a:solidFill>
                  <a:latin typeface="Calibri" pitchFamily="34" charset="0"/>
                </a:rPr>
                <a:t>24,173</a:t>
              </a:r>
            </a:p>
          </p:txBody>
        </p:sp>
        <p:sp>
          <p:nvSpPr>
            <p:cNvPr id="21512" name="TextBox 19"/>
            <p:cNvSpPr txBox="1">
              <a:spLocks noChangeArrowheads="1"/>
            </p:cNvSpPr>
            <p:nvPr/>
          </p:nvSpPr>
          <p:spPr bwMode="auto">
            <a:xfrm>
              <a:off x="5881688" y="5064125"/>
              <a:ext cx="914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25,381</a:t>
              </a:r>
            </a:p>
          </p:txBody>
        </p:sp>
        <p:sp>
          <p:nvSpPr>
            <p:cNvPr id="21511" name="TextBox 20"/>
            <p:cNvSpPr txBox="1">
              <a:spLocks noChangeArrowheads="1"/>
            </p:cNvSpPr>
            <p:nvPr/>
          </p:nvSpPr>
          <p:spPr bwMode="auto">
            <a:xfrm>
              <a:off x="7419975" y="5084763"/>
              <a:ext cx="685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0</a:t>
              </a:r>
            </a:p>
          </p:txBody>
        </p:sp>
      </p:grpSp>
      <p:cxnSp>
        <p:nvCxnSpPr>
          <p:cNvPr id="29" name="Straight Arrow Connector 28" descr="Arrow."/>
          <p:cNvCxnSpPr/>
          <p:nvPr/>
        </p:nvCxnSpPr>
        <p:spPr>
          <a:xfrm flipV="1">
            <a:off x="2520950" y="5246688"/>
            <a:ext cx="2051050" cy="11112"/>
          </a:xfrm>
          <a:prstGeom prst="straightConnector1">
            <a:avLst/>
          </a:prstGeom>
          <a:ln w="38100">
            <a:solidFill>
              <a:srgbClr val="CCCC99"/>
            </a:solidFill>
            <a:tailEnd type="arrow"/>
          </a:ln>
        </p:spPr>
        <p:style>
          <a:lnRef idx="1">
            <a:schemeClr val="accent1"/>
          </a:lnRef>
          <a:fillRef idx="0">
            <a:schemeClr val="accent1"/>
          </a:fillRef>
          <a:effectRef idx="0">
            <a:schemeClr val="accent1"/>
          </a:effectRef>
          <a:fontRef idx="minor">
            <a:schemeClr val="tx1"/>
          </a:fontRef>
        </p:style>
      </p:cxnSp>
      <p:sp>
        <p:nvSpPr>
          <p:cNvPr id="33" name="Slide Number Placeholder 32"/>
          <p:cNvSpPr>
            <a:spLocks noGrp="1"/>
          </p:cNvSpPr>
          <p:nvPr>
            <p:ph type="sldNum" sz="quarter" idx="12"/>
          </p:nvPr>
        </p:nvSpPr>
        <p:spPr/>
        <p:txBody>
          <a:bodyPr/>
          <a:lstStyle/>
          <a:p>
            <a:pPr>
              <a:defRPr/>
            </a:pPr>
            <a:fld id="{99391123-F48F-49BD-B58E-FD9130933E7C}"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rtlCol="0">
            <a:normAutofit/>
          </a:bodyPr>
          <a:lstStyle/>
          <a:p>
            <a:pPr eaLnBrk="1" fontAlgn="auto" hangingPunct="1">
              <a:spcAft>
                <a:spcPts val="0"/>
              </a:spcAft>
              <a:defRPr/>
            </a:pPr>
            <a:r>
              <a:rPr lang="en-US" dirty="0" smtClean="0">
                <a:solidFill>
                  <a:schemeClr val="bg2">
                    <a:lumMod val="25000"/>
                  </a:schemeClr>
                </a:solidFill>
              </a:rPr>
              <a:t>The Last year</a:t>
            </a:r>
          </a:p>
        </p:txBody>
      </p:sp>
      <p:sp>
        <p:nvSpPr>
          <p:cNvPr id="22537" name="Line 6" descr="Decorative line."/>
          <p:cNvSpPr>
            <a:spLocks noChangeShapeType="1"/>
          </p:cNvSpPr>
          <p:nvPr/>
        </p:nvSpPr>
        <p:spPr bwMode="auto">
          <a:xfrm>
            <a:off x="381000" y="685800"/>
            <a:ext cx="8305800" cy="0"/>
          </a:xfrm>
          <a:prstGeom prst="line">
            <a:avLst/>
          </a:prstGeom>
          <a:noFill/>
          <a:ln w="28575">
            <a:solidFill>
              <a:srgbClr val="6666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8" name="TextBox 20"/>
          <p:cNvSpPr txBox="1">
            <a:spLocks noChangeArrowheads="1"/>
          </p:cNvSpPr>
          <p:nvPr/>
        </p:nvSpPr>
        <p:spPr bwMode="auto">
          <a:xfrm>
            <a:off x="990600" y="838200"/>
            <a:ext cx="73914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Finally, enter the interest expense as the difference between the cash payment and the reduction in the liability (Notes Payable).  Note that this amount is plugged and may not equal interest as previously calculated. The difference between the cash payment and the amount debited to Notes Payable is $1,208 ($25,381 - $24173).</a:t>
            </a:r>
          </a:p>
        </p:txBody>
      </p:sp>
      <p:grpSp>
        <p:nvGrpSpPr>
          <p:cNvPr id="3" name="Group 2"/>
          <p:cNvGrpSpPr/>
          <p:nvPr/>
        </p:nvGrpSpPr>
        <p:grpSpPr>
          <a:xfrm>
            <a:off x="642938" y="3033713"/>
            <a:ext cx="7772400" cy="2938462"/>
            <a:chOff x="642938" y="3033713"/>
            <a:chExt cx="7772400" cy="2938462"/>
          </a:xfrm>
        </p:grpSpPr>
        <p:pic>
          <p:nvPicPr>
            <p:cNvPr id="22530" name="Picture 6" descr="Installment note amortization schedule."/>
            <p:cNvPicPr>
              <a:picLocks noChangeAspect="1" noChangeArrowheads="1"/>
            </p:cNvPicPr>
            <p:nvPr/>
          </p:nvPicPr>
          <p:blipFill>
            <a:blip r:embed="rId2">
              <a:extLst>
                <a:ext uri="{28A0092B-C50C-407E-A947-70E740481C1C}">
                  <a14:useLocalDpi xmlns:a14="http://schemas.microsoft.com/office/drawing/2010/main" val="0"/>
                </a:ext>
              </a:extLst>
            </a:blip>
            <a:srcRect l="1563" t="37500" r="34375" b="30208"/>
            <a:stretch>
              <a:fillRect/>
            </a:stretch>
          </p:blipFill>
          <p:spPr bwMode="auto">
            <a:xfrm>
              <a:off x="642938" y="3033713"/>
              <a:ext cx="7772400" cy="293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42" name="TextBox 6"/>
            <p:cNvSpPr txBox="1">
              <a:spLocks noChangeArrowheads="1"/>
            </p:cNvSpPr>
            <p:nvPr/>
          </p:nvSpPr>
          <p:spPr bwMode="auto">
            <a:xfrm>
              <a:off x="1684338" y="4005263"/>
              <a:ext cx="990797" cy="37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  90,000</a:t>
              </a:r>
            </a:p>
          </p:txBody>
        </p:sp>
        <p:sp>
          <p:nvSpPr>
            <p:cNvPr id="22543" name="TextBox 8"/>
            <p:cNvSpPr txBox="1">
              <a:spLocks noChangeArrowheads="1"/>
            </p:cNvSpPr>
            <p:nvPr/>
          </p:nvSpPr>
          <p:spPr bwMode="auto">
            <a:xfrm>
              <a:off x="3275597" y="4005715"/>
              <a:ext cx="990797" cy="37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4,500</a:t>
              </a:r>
            </a:p>
          </p:txBody>
        </p:sp>
        <p:sp>
          <p:nvSpPr>
            <p:cNvPr id="22545" name="TextBox 10"/>
            <p:cNvSpPr txBox="1">
              <a:spLocks noChangeArrowheads="1"/>
            </p:cNvSpPr>
            <p:nvPr/>
          </p:nvSpPr>
          <p:spPr bwMode="auto">
            <a:xfrm>
              <a:off x="4568307" y="4005716"/>
              <a:ext cx="990797" cy="37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20,881</a:t>
              </a:r>
            </a:p>
          </p:txBody>
        </p:sp>
        <p:sp>
          <p:nvSpPr>
            <p:cNvPr id="22544" name="TextBox 9"/>
            <p:cNvSpPr txBox="1">
              <a:spLocks noChangeArrowheads="1"/>
            </p:cNvSpPr>
            <p:nvPr/>
          </p:nvSpPr>
          <p:spPr bwMode="auto">
            <a:xfrm>
              <a:off x="5940383" y="4005716"/>
              <a:ext cx="990797" cy="37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22546" name="TextBox 9"/>
            <p:cNvSpPr txBox="1">
              <a:spLocks noChangeArrowheads="1"/>
            </p:cNvSpPr>
            <p:nvPr/>
          </p:nvSpPr>
          <p:spPr bwMode="auto">
            <a:xfrm>
              <a:off x="7311591" y="4005716"/>
              <a:ext cx="990797" cy="37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69,119</a:t>
              </a:r>
            </a:p>
          </p:txBody>
        </p:sp>
        <p:sp>
          <p:nvSpPr>
            <p:cNvPr id="22535" name="TextBox 9"/>
            <p:cNvSpPr txBox="1">
              <a:spLocks noChangeArrowheads="1"/>
            </p:cNvSpPr>
            <p:nvPr/>
          </p:nvSpPr>
          <p:spPr bwMode="auto">
            <a:xfrm>
              <a:off x="1752600" y="4357688"/>
              <a:ext cx="990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69,119</a:t>
              </a:r>
            </a:p>
          </p:txBody>
        </p:sp>
        <p:sp>
          <p:nvSpPr>
            <p:cNvPr id="22550" name="TextBox 16"/>
            <p:cNvSpPr txBox="1">
              <a:spLocks noChangeArrowheads="1"/>
            </p:cNvSpPr>
            <p:nvPr/>
          </p:nvSpPr>
          <p:spPr bwMode="auto">
            <a:xfrm>
              <a:off x="3275597" y="4357135"/>
              <a:ext cx="990797" cy="37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3,456</a:t>
              </a:r>
            </a:p>
          </p:txBody>
        </p:sp>
        <p:sp>
          <p:nvSpPr>
            <p:cNvPr id="22549" name="TextBox 15"/>
            <p:cNvSpPr txBox="1">
              <a:spLocks noChangeArrowheads="1"/>
            </p:cNvSpPr>
            <p:nvPr/>
          </p:nvSpPr>
          <p:spPr bwMode="auto">
            <a:xfrm>
              <a:off x="4568307" y="4357135"/>
              <a:ext cx="990797" cy="37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21,925</a:t>
              </a:r>
            </a:p>
          </p:txBody>
        </p:sp>
        <p:sp>
          <p:nvSpPr>
            <p:cNvPr id="22551" name="TextBox 9"/>
            <p:cNvSpPr txBox="1">
              <a:spLocks noChangeArrowheads="1"/>
            </p:cNvSpPr>
            <p:nvPr/>
          </p:nvSpPr>
          <p:spPr bwMode="auto">
            <a:xfrm>
              <a:off x="5940383" y="4357135"/>
              <a:ext cx="990797" cy="37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22548" name="TextBox 14"/>
            <p:cNvSpPr txBox="1">
              <a:spLocks noChangeArrowheads="1"/>
            </p:cNvSpPr>
            <p:nvPr/>
          </p:nvSpPr>
          <p:spPr bwMode="auto">
            <a:xfrm>
              <a:off x="7334053" y="4357136"/>
              <a:ext cx="990797" cy="37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47,194</a:t>
              </a:r>
            </a:p>
          </p:txBody>
        </p:sp>
        <p:sp>
          <p:nvSpPr>
            <p:cNvPr id="22553" name="TextBox 19"/>
            <p:cNvSpPr txBox="1">
              <a:spLocks noChangeArrowheads="1"/>
            </p:cNvSpPr>
            <p:nvPr/>
          </p:nvSpPr>
          <p:spPr bwMode="auto">
            <a:xfrm>
              <a:off x="1780597" y="4708016"/>
              <a:ext cx="990797" cy="37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47,194</a:t>
              </a:r>
            </a:p>
          </p:txBody>
        </p:sp>
        <p:sp>
          <p:nvSpPr>
            <p:cNvPr id="22554" name="TextBox 20"/>
            <p:cNvSpPr txBox="1">
              <a:spLocks noChangeArrowheads="1"/>
            </p:cNvSpPr>
            <p:nvPr/>
          </p:nvSpPr>
          <p:spPr bwMode="auto">
            <a:xfrm>
              <a:off x="3275597" y="4708016"/>
              <a:ext cx="990797" cy="37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2,360</a:t>
              </a:r>
            </a:p>
          </p:txBody>
        </p:sp>
        <p:sp>
          <p:nvSpPr>
            <p:cNvPr id="22547" name="TextBox 6"/>
            <p:cNvSpPr txBox="1">
              <a:spLocks noChangeArrowheads="1"/>
            </p:cNvSpPr>
            <p:nvPr/>
          </p:nvSpPr>
          <p:spPr bwMode="auto">
            <a:xfrm>
              <a:off x="4537340" y="4710762"/>
              <a:ext cx="990797" cy="37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23,021</a:t>
              </a:r>
            </a:p>
          </p:txBody>
        </p:sp>
        <p:sp>
          <p:nvSpPr>
            <p:cNvPr id="22552" name="TextBox 9"/>
            <p:cNvSpPr txBox="1">
              <a:spLocks noChangeArrowheads="1"/>
            </p:cNvSpPr>
            <p:nvPr/>
          </p:nvSpPr>
          <p:spPr bwMode="auto">
            <a:xfrm>
              <a:off x="5940383" y="4708016"/>
              <a:ext cx="990797" cy="37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22555" name="TextBox 6"/>
            <p:cNvSpPr txBox="1">
              <a:spLocks noChangeArrowheads="1"/>
            </p:cNvSpPr>
            <p:nvPr/>
          </p:nvSpPr>
          <p:spPr bwMode="auto">
            <a:xfrm>
              <a:off x="7308795" y="4717698"/>
              <a:ext cx="990797" cy="37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24,173</a:t>
              </a:r>
            </a:p>
          </p:txBody>
        </p:sp>
        <p:sp>
          <p:nvSpPr>
            <p:cNvPr id="22534" name="TextBox 6"/>
            <p:cNvSpPr txBox="1">
              <a:spLocks noChangeArrowheads="1"/>
            </p:cNvSpPr>
            <p:nvPr/>
          </p:nvSpPr>
          <p:spPr bwMode="auto">
            <a:xfrm>
              <a:off x="1670050" y="5078413"/>
              <a:ext cx="9763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24,173</a:t>
              </a:r>
            </a:p>
          </p:txBody>
        </p:sp>
        <p:sp>
          <p:nvSpPr>
            <p:cNvPr id="22539" name="TextBox 6"/>
            <p:cNvSpPr txBox="1">
              <a:spLocks noChangeArrowheads="1"/>
            </p:cNvSpPr>
            <p:nvPr/>
          </p:nvSpPr>
          <p:spPr bwMode="auto">
            <a:xfrm>
              <a:off x="3117850" y="5064125"/>
              <a:ext cx="914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b="1">
                  <a:solidFill>
                    <a:srgbClr val="FF7C80"/>
                  </a:solidFill>
                  <a:latin typeface="Calibri" pitchFamily="34" charset="0"/>
                </a:rPr>
                <a:t>1,208</a:t>
              </a:r>
            </a:p>
          </p:txBody>
        </p:sp>
        <p:sp>
          <p:nvSpPr>
            <p:cNvPr id="22541" name="TextBox 6"/>
            <p:cNvSpPr txBox="1">
              <a:spLocks noChangeArrowheads="1"/>
            </p:cNvSpPr>
            <p:nvPr/>
          </p:nvSpPr>
          <p:spPr bwMode="auto">
            <a:xfrm>
              <a:off x="4535488" y="5057775"/>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24,173</a:t>
              </a:r>
            </a:p>
          </p:txBody>
        </p:sp>
        <p:sp>
          <p:nvSpPr>
            <p:cNvPr id="22533" name="TextBox 20"/>
            <p:cNvSpPr txBox="1">
              <a:spLocks noChangeArrowheads="1"/>
            </p:cNvSpPr>
            <p:nvPr/>
          </p:nvSpPr>
          <p:spPr bwMode="auto">
            <a:xfrm>
              <a:off x="5881688" y="5064125"/>
              <a:ext cx="914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25,381</a:t>
              </a:r>
            </a:p>
          </p:txBody>
        </p:sp>
        <p:sp>
          <p:nvSpPr>
            <p:cNvPr id="22532" name="TextBox 21"/>
            <p:cNvSpPr txBox="1">
              <a:spLocks noChangeArrowheads="1"/>
            </p:cNvSpPr>
            <p:nvPr/>
          </p:nvSpPr>
          <p:spPr bwMode="auto">
            <a:xfrm>
              <a:off x="7419975" y="5084763"/>
              <a:ext cx="685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0</a:t>
              </a:r>
            </a:p>
          </p:txBody>
        </p:sp>
      </p:grpSp>
      <p:sp>
        <p:nvSpPr>
          <p:cNvPr id="30" name="Slide Number Placeholder 29"/>
          <p:cNvSpPr>
            <a:spLocks noGrp="1"/>
          </p:cNvSpPr>
          <p:nvPr>
            <p:ph type="sldNum" sz="quarter" idx="12"/>
          </p:nvPr>
        </p:nvSpPr>
        <p:spPr/>
        <p:txBody>
          <a:bodyPr/>
          <a:lstStyle/>
          <a:p>
            <a:pPr>
              <a:defRPr/>
            </a:pPr>
            <a:fld id="{38B698F0-C2ED-46BA-BB45-BFED60742CDA}"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rtlCol="0">
            <a:normAutofit/>
          </a:bodyPr>
          <a:lstStyle/>
          <a:p>
            <a:pPr eaLnBrk="1" fontAlgn="auto" hangingPunct="1">
              <a:spcAft>
                <a:spcPts val="0"/>
              </a:spcAft>
              <a:defRPr/>
            </a:pPr>
            <a:r>
              <a:rPr lang="en-US" dirty="0" smtClean="0">
                <a:solidFill>
                  <a:schemeClr val="bg2">
                    <a:lumMod val="25000"/>
                  </a:schemeClr>
                </a:solidFill>
              </a:rPr>
              <a:t>Total the Schedule</a:t>
            </a:r>
          </a:p>
        </p:txBody>
      </p:sp>
      <p:sp>
        <p:nvSpPr>
          <p:cNvPr id="23556" name="Line 6" descr="Decorative line."/>
          <p:cNvSpPr>
            <a:spLocks noChangeShapeType="1"/>
          </p:cNvSpPr>
          <p:nvPr/>
        </p:nvSpPr>
        <p:spPr bwMode="auto">
          <a:xfrm>
            <a:off x="381000" y="685800"/>
            <a:ext cx="8305800" cy="0"/>
          </a:xfrm>
          <a:prstGeom prst="line">
            <a:avLst/>
          </a:prstGeom>
          <a:noFill/>
          <a:ln w="28575">
            <a:solidFill>
              <a:srgbClr val="6666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7" name="TextBox 20"/>
          <p:cNvSpPr txBox="1">
            <a:spLocks noChangeArrowheads="1"/>
          </p:cNvSpPr>
          <p:nvPr/>
        </p:nvSpPr>
        <p:spPr bwMode="auto">
          <a:xfrm>
            <a:off x="457200" y="838200"/>
            <a:ext cx="8229600"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The last step is to total the columns indicated on the schedule.</a:t>
            </a:r>
          </a:p>
          <a:p>
            <a:pPr eaLnBrk="1" hangingPunct="1"/>
            <a:endParaRPr lang="en-US"/>
          </a:p>
          <a:p>
            <a:pPr eaLnBrk="1" hangingPunct="1"/>
            <a:r>
              <a:rPr lang="en-US"/>
              <a:t>Do you notice anything about the total of the Debit Notes Payable column?  </a:t>
            </a:r>
            <a:r>
              <a:rPr lang="en-US" b="1">
                <a:solidFill>
                  <a:srgbClr val="FF7C80"/>
                </a:solidFill>
              </a:rPr>
              <a:t>If you followed the steps correctly, the total of the Notes Payable column will balance to the principal of the loan.</a:t>
            </a:r>
            <a:r>
              <a:rPr lang="en-US">
                <a:solidFill>
                  <a:srgbClr val="FF7C80"/>
                </a:solidFill>
              </a:rPr>
              <a:t>  </a:t>
            </a:r>
            <a:r>
              <a:rPr lang="en-US"/>
              <a:t>You borrowed $90,000 and at the end of the four years you have paid back a total of $90,000.  You may say that you have paid back $101,524 since that is the total of the Cash column.  However, the principal payment is $90,000.  The additional $11,524 represents the cost of borrowing money –</a:t>
            </a:r>
            <a:r>
              <a:rPr lang="en-US">
                <a:solidFill>
                  <a:srgbClr val="FF7C80"/>
                </a:solidFill>
              </a:rPr>
              <a:t> </a:t>
            </a:r>
            <a:r>
              <a:rPr lang="en-US" b="1" i="1">
                <a:solidFill>
                  <a:srgbClr val="FF7C80"/>
                </a:solidFill>
              </a:rPr>
              <a:t>Interest</a:t>
            </a:r>
            <a:r>
              <a:rPr lang="en-US">
                <a:solidFill>
                  <a:srgbClr val="FF7C80"/>
                </a:solidFill>
              </a:rPr>
              <a:t>.</a:t>
            </a:r>
          </a:p>
        </p:txBody>
      </p:sp>
      <p:grpSp>
        <p:nvGrpSpPr>
          <p:cNvPr id="3" name="Group 2"/>
          <p:cNvGrpSpPr/>
          <p:nvPr/>
        </p:nvGrpSpPr>
        <p:grpSpPr>
          <a:xfrm>
            <a:off x="685800" y="3657600"/>
            <a:ext cx="7772400" cy="2938463"/>
            <a:chOff x="685800" y="3657600"/>
            <a:chExt cx="7772400" cy="2938463"/>
          </a:xfrm>
        </p:grpSpPr>
        <p:pic>
          <p:nvPicPr>
            <p:cNvPr id="23563" name="Picture 6" descr="Installment note amortization schedule."/>
            <p:cNvPicPr>
              <a:picLocks noChangeAspect="1" noChangeArrowheads="1"/>
            </p:cNvPicPr>
            <p:nvPr/>
          </p:nvPicPr>
          <p:blipFill>
            <a:blip r:embed="rId2">
              <a:extLst>
                <a:ext uri="{28A0092B-C50C-407E-A947-70E740481C1C}">
                  <a14:useLocalDpi xmlns:a14="http://schemas.microsoft.com/office/drawing/2010/main" val="0"/>
                </a:ext>
              </a:extLst>
            </a:blip>
            <a:srcRect l="1563" t="37500" r="34375" b="30208"/>
            <a:stretch>
              <a:fillRect/>
            </a:stretch>
          </p:blipFill>
          <p:spPr bwMode="auto">
            <a:xfrm>
              <a:off x="685800" y="3657600"/>
              <a:ext cx="7772400" cy="293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71" name="TextBox 6"/>
            <p:cNvSpPr txBox="1">
              <a:spLocks noChangeArrowheads="1"/>
            </p:cNvSpPr>
            <p:nvPr/>
          </p:nvSpPr>
          <p:spPr bwMode="auto">
            <a:xfrm>
              <a:off x="1728477" y="4629870"/>
              <a:ext cx="990600" cy="369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  90,000</a:t>
              </a:r>
            </a:p>
          </p:txBody>
        </p:sp>
        <p:sp>
          <p:nvSpPr>
            <p:cNvPr id="23572" name="TextBox 8"/>
            <p:cNvSpPr txBox="1">
              <a:spLocks noChangeArrowheads="1"/>
            </p:cNvSpPr>
            <p:nvPr/>
          </p:nvSpPr>
          <p:spPr bwMode="auto">
            <a:xfrm>
              <a:off x="3319420" y="4630322"/>
              <a:ext cx="990600" cy="369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4,500</a:t>
              </a:r>
            </a:p>
          </p:txBody>
        </p:sp>
        <p:sp>
          <p:nvSpPr>
            <p:cNvPr id="23574" name="TextBox 10"/>
            <p:cNvSpPr txBox="1">
              <a:spLocks noChangeArrowheads="1"/>
            </p:cNvSpPr>
            <p:nvPr/>
          </p:nvSpPr>
          <p:spPr bwMode="auto">
            <a:xfrm>
              <a:off x="4611873" y="4630323"/>
              <a:ext cx="9906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20,881</a:t>
              </a:r>
            </a:p>
          </p:txBody>
        </p:sp>
        <p:sp>
          <p:nvSpPr>
            <p:cNvPr id="23573" name="TextBox 9"/>
            <p:cNvSpPr txBox="1">
              <a:spLocks noChangeArrowheads="1"/>
            </p:cNvSpPr>
            <p:nvPr/>
          </p:nvSpPr>
          <p:spPr bwMode="auto">
            <a:xfrm>
              <a:off x="5983677" y="4630323"/>
              <a:ext cx="9906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23575" name="TextBox 9"/>
            <p:cNvSpPr txBox="1">
              <a:spLocks noChangeArrowheads="1"/>
            </p:cNvSpPr>
            <p:nvPr/>
          </p:nvSpPr>
          <p:spPr bwMode="auto">
            <a:xfrm>
              <a:off x="7354612" y="4630323"/>
              <a:ext cx="9906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69,119</a:t>
              </a:r>
            </a:p>
          </p:txBody>
        </p:sp>
        <p:sp>
          <p:nvSpPr>
            <p:cNvPr id="23568" name="TextBox 9"/>
            <p:cNvSpPr txBox="1">
              <a:spLocks noChangeArrowheads="1"/>
            </p:cNvSpPr>
            <p:nvPr/>
          </p:nvSpPr>
          <p:spPr bwMode="auto">
            <a:xfrm>
              <a:off x="1796142" y="4982080"/>
              <a:ext cx="9906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69,119</a:t>
              </a:r>
            </a:p>
          </p:txBody>
        </p:sp>
        <p:sp>
          <p:nvSpPr>
            <p:cNvPr id="23579" name="TextBox 16"/>
            <p:cNvSpPr txBox="1">
              <a:spLocks noChangeArrowheads="1"/>
            </p:cNvSpPr>
            <p:nvPr/>
          </p:nvSpPr>
          <p:spPr bwMode="auto">
            <a:xfrm>
              <a:off x="3319420" y="4981421"/>
              <a:ext cx="990600" cy="369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3,456</a:t>
              </a:r>
            </a:p>
          </p:txBody>
        </p:sp>
        <p:sp>
          <p:nvSpPr>
            <p:cNvPr id="23578" name="TextBox 15"/>
            <p:cNvSpPr txBox="1">
              <a:spLocks noChangeArrowheads="1"/>
            </p:cNvSpPr>
            <p:nvPr/>
          </p:nvSpPr>
          <p:spPr bwMode="auto">
            <a:xfrm>
              <a:off x="4611873" y="4981421"/>
              <a:ext cx="990600" cy="369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21,925</a:t>
              </a:r>
            </a:p>
          </p:txBody>
        </p:sp>
        <p:sp>
          <p:nvSpPr>
            <p:cNvPr id="23580" name="TextBox 9"/>
            <p:cNvSpPr txBox="1">
              <a:spLocks noChangeArrowheads="1"/>
            </p:cNvSpPr>
            <p:nvPr/>
          </p:nvSpPr>
          <p:spPr bwMode="auto">
            <a:xfrm>
              <a:off x="5983677" y="4981421"/>
              <a:ext cx="990600" cy="369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23577" name="TextBox 14"/>
            <p:cNvSpPr txBox="1">
              <a:spLocks noChangeArrowheads="1"/>
            </p:cNvSpPr>
            <p:nvPr/>
          </p:nvSpPr>
          <p:spPr bwMode="auto">
            <a:xfrm>
              <a:off x="7377070" y="4981422"/>
              <a:ext cx="9906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47,194</a:t>
              </a:r>
            </a:p>
          </p:txBody>
        </p:sp>
        <p:sp>
          <p:nvSpPr>
            <p:cNvPr id="23582" name="TextBox 19"/>
            <p:cNvSpPr txBox="1">
              <a:spLocks noChangeArrowheads="1"/>
            </p:cNvSpPr>
            <p:nvPr/>
          </p:nvSpPr>
          <p:spPr bwMode="auto">
            <a:xfrm>
              <a:off x="1824717" y="5331982"/>
              <a:ext cx="990600" cy="369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47,194</a:t>
              </a:r>
            </a:p>
          </p:txBody>
        </p:sp>
        <p:sp>
          <p:nvSpPr>
            <p:cNvPr id="23583" name="TextBox 20"/>
            <p:cNvSpPr txBox="1">
              <a:spLocks noChangeArrowheads="1"/>
            </p:cNvSpPr>
            <p:nvPr/>
          </p:nvSpPr>
          <p:spPr bwMode="auto">
            <a:xfrm>
              <a:off x="3319420" y="5331982"/>
              <a:ext cx="990600" cy="369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2,360</a:t>
              </a:r>
            </a:p>
          </p:txBody>
        </p:sp>
        <p:sp>
          <p:nvSpPr>
            <p:cNvPr id="23576" name="TextBox 6"/>
            <p:cNvSpPr txBox="1">
              <a:spLocks noChangeArrowheads="1"/>
            </p:cNvSpPr>
            <p:nvPr/>
          </p:nvSpPr>
          <p:spPr bwMode="auto">
            <a:xfrm>
              <a:off x="4580912" y="5334725"/>
              <a:ext cx="9906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23,021</a:t>
              </a:r>
            </a:p>
          </p:txBody>
        </p:sp>
        <p:sp>
          <p:nvSpPr>
            <p:cNvPr id="23581" name="TextBox 9"/>
            <p:cNvSpPr txBox="1">
              <a:spLocks noChangeArrowheads="1"/>
            </p:cNvSpPr>
            <p:nvPr/>
          </p:nvSpPr>
          <p:spPr bwMode="auto">
            <a:xfrm>
              <a:off x="5983677" y="5331982"/>
              <a:ext cx="990600" cy="369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23584" name="TextBox 6"/>
            <p:cNvSpPr txBox="1">
              <a:spLocks noChangeArrowheads="1"/>
            </p:cNvSpPr>
            <p:nvPr/>
          </p:nvSpPr>
          <p:spPr bwMode="auto">
            <a:xfrm>
              <a:off x="7351817" y="5341655"/>
              <a:ext cx="9906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24,173</a:t>
              </a:r>
            </a:p>
          </p:txBody>
        </p:sp>
        <p:sp>
          <p:nvSpPr>
            <p:cNvPr id="23567" name="TextBox 6"/>
            <p:cNvSpPr txBox="1">
              <a:spLocks noChangeArrowheads="1"/>
            </p:cNvSpPr>
            <p:nvPr/>
          </p:nvSpPr>
          <p:spPr bwMode="auto">
            <a:xfrm>
              <a:off x="1713592" y="5702608"/>
              <a:ext cx="976313" cy="368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24,173</a:t>
              </a:r>
            </a:p>
          </p:txBody>
        </p:sp>
        <p:sp>
          <p:nvSpPr>
            <p:cNvPr id="23569" name="TextBox 6"/>
            <p:cNvSpPr txBox="1">
              <a:spLocks noChangeArrowheads="1"/>
            </p:cNvSpPr>
            <p:nvPr/>
          </p:nvSpPr>
          <p:spPr bwMode="auto">
            <a:xfrm>
              <a:off x="3161392" y="5688319"/>
              <a:ext cx="914400" cy="368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1,208</a:t>
              </a:r>
            </a:p>
          </p:txBody>
        </p:sp>
        <p:sp>
          <p:nvSpPr>
            <p:cNvPr id="23570" name="TextBox 6"/>
            <p:cNvSpPr txBox="1">
              <a:spLocks noChangeArrowheads="1"/>
            </p:cNvSpPr>
            <p:nvPr/>
          </p:nvSpPr>
          <p:spPr bwMode="auto">
            <a:xfrm>
              <a:off x="4579254" y="5682422"/>
              <a:ext cx="9906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24,173</a:t>
              </a:r>
            </a:p>
          </p:txBody>
        </p:sp>
        <p:sp>
          <p:nvSpPr>
            <p:cNvPr id="23566" name="TextBox 6"/>
            <p:cNvSpPr txBox="1">
              <a:spLocks noChangeArrowheads="1"/>
            </p:cNvSpPr>
            <p:nvPr/>
          </p:nvSpPr>
          <p:spPr bwMode="auto">
            <a:xfrm>
              <a:off x="5925230" y="5688319"/>
              <a:ext cx="914400" cy="368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25,381</a:t>
              </a:r>
            </a:p>
          </p:txBody>
        </p:sp>
        <p:sp>
          <p:nvSpPr>
            <p:cNvPr id="23565" name="TextBox 6"/>
            <p:cNvSpPr txBox="1">
              <a:spLocks noChangeArrowheads="1"/>
            </p:cNvSpPr>
            <p:nvPr/>
          </p:nvSpPr>
          <p:spPr bwMode="auto">
            <a:xfrm>
              <a:off x="7463970" y="5708958"/>
              <a:ext cx="685800" cy="36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0</a:t>
              </a:r>
            </a:p>
          </p:txBody>
        </p:sp>
      </p:grpSp>
      <p:grpSp>
        <p:nvGrpSpPr>
          <p:cNvPr id="23558" name="Group 31" descr="Totals for installment note amortization schedule."/>
          <p:cNvGrpSpPr>
            <a:grpSpLocks/>
          </p:cNvGrpSpPr>
          <p:nvPr/>
        </p:nvGrpSpPr>
        <p:grpSpPr bwMode="auto">
          <a:xfrm>
            <a:off x="3103563" y="6040438"/>
            <a:ext cx="3692525" cy="382587"/>
            <a:chOff x="3103420" y="5430975"/>
            <a:chExt cx="3692230" cy="383192"/>
          </a:xfrm>
        </p:grpSpPr>
        <p:sp>
          <p:nvSpPr>
            <p:cNvPr id="23560" name="TextBox 6"/>
            <p:cNvSpPr txBox="1">
              <a:spLocks noChangeArrowheads="1"/>
            </p:cNvSpPr>
            <p:nvPr/>
          </p:nvSpPr>
          <p:spPr bwMode="auto">
            <a:xfrm>
              <a:off x="3103420" y="5430975"/>
              <a:ext cx="914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b="1">
                  <a:solidFill>
                    <a:srgbClr val="FF7C80"/>
                  </a:solidFill>
                  <a:latin typeface="Calibri" pitchFamily="34" charset="0"/>
                </a:rPr>
                <a:t>11,524</a:t>
              </a:r>
            </a:p>
          </p:txBody>
        </p:sp>
        <p:sp>
          <p:nvSpPr>
            <p:cNvPr id="23561" name="TextBox 6"/>
            <p:cNvSpPr txBox="1">
              <a:spLocks noChangeArrowheads="1"/>
            </p:cNvSpPr>
            <p:nvPr/>
          </p:nvSpPr>
          <p:spPr bwMode="auto">
            <a:xfrm>
              <a:off x="4343390" y="5444835"/>
              <a:ext cx="1066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b="1">
                  <a:solidFill>
                    <a:srgbClr val="FF7C80"/>
                  </a:solidFill>
                  <a:latin typeface="Calibri" pitchFamily="34" charset="0"/>
                </a:rPr>
                <a:t>90,000</a:t>
              </a:r>
            </a:p>
          </p:txBody>
        </p:sp>
        <p:sp>
          <p:nvSpPr>
            <p:cNvPr id="23562" name="TextBox 6"/>
            <p:cNvSpPr txBox="1">
              <a:spLocks noChangeArrowheads="1"/>
            </p:cNvSpPr>
            <p:nvPr/>
          </p:nvSpPr>
          <p:spPr bwMode="auto">
            <a:xfrm>
              <a:off x="5805050" y="5430985"/>
              <a:ext cx="990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b="1">
                  <a:solidFill>
                    <a:srgbClr val="FF7C80"/>
                  </a:solidFill>
                  <a:latin typeface="Calibri" pitchFamily="34" charset="0"/>
                </a:rPr>
                <a:t>101,524</a:t>
              </a:r>
            </a:p>
          </p:txBody>
        </p:sp>
      </p:grpSp>
      <p:sp>
        <p:nvSpPr>
          <p:cNvPr id="33" name="Slide Number Placeholder 32"/>
          <p:cNvSpPr>
            <a:spLocks noGrp="1"/>
          </p:cNvSpPr>
          <p:nvPr>
            <p:ph type="sldNum" sz="quarter" idx="12"/>
          </p:nvPr>
        </p:nvSpPr>
        <p:spPr/>
        <p:txBody>
          <a:bodyPr/>
          <a:lstStyle/>
          <a:p>
            <a:pPr>
              <a:defRPr/>
            </a:pPr>
            <a:fld id="{69920503-B3DC-4873-86D0-439EBE24BA3A}" type="slidenum">
              <a:rPr lang="en-US" smtClean="0"/>
              <a:pPr>
                <a:defRPr/>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rtlCol="0">
            <a:normAutofit/>
          </a:bodyPr>
          <a:lstStyle/>
          <a:p>
            <a:pPr eaLnBrk="1" fontAlgn="auto" hangingPunct="1">
              <a:spcAft>
                <a:spcPts val="0"/>
              </a:spcAft>
              <a:defRPr/>
            </a:pPr>
            <a:r>
              <a:rPr lang="en-US" dirty="0" smtClean="0">
                <a:solidFill>
                  <a:schemeClr val="bg2">
                    <a:lumMod val="25000"/>
                  </a:schemeClr>
                </a:solidFill>
              </a:rPr>
              <a:t>Journal Entries</a:t>
            </a:r>
          </a:p>
        </p:txBody>
      </p:sp>
      <p:sp>
        <p:nvSpPr>
          <p:cNvPr id="24579" name="Line 6" descr="Decorative line."/>
          <p:cNvSpPr>
            <a:spLocks noChangeShapeType="1"/>
          </p:cNvSpPr>
          <p:nvPr/>
        </p:nvSpPr>
        <p:spPr bwMode="auto">
          <a:xfrm>
            <a:off x="381000" y="685800"/>
            <a:ext cx="8305800" cy="0"/>
          </a:xfrm>
          <a:prstGeom prst="line">
            <a:avLst/>
          </a:prstGeom>
          <a:noFill/>
          <a:ln w="28575">
            <a:solidFill>
              <a:srgbClr val="6666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0" name="TextBox 20"/>
          <p:cNvSpPr txBox="1">
            <a:spLocks noChangeArrowheads="1"/>
          </p:cNvSpPr>
          <p:nvPr/>
        </p:nvSpPr>
        <p:spPr bwMode="auto">
          <a:xfrm>
            <a:off x="609600" y="1066800"/>
            <a:ext cx="79248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000"/>
              <a:t>Though not part of the requirements for this problem, to complete this process, we should discuss journalizing the loan payments. This requirement is covered in Exercise 14-15, Question 2 in Connect.</a:t>
            </a:r>
          </a:p>
          <a:p>
            <a:pPr eaLnBrk="1" hangingPunct="1"/>
            <a:endParaRPr lang="en-US" sz="3000"/>
          </a:p>
          <a:p>
            <a:pPr eaLnBrk="1" hangingPunct="1"/>
            <a:r>
              <a:rPr lang="en-US" sz="3000"/>
              <a:t>Use the Loan Amortization Schedule to help  you make the necessary journal entries each period.  Note that the column headings tell you what to do.  Simply fill in the amounts for each period using the numbers you calculated in the schedule.</a:t>
            </a:r>
          </a:p>
        </p:txBody>
      </p:sp>
      <p:sp>
        <p:nvSpPr>
          <p:cNvPr id="33" name="Slide Number Placeholder 32"/>
          <p:cNvSpPr>
            <a:spLocks noGrp="1"/>
          </p:cNvSpPr>
          <p:nvPr>
            <p:ph type="sldNum" sz="quarter" idx="12"/>
          </p:nvPr>
        </p:nvSpPr>
        <p:spPr/>
        <p:txBody>
          <a:bodyPr/>
          <a:lstStyle/>
          <a:p>
            <a:pPr>
              <a:defRPr/>
            </a:pPr>
            <a:fld id="{4E4FFDB7-4A06-429C-8368-699E20065E63}"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rtlCol="0">
            <a:normAutofit/>
          </a:bodyPr>
          <a:lstStyle/>
          <a:p>
            <a:pPr eaLnBrk="1" fontAlgn="auto" hangingPunct="1">
              <a:spcAft>
                <a:spcPts val="0"/>
              </a:spcAft>
              <a:defRPr/>
            </a:pPr>
            <a:r>
              <a:rPr lang="en-US" dirty="0" smtClean="0">
                <a:solidFill>
                  <a:schemeClr val="bg2">
                    <a:lumMod val="25000"/>
                  </a:schemeClr>
                </a:solidFill>
              </a:rPr>
              <a:t>Journal Entries</a:t>
            </a:r>
          </a:p>
        </p:txBody>
      </p:sp>
      <p:sp>
        <p:nvSpPr>
          <p:cNvPr id="25604" name="Line 6" descr="Decorative line."/>
          <p:cNvSpPr>
            <a:spLocks noChangeShapeType="1"/>
          </p:cNvSpPr>
          <p:nvPr/>
        </p:nvSpPr>
        <p:spPr bwMode="auto">
          <a:xfrm>
            <a:off x="381000" y="685800"/>
            <a:ext cx="8305800" cy="0"/>
          </a:xfrm>
          <a:prstGeom prst="line">
            <a:avLst/>
          </a:prstGeom>
          <a:noFill/>
          <a:ln w="28575">
            <a:solidFill>
              <a:srgbClr val="666633"/>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 name="Group 2"/>
          <p:cNvGrpSpPr/>
          <p:nvPr/>
        </p:nvGrpSpPr>
        <p:grpSpPr>
          <a:xfrm>
            <a:off x="609600" y="762000"/>
            <a:ext cx="7467600" cy="2633663"/>
            <a:chOff x="609600" y="762000"/>
            <a:chExt cx="7467600" cy="2633663"/>
          </a:xfrm>
        </p:grpSpPr>
        <p:pic>
          <p:nvPicPr>
            <p:cNvPr id="25642" name="Picture 6" descr="Installment note amortization schedule."/>
            <p:cNvPicPr>
              <a:picLocks noChangeAspect="1" noChangeArrowheads="1"/>
            </p:cNvPicPr>
            <p:nvPr/>
          </p:nvPicPr>
          <p:blipFill>
            <a:blip r:embed="rId2">
              <a:extLst>
                <a:ext uri="{28A0092B-C50C-407E-A947-70E740481C1C}">
                  <a14:useLocalDpi xmlns:a14="http://schemas.microsoft.com/office/drawing/2010/main" val="0"/>
                </a:ext>
              </a:extLst>
            </a:blip>
            <a:srcRect l="1563" t="37500" r="34375" b="30208"/>
            <a:stretch>
              <a:fillRect/>
            </a:stretch>
          </p:blipFill>
          <p:spPr bwMode="auto">
            <a:xfrm>
              <a:off x="609600" y="762000"/>
              <a:ext cx="7467600" cy="263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50" name="TextBox 6"/>
            <p:cNvSpPr txBox="1">
              <a:spLocks noChangeArrowheads="1"/>
            </p:cNvSpPr>
            <p:nvPr/>
          </p:nvSpPr>
          <p:spPr bwMode="auto">
            <a:xfrm>
              <a:off x="1611388" y="1633419"/>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  90,000</a:t>
              </a:r>
            </a:p>
          </p:txBody>
        </p:sp>
        <p:sp>
          <p:nvSpPr>
            <p:cNvPr id="25651" name="TextBox 8"/>
            <p:cNvSpPr txBox="1">
              <a:spLocks noChangeArrowheads="1"/>
            </p:cNvSpPr>
            <p:nvPr/>
          </p:nvSpPr>
          <p:spPr bwMode="auto">
            <a:xfrm>
              <a:off x="3139941" y="1633824"/>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4,500</a:t>
              </a:r>
            </a:p>
          </p:txBody>
        </p:sp>
        <p:sp>
          <p:nvSpPr>
            <p:cNvPr id="25653" name="TextBox 10"/>
            <p:cNvSpPr txBox="1">
              <a:spLocks noChangeArrowheads="1"/>
            </p:cNvSpPr>
            <p:nvPr/>
          </p:nvSpPr>
          <p:spPr bwMode="auto">
            <a:xfrm>
              <a:off x="4381709" y="1633825"/>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20,881</a:t>
              </a:r>
            </a:p>
          </p:txBody>
        </p:sp>
        <p:sp>
          <p:nvSpPr>
            <p:cNvPr id="25652" name="TextBox 9"/>
            <p:cNvSpPr txBox="1">
              <a:spLocks noChangeArrowheads="1"/>
            </p:cNvSpPr>
            <p:nvPr/>
          </p:nvSpPr>
          <p:spPr bwMode="auto">
            <a:xfrm>
              <a:off x="5699717" y="1633825"/>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25654" name="TextBox 9"/>
            <p:cNvSpPr txBox="1">
              <a:spLocks noChangeArrowheads="1"/>
            </p:cNvSpPr>
            <p:nvPr/>
          </p:nvSpPr>
          <p:spPr bwMode="auto">
            <a:xfrm>
              <a:off x="7016890" y="1633825"/>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69,119</a:t>
              </a:r>
            </a:p>
          </p:txBody>
        </p:sp>
        <p:sp>
          <p:nvSpPr>
            <p:cNvPr id="25647" name="TextBox 6"/>
            <p:cNvSpPr txBox="1">
              <a:spLocks noChangeArrowheads="1"/>
            </p:cNvSpPr>
            <p:nvPr/>
          </p:nvSpPr>
          <p:spPr bwMode="auto">
            <a:xfrm>
              <a:off x="1676399" y="1949095"/>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69,119</a:t>
              </a:r>
            </a:p>
          </p:txBody>
        </p:sp>
        <p:sp>
          <p:nvSpPr>
            <p:cNvPr id="25658" name="TextBox 7"/>
            <p:cNvSpPr txBox="1">
              <a:spLocks noChangeArrowheads="1"/>
            </p:cNvSpPr>
            <p:nvPr/>
          </p:nvSpPr>
          <p:spPr bwMode="auto">
            <a:xfrm>
              <a:off x="3139941" y="1948504"/>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3,456</a:t>
              </a:r>
            </a:p>
          </p:txBody>
        </p:sp>
        <p:sp>
          <p:nvSpPr>
            <p:cNvPr id="25657" name="TextBox 8"/>
            <p:cNvSpPr txBox="1">
              <a:spLocks noChangeArrowheads="1"/>
            </p:cNvSpPr>
            <p:nvPr/>
          </p:nvSpPr>
          <p:spPr bwMode="auto">
            <a:xfrm>
              <a:off x="4381709" y="1948504"/>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21,925</a:t>
              </a:r>
            </a:p>
          </p:txBody>
        </p:sp>
        <p:sp>
          <p:nvSpPr>
            <p:cNvPr id="25659" name="TextBox 9"/>
            <p:cNvSpPr txBox="1">
              <a:spLocks noChangeArrowheads="1"/>
            </p:cNvSpPr>
            <p:nvPr/>
          </p:nvSpPr>
          <p:spPr bwMode="auto">
            <a:xfrm>
              <a:off x="5699717" y="1948504"/>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25656" name="TextBox 10"/>
            <p:cNvSpPr txBox="1">
              <a:spLocks noChangeArrowheads="1"/>
            </p:cNvSpPr>
            <p:nvPr/>
          </p:nvSpPr>
          <p:spPr bwMode="auto">
            <a:xfrm>
              <a:off x="7038467" y="1948505"/>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47,194</a:t>
              </a:r>
            </a:p>
          </p:txBody>
        </p:sp>
        <p:sp>
          <p:nvSpPr>
            <p:cNvPr id="25661" name="TextBox 11"/>
            <p:cNvSpPr txBox="1">
              <a:spLocks noChangeArrowheads="1"/>
            </p:cNvSpPr>
            <p:nvPr/>
          </p:nvSpPr>
          <p:spPr bwMode="auto">
            <a:xfrm>
              <a:off x="1703854" y="2262702"/>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47,194</a:t>
              </a:r>
            </a:p>
          </p:txBody>
        </p:sp>
        <p:sp>
          <p:nvSpPr>
            <p:cNvPr id="25662" name="TextBox 12"/>
            <p:cNvSpPr txBox="1">
              <a:spLocks noChangeArrowheads="1"/>
            </p:cNvSpPr>
            <p:nvPr/>
          </p:nvSpPr>
          <p:spPr bwMode="auto">
            <a:xfrm>
              <a:off x="3139941" y="2262702"/>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2,360</a:t>
              </a:r>
            </a:p>
          </p:txBody>
        </p:sp>
        <p:sp>
          <p:nvSpPr>
            <p:cNvPr id="25655" name="TextBox 13"/>
            <p:cNvSpPr txBox="1">
              <a:spLocks noChangeArrowheads="1"/>
            </p:cNvSpPr>
            <p:nvPr/>
          </p:nvSpPr>
          <p:spPr bwMode="auto">
            <a:xfrm>
              <a:off x="4351963" y="2265161"/>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23,021</a:t>
              </a:r>
            </a:p>
          </p:txBody>
        </p:sp>
        <p:sp>
          <p:nvSpPr>
            <p:cNvPr id="25660" name="TextBox 14"/>
            <p:cNvSpPr txBox="1">
              <a:spLocks noChangeArrowheads="1"/>
            </p:cNvSpPr>
            <p:nvPr/>
          </p:nvSpPr>
          <p:spPr bwMode="auto">
            <a:xfrm>
              <a:off x="5699717" y="2262702"/>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25663" name="TextBox 15"/>
            <p:cNvSpPr txBox="1">
              <a:spLocks noChangeArrowheads="1"/>
            </p:cNvSpPr>
            <p:nvPr/>
          </p:nvSpPr>
          <p:spPr bwMode="auto">
            <a:xfrm>
              <a:off x="7014204" y="2271372"/>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24,173</a:t>
              </a:r>
            </a:p>
          </p:txBody>
        </p:sp>
        <p:sp>
          <p:nvSpPr>
            <p:cNvPr id="25646" name="TextBox 16"/>
            <p:cNvSpPr txBox="1">
              <a:spLocks noChangeArrowheads="1"/>
            </p:cNvSpPr>
            <p:nvPr/>
          </p:nvSpPr>
          <p:spPr bwMode="auto">
            <a:xfrm>
              <a:off x="1597086" y="2594884"/>
              <a:ext cx="938026" cy="33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24,173</a:t>
              </a:r>
            </a:p>
          </p:txBody>
        </p:sp>
        <p:sp>
          <p:nvSpPr>
            <p:cNvPr id="25648" name="TextBox 17"/>
            <p:cNvSpPr txBox="1">
              <a:spLocks noChangeArrowheads="1"/>
            </p:cNvSpPr>
            <p:nvPr/>
          </p:nvSpPr>
          <p:spPr bwMode="auto">
            <a:xfrm>
              <a:off x="2988110" y="2582077"/>
              <a:ext cx="878541" cy="33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1,208</a:t>
              </a:r>
            </a:p>
          </p:txBody>
        </p:sp>
        <p:sp>
          <p:nvSpPr>
            <p:cNvPr id="25649" name="TextBox 18"/>
            <p:cNvSpPr txBox="1">
              <a:spLocks noChangeArrowheads="1"/>
            </p:cNvSpPr>
            <p:nvPr/>
          </p:nvSpPr>
          <p:spPr bwMode="auto">
            <a:xfrm>
              <a:off x="4350370" y="2576792"/>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24,173</a:t>
              </a:r>
            </a:p>
          </p:txBody>
        </p:sp>
        <p:sp>
          <p:nvSpPr>
            <p:cNvPr id="25645" name="TextBox 19"/>
            <p:cNvSpPr txBox="1">
              <a:spLocks noChangeArrowheads="1"/>
            </p:cNvSpPr>
            <p:nvPr/>
          </p:nvSpPr>
          <p:spPr bwMode="auto">
            <a:xfrm>
              <a:off x="5643562" y="2582077"/>
              <a:ext cx="878541" cy="33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25,381</a:t>
              </a:r>
            </a:p>
          </p:txBody>
        </p:sp>
        <p:sp>
          <p:nvSpPr>
            <p:cNvPr id="25644" name="TextBox 20"/>
            <p:cNvSpPr txBox="1">
              <a:spLocks noChangeArrowheads="1"/>
            </p:cNvSpPr>
            <p:nvPr/>
          </p:nvSpPr>
          <p:spPr bwMode="auto">
            <a:xfrm>
              <a:off x="7121959" y="2600575"/>
              <a:ext cx="658906"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0</a:t>
              </a:r>
            </a:p>
          </p:txBody>
        </p:sp>
      </p:grpSp>
      <p:grpSp>
        <p:nvGrpSpPr>
          <p:cNvPr id="25638" name="Group 31"/>
          <p:cNvGrpSpPr>
            <a:grpSpLocks/>
          </p:cNvGrpSpPr>
          <p:nvPr/>
        </p:nvGrpSpPr>
        <p:grpSpPr bwMode="auto">
          <a:xfrm>
            <a:off x="2942772" y="2898090"/>
            <a:ext cx="3581400" cy="362246"/>
            <a:chOff x="3323772" y="5460003"/>
            <a:chExt cx="3581400" cy="383192"/>
          </a:xfrm>
        </p:grpSpPr>
        <p:sp>
          <p:nvSpPr>
            <p:cNvPr id="25639" name="TextBox 6"/>
            <p:cNvSpPr txBox="1">
              <a:spLocks noChangeArrowheads="1"/>
            </p:cNvSpPr>
            <p:nvPr/>
          </p:nvSpPr>
          <p:spPr bwMode="auto">
            <a:xfrm>
              <a:off x="3323772" y="5460003"/>
              <a:ext cx="914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11,524</a:t>
              </a:r>
            </a:p>
          </p:txBody>
        </p:sp>
        <p:sp>
          <p:nvSpPr>
            <p:cNvPr id="25640" name="TextBox 6"/>
            <p:cNvSpPr txBox="1">
              <a:spLocks noChangeArrowheads="1"/>
            </p:cNvSpPr>
            <p:nvPr/>
          </p:nvSpPr>
          <p:spPr bwMode="auto">
            <a:xfrm>
              <a:off x="4496454" y="5473863"/>
              <a:ext cx="1066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90,000</a:t>
              </a:r>
            </a:p>
          </p:txBody>
        </p:sp>
        <p:sp>
          <p:nvSpPr>
            <p:cNvPr id="25641" name="TextBox 6"/>
            <p:cNvSpPr txBox="1">
              <a:spLocks noChangeArrowheads="1"/>
            </p:cNvSpPr>
            <p:nvPr/>
          </p:nvSpPr>
          <p:spPr bwMode="auto">
            <a:xfrm>
              <a:off x="5914572" y="5460013"/>
              <a:ext cx="990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101,524</a:t>
              </a:r>
            </a:p>
          </p:txBody>
        </p:sp>
      </p:grpSp>
      <p:graphicFrame>
        <p:nvGraphicFramePr>
          <p:cNvPr id="32" name="Table 31" descr="Journal entries for installment note payment."/>
          <p:cNvGraphicFramePr>
            <a:graphicFrameLocks noGrp="1"/>
          </p:cNvGraphicFramePr>
          <p:nvPr>
            <p:extLst>
              <p:ext uri="{D42A27DB-BD31-4B8C-83A1-F6EECF244321}">
                <p14:modId xmlns:p14="http://schemas.microsoft.com/office/powerpoint/2010/main" val="1931165371"/>
              </p:ext>
            </p:extLst>
          </p:nvPr>
        </p:nvGraphicFramePr>
        <p:xfrm>
          <a:off x="838200" y="3657600"/>
          <a:ext cx="7391400" cy="1692274"/>
        </p:xfrm>
        <a:graphic>
          <a:graphicData uri="http://schemas.openxmlformats.org/drawingml/2006/table">
            <a:tbl>
              <a:tblPr firstRow="1" bandRow="1">
                <a:tableStyleId>{2D5ABB26-0587-4C30-8999-92F81FD0307C}</a:tableStyleId>
              </a:tblPr>
              <a:tblGrid>
                <a:gridCol w="1016318"/>
                <a:gridCol w="3992730"/>
                <a:gridCol w="1239351"/>
                <a:gridCol w="1143001"/>
              </a:tblGrid>
              <a:tr h="370979">
                <a:tc>
                  <a:txBody>
                    <a:bodyPr/>
                    <a:lstStyle/>
                    <a:p>
                      <a:r>
                        <a:rPr lang="en-US" sz="1600" b="1" dirty="0" smtClean="0"/>
                        <a:t>Date</a:t>
                      </a:r>
                      <a:endParaRPr lang="en-US" sz="1600" b="1" dirty="0"/>
                    </a:p>
                  </a:txBody>
                  <a:tcPr marT="45737" marB="457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smtClean="0"/>
                        <a:t>Explanation</a:t>
                      </a:r>
                      <a:endParaRPr lang="en-US" sz="1600" b="1" dirty="0"/>
                    </a:p>
                  </a:txBody>
                  <a:tcPr marT="45737" marB="457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dirty="0" smtClean="0"/>
                        <a:t>Debit</a:t>
                      </a:r>
                      <a:endParaRPr lang="en-US" sz="1600" b="1" dirty="0"/>
                    </a:p>
                  </a:txBody>
                  <a:tcPr marT="45737" marB="457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dirty="0" smtClean="0"/>
                        <a:t>Credit</a:t>
                      </a:r>
                      <a:endParaRPr lang="en-US" sz="1600" b="1" dirty="0"/>
                    </a:p>
                  </a:txBody>
                  <a:tcPr marT="45737" marB="457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9337">
                <a:tc>
                  <a:txBody>
                    <a:bodyPr/>
                    <a:lstStyle/>
                    <a:p>
                      <a:r>
                        <a:rPr lang="en-US" sz="1600" dirty="0" smtClean="0"/>
                        <a:t>2009</a:t>
                      </a:r>
                      <a:br>
                        <a:rPr lang="en-US" sz="1600" dirty="0" smtClean="0"/>
                      </a:br>
                      <a:r>
                        <a:rPr lang="en-US" sz="1600" dirty="0" smtClean="0"/>
                        <a:t>Dec 31</a:t>
                      </a:r>
                      <a:endParaRPr lang="en-US" sz="1600" dirty="0"/>
                    </a:p>
                  </a:txBody>
                  <a:tcPr marT="45737" marB="457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
                      </a:r>
                      <a:br>
                        <a:rPr lang="en-US" sz="1600" dirty="0" smtClean="0"/>
                      </a:br>
                      <a:r>
                        <a:rPr lang="en-US" sz="1600" dirty="0" smtClean="0"/>
                        <a:t>Interest</a:t>
                      </a:r>
                      <a:r>
                        <a:rPr lang="en-US" sz="1600" baseline="0" dirty="0" smtClean="0"/>
                        <a:t> Expense</a:t>
                      </a:r>
                      <a:endParaRPr lang="en-US" sz="1600" dirty="0"/>
                    </a:p>
                  </a:txBody>
                  <a:tcPr marT="45737" marB="457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dirty="0" smtClean="0"/>
                        <a:t/>
                      </a:r>
                      <a:br>
                        <a:rPr lang="en-US" sz="1600" dirty="0" smtClean="0"/>
                      </a:br>
                      <a:r>
                        <a:rPr lang="en-US" sz="1600" dirty="0" smtClean="0"/>
                        <a:t>4,500</a:t>
                      </a:r>
                      <a:endParaRPr lang="en-US" sz="1600" dirty="0"/>
                    </a:p>
                  </a:txBody>
                  <a:tcPr marT="45737" marB="457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600" dirty="0"/>
                    </a:p>
                  </a:txBody>
                  <a:tcPr marT="45737" marB="457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979">
                <a:tc>
                  <a:txBody>
                    <a:bodyPr/>
                    <a:lstStyle/>
                    <a:p>
                      <a:endParaRPr lang="en-US" sz="1600" dirty="0"/>
                    </a:p>
                  </a:txBody>
                  <a:tcPr marT="45737" marB="457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Notes Payable</a:t>
                      </a:r>
                      <a:endParaRPr lang="en-US" sz="1600" dirty="0"/>
                    </a:p>
                  </a:txBody>
                  <a:tcPr marT="45737" marB="457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dirty="0" smtClean="0"/>
                        <a:t>20,881</a:t>
                      </a:r>
                      <a:endParaRPr lang="en-US" sz="1600" dirty="0"/>
                    </a:p>
                  </a:txBody>
                  <a:tcPr marT="45737" marB="457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600" dirty="0"/>
                    </a:p>
                  </a:txBody>
                  <a:tcPr marT="45737" marB="457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979">
                <a:tc>
                  <a:txBody>
                    <a:bodyPr/>
                    <a:lstStyle/>
                    <a:p>
                      <a:endParaRPr lang="en-US" sz="1600" dirty="0"/>
                    </a:p>
                  </a:txBody>
                  <a:tcPr marT="45737" marB="457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          Cash</a:t>
                      </a:r>
                      <a:endParaRPr lang="en-US" sz="1600" dirty="0"/>
                    </a:p>
                  </a:txBody>
                  <a:tcPr marT="45737" marB="457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sz="1600" dirty="0"/>
                    </a:p>
                  </a:txBody>
                  <a:tcPr marT="45737" marB="457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dirty="0" smtClean="0"/>
                        <a:t>25,381</a:t>
                      </a:r>
                      <a:endParaRPr lang="en-US" sz="1600" dirty="0"/>
                    </a:p>
                  </a:txBody>
                  <a:tcPr marT="45737" marB="457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34" name="Straight Arrow Connector 33" descr="Arrow."/>
          <p:cNvCxnSpPr/>
          <p:nvPr/>
        </p:nvCxnSpPr>
        <p:spPr>
          <a:xfrm>
            <a:off x="3733800" y="1828800"/>
            <a:ext cx="2819400" cy="2514600"/>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descr="Arrow."/>
          <p:cNvCxnSpPr/>
          <p:nvPr/>
        </p:nvCxnSpPr>
        <p:spPr>
          <a:xfrm rot="16200000" flipH="1">
            <a:off x="4114800" y="2514600"/>
            <a:ext cx="2971800" cy="1600200"/>
          </a:xfrm>
          <a:prstGeom prst="straightConnector1">
            <a:avLst/>
          </a:prstGeom>
          <a:ln w="38100">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descr="Arrow."/>
          <p:cNvCxnSpPr/>
          <p:nvPr/>
        </p:nvCxnSpPr>
        <p:spPr>
          <a:xfrm rot="16200000" flipH="1">
            <a:off x="5448300" y="2781300"/>
            <a:ext cx="3200400" cy="1447800"/>
          </a:xfrm>
          <a:prstGeom prst="straightConnector1">
            <a:avLst/>
          </a:prstGeom>
          <a:ln w="3810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59" name="Slide Number Placeholder 58"/>
          <p:cNvSpPr>
            <a:spLocks noGrp="1"/>
          </p:cNvSpPr>
          <p:nvPr>
            <p:ph type="sldNum" sz="quarter" idx="12"/>
          </p:nvPr>
        </p:nvSpPr>
        <p:spPr/>
        <p:txBody>
          <a:bodyPr/>
          <a:lstStyle/>
          <a:p>
            <a:pPr>
              <a:defRPr/>
            </a:pPr>
            <a:fld id="{A6893146-AEE5-4319-A580-FFB8B5F1CACF}"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rtlCol="0">
            <a:normAutofit/>
          </a:bodyPr>
          <a:lstStyle/>
          <a:p>
            <a:pPr eaLnBrk="1" fontAlgn="auto" hangingPunct="1">
              <a:spcAft>
                <a:spcPts val="0"/>
              </a:spcAft>
              <a:defRPr/>
            </a:pPr>
            <a:r>
              <a:rPr lang="en-US" dirty="0" smtClean="0">
                <a:solidFill>
                  <a:schemeClr val="bg2">
                    <a:lumMod val="25000"/>
                  </a:schemeClr>
                </a:solidFill>
              </a:rPr>
              <a:t>Journal Entries</a:t>
            </a:r>
          </a:p>
        </p:txBody>
      </p:sp>
      <p:sp>
        <p:nvSpPr>
          <p:cNvPr id="26628" name="Line 6" descr="Decorative line."/>
          <p:cNvSpPr>
            <a:spLocks noChangeShapeType="1"/>
          </p:cNvSpPr>
          <p:nvPr/>
        </p:nvSpPr>
        <p:spPr bwMode="auto">
          <a:xfrm>
            <a:off x="381000" y="685800"/>
            <a:ext cx="8305800" cy="0"/>
          </a:xfrm>
          <a:prstGeom prst="line">
            <a:avLst/>
          </a:prstGeom>
          <a:noFill/>
          <a:ln w="28575">
            <a:solidFill>
              <a:srgbClr val="666633"/>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 name="Group 2"/>
          <p:cNvGrpSpPr/>
          <p:nvPr/>
        </p:nvGrpSpPr>
        <p:grpSpPr>
          <a:xfrm>
            <a:off x="609600" y="762000"/>
            <a:ext cx="7467600" cy="2633663"/>
            <a:chOff x="609600" y="762000"/>
            <a:chExt cx="7467600" cy="2633663"/>
          </a:xfrm>
        </p:grpSpPr>
        <p:pic>
          <p:nvPicPr>
            <p:cNvPr id="26664" name="Picture 6" descr="Installment note amortization schedule."/>
            <p:cNvPicPr>
              <a:picLocks noChangeAspect="1" noChangeArrowheads="1"/>
            </p:cNvPicPr>
            <p:nvPr/>
          </p:nvPicPr>
          <p:blipFill>
            <a:blip r:embed="rId2">
              <a:extLst>
                <a:ext uri="{28A0092B-C50C-407E-A947-70E740481C1C}">
                  <a14:useLocalDpi xmlns:a14="http://schemas.microsoft.com/office/drawing/2010/main" val="0"/>
                </a:ext>
              </a:extLst>
            </a:blip>
            <a:srcRect l="1563" t="37500" r="34375" b="30208"/>
            <a:stretch>
              <a:fillRect/>
            </a:stretch>
          </p:blipFill>
          <p:spPr bwMode="auto">
            <a:xfrm>
              <a:off x="609600" y="762000"/>
              <a:ext cx="7467600" cy="263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72" name="TextBox 6"/>
            <p:cNvSpPr txBox="1">
              <a:spLocks noChangeArrowheads="1"/>
            </p:cNvSpPr>
            <p:nvPr/>
          </p:nvSpPr>
          <p:spPr bwMode="auto">
            <a:xfrm>
              <a:off x="1611388" y="1633419"/>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  90,000</a:t>
              </a:r>
            </a:p>
          </p:txBody>
        </p:sp>
        <p:sp>
          <p:nvSpPr>
            <p:cNvPr id="26673" name="TextBox 8"/>
            <p:cNvSpPr txBox="1">
              <a:spLocks noChangeArrowheads="1"/>
            </p:cNvSpPr>
            <p:nvPr/>
          </p:nvSpPr>
          <p:spPr bwMode="auto">
            <a:xfrm>
              <a:off x="3139941" y="1633824"/>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4,500</a:t>
              </a:r>
            </a:p>
          </p:txBody>
        </p:sp>
        <p:sp>
          <p:nvSpPr>
            <p:cNvPr id="26675" name="TextBox 10"/>
            <p:cNvSpPr txBox="1">
              <a:spLocks noChangeArrowheads="1"/>
            </p:cNvSpPr>
            <p:nvPr/>
          </p:nvSpPr>
          <p:spPr bwMode="auto">
            <a:xfrm>
              <a:off x="4381709" y="1633825"/>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20,881</a:t>
              </a:r>
            </a:p>
          </p:txBody>
        </p:sp>
        <p:sp>
          <p:nvSpPr>
            <p:cNvPr id="26674" name="TextBox 9"/>
            <p:cNvSpPr txBox="1">
              <a:spLocks noChangeArrowheads="1"/>
            </p:cNvSpPr>
            <p:nvPr/>
          </p:nvSpPr>
          <p:spPr bwMode="auto">
            <a:xfrm>
              <a:off x="5699717" y="1633825"/>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26676" name="TextBox 9"/>
            <p:cNvSpPr txBox="1">
              <a:spLocks noChangeArrowheads="1"/>
            </p:cNvSpPr>
            <p:nvPr/>
          </p:nvSpPr>
          <p:spPr bwMode="auto">
            <a:xfrm>
              <a:off x="7035374" y="1589220"/>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69,119</a:t>
              </a:r>
            </a:p>
          </p:txBody>
        </p:sp>
        <p:sp>
          <p:nvSpPr>
            <p:cNvPr id="26669" name="TextBox 6"/>
            <p:cNvSpPr txBox="1">
              <a:spLocks noChangeArrowheads="1"/>
            </p:cNvSpPr>
            <p:nvPr/>
          </p:nvSpPr>
          <p:spPr bwMode="auto">
            <a:xfrm>
              <a:off x="1676399" y="1949095"/>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69,119</a:t>
              </a:r>
            </a:p>
          </p:txBody>
        </p:sp>
        <p:sp>
          <p:nvSpPr>
            <p:cNvPr id="26680" name="TextBox 16"/>
            <p:cNvSpPr txBox="1">
              <a:spLocks noChangeArrowheads="1"/>
            </p:cNvSpPr>
            <p:nvPr/>
          </p:nvSpPr>
          <p:spPr bwMode="auto">
            <a:xfrm>
              <a:off x="3139941" y="1948504"/>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3,456</a:t>
              </a:r>
            </a:p>
          </p:txBody>
        </p:sp>
        <p:sp>
          <p:nvSpPr>
            <p:cNvPr id="26679" name="TextBox 15"/>
            <p:cNvSpPr txBox="1">
              <a:spLocks noChangeArrowheads="1"/>
            </p:cNvSpPr>
            <p:nvPr/>
          </p:nvSpPr>
          <p:spPr bwMode="auto">
            <a:xfrm>
              <a:off x="4381709" y="1948504"/>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21,925</a:t>
              </a:r>
            </a:p>
          </p:txBody>
        </p:sp>
        <p:sp>
          <p:nvSpPr>
            <p:cNvPr id="26681" name="TextBox 9"/>
            <p:cNvSpPr txBox="1">
              <a:spLocks noChangeArrowheads="1"/>
            </p:cNvSpPr>
            <p:nvPr/>
          </p:nvSpPr>
          <p:spPr bwMode="auto">
            <a:xfrm>
              <a:off x="5699717" y="1948504"/>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26678" name="TextBox 14"/>
            <p:cNvSpPr txBox="1">
              <a:spLocks noChangeArrowheads="1"/>
            </p:cNvSpPr>
            <p:nvPr/>
          </p:nvSpPr>
          <p:spPr bwMode="auto">
            <a:xfrm>
              <a:off x="7038467" y="1948505"/>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47,194</a:t>
              </a:r>
            </a:p>
          </p:txBody>
        </p:sp>
        <p:sp>
          <p:nvSpPr>
            <p:cNvPr id="26683" name="TextBox 19"/>
            <p:cNvSpPr txBox="1">
              <a:spLocks noChangeArrowheads="1"/>
            </p:cNvSpPr>
            <p:nvPr/>
          </p:nvSpPr>
          <p:spPr bwMode="auto">
            <a:xfrm>
              <a:off x="1703854" y="2262702"/>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47,194</a:t>
              </a:r>
            </a:p>
          </p:txBody>
        </p:sp>
        <p:sp>
          <p:nvSpPr>
            <p:cNvPr id="26684" name="TextBox 12"/>
            <p:cNvSpPr txBox="1">
              <a:spLocks noChangeArrowheads="1"/>
            </p:cNvSpPr>
            <p:nvPr/>
          </p:nvSpPr>
          <p:spPr bwMode="auto">
            <a:xfrm>
              <a:off x="3139941" y="2262702"/>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2,360</a:t>
              </a:r>
            </a:p>
          </p:txBody>
        </p:sp>
        <p:sp>
          <p:nvSpPr>
            <p:cNvPr id="26677" name="TextBox 6"/>
            <p:cNvSpPr txBox="1">
              <a:spLocks noChangeArrowheads="1"/>
            </p:cNvSpPr>
            <p:nvPr/>
          </p:nvSpPr>
          <p:spPr bwMode="auto">
            <a:xfrm>
              <a:off x="4351963" y="2265161"/>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23,021</a:t>
              </a:r>
            </a:p>
          </p:txBody>
        </p:sp>
        <p:sp>
          <p:nvSpPr>
            <p:cNvPr id="26682" name="TextBox 9"/>
            <p:cNvSpPr txBox="1">
              <a:spLocks noChangeArrowheads="1"/>
            </p:cNvSpPr>
            <p:nvPr/>
          </p:nvSpPr>
          <p:spPr bwMode="auto">
            <a:xfrm>
              <a:off x="5699717" y="2262702"/>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26685" name="TextBox 15"/>
            <p:cNvSpPr txBox="1">
              <a:spLocks noChangeArrowheads="1"/>
            </p:cNvSpPr>
            <p:nvPr/>
          </p:nvSpPr>
          <p:spPr bwMode="auto">
            <a:xfrm>
              <a:off x="7014204" y="2271372"/>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latin typeface="Calibri" pitchFamily="34" charset="0"/>
                </a:rPr>
                <a:t>24,173</a:t>
              </a:r>
            </a:p>
          </p:txBody>
        </p:sp>
        <p:sp>
          <p:nvSpPr>
            <p:cNvPr id="26668" name="TextBox 16"/>
            <p:cNvSpPr txBox="1">
              <a:spLocks noChangeArrowheads="1"/>
            </p:cNvSpPr>
            <p:nvPr/>
          </p:nvSpPr>
          <p:spPr bwMode="auto">
            <a:xfrm>
              <a:off x="1597086" y="2594884"/>
              <a:ext cx="938026" cy="33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24,173</a:t>
              </a:r>
            </a:p>
          </p:txBody>
        </p:sp>
        <p:sp>
          <p:nvSpPr>
            <p:cNvPr id="26670" name="TextBox 17"/>
            <p:cNvSpPr txBox="1">
              <a:spLocks noChangeArrowheads="1"/>
            </p:cNvSpPr>
            <p:nvPr/>
          </p:nvSpPr>
          <p:spPr bwMode="auto">
            <a:xfrm>
              <a:off x="2988110" y="2582077"/>
              <a:ext cx="878541" cy="33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1,208</a:t>
              </a:r>
            </a:p>
          </p:txBody>
        </p:sp>
        <p:sp>
          <p:nvSpPr>
            <p:cNvPr id="26671" name="TextBox 18"/>
            <p:cNvSpPr txBox="1">
              <a:spLocks noChangeArrowheads="1"/>
            </p:cNvSpPr>
            <p:nvPr/>
          </p:nvSpPr>
          <p:spPr bwMode="auto">
            <a:xfrm>
              <a:off x="4350370" y="2576792"/>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24,173</a:t>
              </a:r>
            </a:p>
          </p:txBody>
        </p:sp>
        <p:sp>
          <p:nvSpPr>
            <p:cNvPr id="26667" name="TextBox 19"/>
            <p:cNvSpPr txBox="1">
              <a:spLocks noChangeArrowheads="1"/>
            </p:cNvSpPr>
            <p:nvPr/>
          </p:nvSpPr>
          <p:spPr bwMode="auto">
            <a:xfrm>
              <a:off x="5643562" y="2582077"/>
              <a:ext cx="878541" cy="33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25,381</a:t>
              </a:r>
            </a:p>
          </p:txBody>
        </p:sp>
        <p:sp>
          <p:nvSpPr>
            <p:cNvPr id="26666" name="TextBox 20"/>
            <p:cNvSpPr txBox="1">
              <a:spLocks noChangeArrowheads="1"/>
            </p:cNvSpPr>
            <p:nvPr/>
          </p:nvSpPr>
          <p:spPr bwMode="auto">
            <a:xfrm>
              <a:off x="7121959" y="2600575"/>
              <a:ext cx="658906"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0</a:t>
              </a:r>
            </a:p>
          </p:txBody>
        </p:sp>
        <p:sp>
          <p:nvSpPr>
            <p:cNvPr id="26661" name="TextBox 6"/>
            <p:cNvSpPr txBox="1">
              <a:spLocks noChangeArrowheads="1"/>
            </p:cNvSpPr>
            <p:nvPr/>
          </p:nvSpPr>
          <p:spPr bwMode="auto">
            <a:xfrm>
              <a:off x="2942772" y="2898090"/>
              <a:ext cx="914400" cy="349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11,524</a:t>
              </a:r>
            </a:p>
          </p:txBody>
        </p:sp>
        <p:sp>
          <p:nvSpPr>
            <p:cNvPr id="26662" name="TextBox 6"/>
            <p:cNvSpPr txBox="1">
              <a:spLocks noChangeArrowheads="1"/>
            </p:cNvSpPr>
            <p:nvPr/>
          </p:nvSpPr>
          <p:spPr bwMode="auto">
            <a:xfrm>
              <a:off x="4115454" y="2911192"/>
              <a:ext cx="1066800" cy="349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90,000</a:t>
              </a:r>
            </a:p>
          </p:txBody>
        </p:sp>
        <p:sp>
          <p:nvSpPr>
            <p:cNvPr id="26663" name="TextBox 6"/>
            <p:cNvSpPr txBox="1">
              <a:spLocks noChangeArrowheads="1"/>
            </p:cNvSpPr>
            <p:nvPr/>
          </p:nvSpPr>
          <p:spPr bwMode="auto">
            <a:xfrm>
              <a:off x="5533572" y="2898099"/>
              <a:ext cx="990600" cy="349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101,524</a:t>
              </a:r>
            </a:p>
          </p:txBody>
        </p:sp>
      </p:grpSp>
      <p:graphicFrame>
        <p:nvGraphicFramePr>
          <p:cNvPr id="32" name="Table 31" descr="Journal entry for installment note payment."/>
          <p:cNvGraphicFramePr>
            <a:graphicFrameLocks noGrp="1"/>
          </p:cNvGraphicFramePr>
          <p:nvPr>
            <p:extLst>
              <p:ext uri="{D42A27DB-BD31-4B8C-83A1-F6EECF244321}">
                <p14:modId xmlns:p14="http://schemas.microsoft.com/office/powerpoint/2010/main" val="344036762"/>
              </p:ext>
            </p:extLst>
          </p:nvPr>
        </p:nvGraphicFramePr>
        <p:xfrm>
          <a:off x="838200" y="3657600"/>
          <a:ext cx="7391400" cy="1630415"/>
        </p:xfrm>
        <a:graphic>
          <a:graphicData uri="http://schemas.openxmlformats.org/drawingml/2006/table">
            <a:tbl>
              <a:tblPr firstRow="1" bandRow="1">
                <a:tableStyleId>{2D5ABB26-0587-4C30-8999-92F81FD0307C}</a:tableStyleId>
              </a:tblPr>
              <a:tblGrid>
                <a:gridCol w="1016318"/>
                <a:gridCol w="3992730"/>
                <a:gridCol w="1239351"/>
                <a:gridCol w="1143001"/>
              </a:tblGrid>
              <a:tr h="370759">
                <a:tc>
                  <a:txBody>
                    <a:bodyPr/>
                    <a:lstStyle/>
                    <a:p>
                      <a:r>
                        <a:rPr lang="en-US" sz="1600" b="1" dirty="0" smtClean="0"/>
                        <a:t>Date</a:t>
                      </a:r>
                      <a:endParaRPr lang="en-US" sz="1600" b="1"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smtClean="0"/>
                        <a:t>Explanation</a:t>
                      </a:r>
                      <a:endParaRPr lang="en-US" sz="1600" b="1"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dirty="0" smtClean="0"/>
                        <a:t>Debit</a:t>
                      </a:r>
                      <a:endParaRPr lang="en-US" sz="1600" b="1"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dirty="0" smtClean="0"/>
                        <a:t>Credit</a:t>
                      </a:r>
                      <a:endParaRPr lang="en-US" sz="1600" b="1"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8087">
                <a:tc>
                  <a:txBody>
                    <a:bodyPr/>
                    <a:lstStyle/>
                    <a:p>
                      <a:r>
                        <a:rPr lang="en-US" sz="1400" dirty="0" smtClean="0"/>
                        <a:t>2009</a:t>
                      </a:r>
                    </a:p>
                    <a:p>
                      <a:r>
                        <a:rPr lang="en-US" sz="1400" dirty="0" smtClean="0"/>
                        <a:t>Dec 31</a:t>
                      </a:r>
                      <a:endParaRPr lang="en-US" sz="14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smtClean="0"/>
                    </a:p>
                    <a:p>
                      <a:r>
                        <a:rPr lang="en-US" sz="1600" dirty="0" smtClean="0"/>
                        <a:t>Interest</a:t>
                      </a:r>
                      <a:r>
                        <a:rPr lang="en-US" sz="1600" baseline="0" dirty="0" smtClean="0"/>
                        <a:t> Expense</a:t>
                      </a:r>
                      <a:endParaRPr lang="en-US" sz="16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sz="1200" dirty="0" smtClean="0"/>
                    </a:p>
                    <a:p>
                      <a:pPr algn="r"/>
                      <a:r>
                        <a:rPr lang="en-US" sz="1600" dirty="0" smtClean="0"/>
                        <a:t>4,500</a:t>
                      </a:r>
                      <a:endParaRPr lang="en-US" sz="16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6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759">
                <a:tc>
                  <a:txBody>
                    <a:bodyPr/>
                    <a:lstStyle/>
                    <a:p>
                      <a:endParaRPr lang="en-US" sz="16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Notes Payable</a:t>
                      </a:r>
                      <a:endParaRPr lang="en-US" sz="16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dirty="0" smtClean="0"/>
                        <a:t>20,881</a:t>
                      </a:r>
                      <a:endParaRPr lang="en-US" sz="16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6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759">
                <a:tc>
                  <a:txBody>
                    <a:bodyPr/>
                    <a:lstStyle/>
                    <a:p>
                      <a:endParaRPr lang="en-US" sz="16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          Cash</a:t>
                      </a:r>
                      <a:endParaRPr lang="en-US" sz="16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sz="16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dirty="0" smtClean="0"/>
                        <a:t>25,381</a:t>
                      </a:r>
                      <a:endParaRPr lang="en-US" sz="16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9" name="Rounded Rectangle 38"/>
          <p:cNvSpPr/>
          <p:nvPr/>
        </p:nvSpPr>
        <p:spPr>
          <a:xfrm>
            <a:off x="1905000" y="5562600"/>
            <a:ext cx="5486400" cy="1143000"/>
          </a:xfrm>
          <a:prstGeom prst="roundRect">
            <a:avLst/>
          </a:prstGeom>
          <a:solidFill>
            <a:srgbClr val="FF7C80"/>
          </a:solidFill>
          <a:ln>
            <a:solidFill>
              <a:srgbClr val="CCCC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Now you complete the  entry for 2010 and check your answer on the next slide.</a:t>
            </a:r>
          </a:p>
        </p:txBody>
      </p:sp>
      <p:sp>
        <p:nvSpPr>
          <p:cNvPr id="59" name="Slide Number Placeholder 58"/>
          <p:cNvSpPr>
            <a:spLocks noGrp="1"/>
          </p:cNvSpPr>
          <p:nvPr>
            <p:ph type="sldNum" sz="quarter" idx="12"/>
          </p:nvPr>
        </p:nvSpPr>
        <p:spPr/>
        <p:txBody>
          <a:bodyPr/>
          <a:lstStyle/>
          <a:p>
            <a:pPr>
              <a:defRPr/>
            </a:pPr>
            <a:fld id="{334A5D12-CBD6-404E-9E62-1F475594CCEE}"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rtlCol="0">
            <a:normAutofit/>
          </a:bodyPr>
          <a:lstStyle/>
          <a:p>
            <a:pPr eaLnBrk="1" fontAlgn="auto" hangingPunct="1">
              <a:spcAft>
                <a:spcPts val="0"/>
              </a:spcAft>
              <a:defRPr/>
            </a:pPr>
            <a:r>
              <a:rPr lang="en-US" dirty="0" smtClean="0">
                <a:solidFill>
                  <a:schemeClr val="bg2">
                    <a:lumMod val="25000"/>
                  </a:schemeClr>
                </a:solidFill>
              </a:rPr>
              <a:t>Journal Entries</a:t>
            </a:r>
          </a:p>
        </p:txBody>
      </p:sp>
      <p:sp>
        <p:nvSpPr>
          <p:cNvPr id="27651" name="Line 6" descr="Decorative line."/>
          <p:cNvSpPr>
            <a:spLocks noChangeShapeType="1"/>
          </p:cNvSpPr>
          <p:nvPr/>
        </p:nvSpPr>
        <p:spPr bwMode="auto">
          <a:xfrm>
            <a:off x="381000" y="685800"/>
            <a:ext cx="8305800" cy="0"/>
          </a:xfrm>
          <a:prstGeom prst="line">
            <a:avLst/>
          </a:prstGeom>
          <a:noFill/>
          <a:ln w="28575">
            <a:solidFill>
              <a:srgbClr val="666633"/>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 name="Group 2"/>
          <p:cNvGrpSpPr/>
          <p:nvPr/>
        </p:nvGrpSpPr>
        <p:grpSpPr>
          <a:xfrm>
            <a:off x="609600" y="762000"/>
            <a:ext cx="7467600" cy="2633663"/>
            <a:chOff x="609600" y="762000"/>
            <a:chExt cx="7467600" cy="2633663"/>
          </a:xfrm>
        </p:grpSpPr>
        <p:pic>
          <p:nvPicPr>
            <p:cNvPr id="27686" name="Picture 6" descr="Installment note amortization schedule."/>
            <p:cNvPicPr>
              <a:picLocks noChangeAspect="1" noChangeArrowheads="1"/>
            </p:cNvPicPr>
            <p:nvPr/>
          </p:nvPicPr>
          <p:blipFill>
            <a:blip r:embed="rId2">
              <a:extLst>
                <a:ext uri="{28A0092B-C50C-407E-A947-70E740481C1C}">
                  <a14:useLocalDpi xmlns:a14="http://schemas.microsoft.com/office/drawing/2010/main" val="0"/>
                </a:ext>
              </a:extLst>
            </a:blip>
            <a:srcRect l="1563" t="37500" r="34375" b="30208"/>
            <a:stretch>
              <a:fillRect/>
            </a:stretch>
          </p:blipFill>
          <p:spPr bwMode="auto">
            <a:xfrm>
              <a:off x="609600" y="762000"/>
              <a:ext cx="7467600" cy="263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94" name="TextBox 6"/>
            <p:cNvSpPr txBox="1">
              <a:spLocks noChangeArrowheads="1"/>
            </p:cNvSpPr>
            <p:nvPr/>
          </p:nvSpPr>
          <p:spPr bwMode="auto">
            <a:xfrm>
              <a:off x="1611388" y="1633419"/>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  90,000</a:t>
              </a:r>
            </a:p>
          </p:txBody>
        </p:sp>
        <p:sp>
          <p:nvSpPr>
            <p:cNvPr id="27695" name="TextBox 8"/>
            <p:cNvSpPr txBox="1">
              <a:spLocks noChangeArrowheads="1"/>
            </p:cNvSpPr>
            <p:nvPr/>
          </p:nvSpPr>
          <p:spPr bwMode="auto">
            <a:xfrm>
              <a:off x="3139941" y="1633824"/>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4,500</a:t>
              </a:r>
            </a:p>
          </p:txBody>
        </p:sp>
        <p:sp>
          <p:nvSpPr>
            <p:cNvPr id="27697" name="TextBox 10"/>
            <p:cNvSpPr txBox="1">
              <a:spLocks noChangeArrowheads="1"/>
            </p:cNvSpPr>
            <p:nvPr/>
          </p:nvSpPr>
          <p:spPr bwMode="auto">
            <a:xfrm>
              <a:off x="4381709" y="1633825"/>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20,881</a:t>
              </a:r>
            </a:p>
          </p:txBody>
        </p:sp>
        <p:sp>
          <p:nvSpPr>
            <p:cNvPr id="27696" name="TextBox 9"/>
            <p:cNvSpPr txBox="1">
              <a:spLocks noChangeArrowheads="1"/>
            </p:cNvSpPr>
            <p:nvPr/>
          </p:nvSpPr>
          <p:spPr bwMode="auto">
            <a:xfrm>
              <a:off x="5699717" y="1633825"/>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27698" name="TextBox 9"/>
            <p:cNvSpPr txBox="1">
              <a:spLocks noChangeArrowheads="1"/>
            </p:cNvSpPr>
            <p:nvPr/>
          </p:nvSpPr>
          <p:spPr bwMode="auto">
            <a:xfrm>
              <a:off x="7016890" y="1633825"/>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69,119</a:t>
              </a:r>
            </a:p>
          </p:txBody>
        </p:sp>
        <p:sp>
          <p:nvSpPr>
            <p:cNvPr id="27691" name="TextBox 9"/>
            <p:cNvSpPr txBox="1">
              <a:spLocks noChangeArrowheads="1"/>
            </p:cNvSpPr>
            <p:nvPr/>
          </p:nvSpPr>
          <p:spPr bwMode="auto">
            <a:xfrm>
              <a:off x="1676399" y="1949095"/>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69,119</a:t>
              </a:r>
            </a:p>
          </p:txBody>
        </p:sp>
        <p:sp>
          <p:nvSpPr>
            <p:cNvPr id="27702" name="TextBox 16"/>
            <p:cNvSpPr txBox="1">
              <a:spLocks noChangeArrowheads="1"/>
            </p:cNvSpPr>
            <p:nvPr/>
          </p:nvSpPr>
          <p:spPr bwMode="auto">
            <a:xfrm>
              <a:off x="3139941" y="1948504"/>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3,456</a:t>
              </a:r>
            </a:p>
          </p:txBody>
        </p:sp>
        <p:sp>
          <p:nvSpPr>
            <p:cNvPr id="27701" name="TextBox 15"/>
            <p:cNvSpPr txBox="1">
              <a:spLocks noChangeArrowheads="1"/>
            </p:cNvSpPr>
            <p:nvPr/>
          </p:nvSpPr>
          <p:spPr bwMode="auto">
            <a:xfrm>
              <a:off x="4381709" y="1948504"/>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21,925</a:t>
              </a:r>
            </a:p>
          </p:txBody>
        </p:sp>
        <p:sp>
          <p:nvSpPr>
            <p:cNvPr id="27703" name="TextBox 9"/>
            <p:cNvSpPr txBox="1">
              <a:spLocks noChangeArrowheads="1"/>
            </p:cNvSpPr>
            <p:nvPr/>
          </p:nvSpPr>
          <p:spPr bwMode="auto">
            <a:xfrm>
              <a:off x="5699717" y="1948504"/>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27700" name="TextBox 14"/>
            <p:cNvSpPr txBox="1">
              <a:spLocks noChangeArrowheads="1"/>
            </p:cNvSpPr>
            <p:nvPr/>
          </p:nvSpPr>
          <p:spPr bwMode="auto">
            <a:xfrm>
              <a:off x="7038467" y="1948505"/>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47,194</a:t>
              </a:r>
            </a:p>
          </p:txBody>
        </p:sp>
        <p:sp>
          <p:nvSpPr>
            <p:cNvPr id="27705" name="TextBox 19"/>
            <p:cNvSpPr txBox="1">
              <a:spLocks noChangeArrowheads="1"/>
            </p:cNvSpPr>
            <p:nvPr/>
          </p:nvSpPr>
          <p:spPr bwMode="auto">
            <a:xfrm>
              <a:off x="1703854" y="2262702"/>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47,194</a:t>
              </a:r>
            </a:p>
          </p:txBody>
        </p:sp>
        <p:sp>
          <p:nvSpPr>
            <p:cNvPr id="27706" name="TextBox 20"/>
            <p:cNvSpPr txBox="1">
              <a:spLocks noChangeArrowheads="1"/>
            </p:cNvSpPr>
            <p:nvPr/>
          </p:nvSpPr>
          <p:spPr bwMode="auto">
            <a:xfrm>
              <a:off x="3139941" y="2262702"/>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2,360</a:t>
              </a:r>
            </a:p>
          </p:txBody>
        </p:sp>
        <p:sp>
          <p:nvSpPr>
            <p:cNvPr id="27699" name="TextBox 6"/>
            <p:cNvSpPr txBox="1">
              <a:spLocks noChangeArrowheads="1"/>
            </p:cNvSpPr>
            <p:nvPr/>
          </p:nvSpPr>
          <p:spPr bwMode="auto">
            <a:xfrm>
              <a:off x="4351963" y="2265161"/>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23,021</a:t>
              </a:r>
            </a:p>
          </p:txBody>
        </p:sp>
        <p:sp>
          <p:nvSpPr>
            <p:cNvPr id="27704" name="TextBox 9"/>
            <p:cNvSpPr txBox="1">
              <a:spLocks noChangeArrowheads="1"/>
            </p:cNvSpPr>
            <p:nvPr/>
          </p:nvSpPr>
          <p:spPr bwMode="auto">
            <a:xfrm>
              <a:off x="5699717" y="2262702"/>
              <a:ext cx="951753" cy="3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25,381</a:t>
              </a:r>
            </a:p>
          </p:txBody>
        </p:sp>
        <p:sp>
          <p:nvSpPr>
            <p:cNvPr id="27707" name="TextBox 6"/>
            <p:cNvSpPr txBox="1">
              <a:spLocks noChangeArrowheads="1"/>
            </p:cNvSpPr>
            <p:nvPr/>
          </p:nvSpPr>
          <p:spPr bwMode="auto">
            <a:xfrm>
              <a:off x="7014204" y="2271372"/>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24,173</a:t>
              </a:r>
            </a:p>
          </p:txBody>
        </p:sp>
        <p:sp>
          <p:nvSpPr>
            <p:cNvPr id="27690" name="TextBox 6"/>
            <p:cNvSpPr txBox="1">
              <a:spLocks noChangeArrowheads="1"/>
            </p:cNvSpPr>
            <p:nvPr/>
          </p:nvSpPr>
          <p:spPr bwMode="auto">
            <a:xfrm>
              <a:off x="1597086" y="2594884"/>
              <a:ext cx="938026" cy="33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24,173</a:t>
              </a:r>
            </a:p>
          </p:txBody>
        </p:sp>
        <p:sp>
          <p:nvSpPr>
            <p:cNvPr id="27692" name="TextBox 6"/>
            <p:cNvSpPr txBox="1">
              <a:spLocks noChangeArrowheads="1"/>
            </p:cNvSpPr>
            <p:nvPr/>
          </p:nvSpPr>
          <p:spPr bwMode="auto">
            <a:xfrm>
              <a:off x="2988110" y="2582077"/>
              <a:ext cx="878541" cy="33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1,208</a:t>
              </a:r>
            </a:p>
          </p:txBody>
        </p:sp>
        <p:sp>
          <p:nvSpPr>
            <p:cNvPr id="27693" name="TextBox 6"/>
            <p:cNvSpPr txBox="1">
              <a:spLocks noChangeArrowheads="1"/>
            </p:cNvSpPr>
            <p:nvPr/>
          </p:nvSpPr>
          <p:spPr bwMode="auto">
            <a:xfrm>
              <a:off x="4350370" y="2576792"/>
              <a:ext cx="951753"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24,173</a:t>
              </a:r>
            </a:p>
          </p:txBody>
        </p:sp>
        <p:sp>
          <p:nvSpPr>
            <p:cNvPr id="27689" name="TextBox 6"/>
            <p:cNvSpPr txBox="1">
              <a:spLocks noChangeArrowheads="1"/>
            </p:cNvSpPr>
            <p:nvPr/>
          </p:nvSpPr>
          <p:spPr bwMode="auto">
            <a:xfrm>
              <a:off x="5643562" y="2582077"/>
              <a:ext cx="878541" cy="33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25,381</a:t>
              </a:r>
            </a:p>
          </p:txBody>
        </p:sp>
        <p:sp>
          <p:nvSpPr>
            <p:cNvPr id="27688" name="TextBox 30"/>
            <p:cNvSpPr txBox="1">
              <a:spLocks noChangeArrowheads="1"/>
            </p:cNvSpPr>
            <p:nvPr/>
          </p:nvSpPr>
          <p:spPr bwMode="auto">
            <a:xfrm>
              <a:off x="7121959" y="2600575"/>
              <a:ext cx="658906" cy="33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0</a:t>
              </a:r>
            </a:p>
          </p:txBody>
        </p:sp>
      </p:grpSp>
      <p:grpSp>
        <p:nvGrpSpPr>
          <p:cNvPr id="27682" name="Group 31"/>
          <p:cNvGrpSpPr>
            <a:grpSpLocks/>
          </p:cNvGrpSpPr>
          <p:nvPr/>
        </p:nvGrpSpPr>
        <p:grpSpPr bwMode="auto">
          <a:xfrm>
            <a:off x="2942772" y="2898090"/>
            <a:ext cx="3581400" cy="362246"/>
            <a:chOff x="3323772" y="5460003"/>
            <a:chExt cx="3581400" cy="383192"/>
          </a:xfrm>
        </p:grpSpPr>
        <p:sp>
          <p:nvSpPr>
            <p:cNvPr id="27683" name="TextBox 6"/>
            <p:cNvSpPr txBox="1">
              <a:spLocks noChangeArrowheads="1"/>
            </p:cNvSpPr>
            <p:nvPr/>
          </p:nvSpPr>
          <p:spPr bwMode="auto">
            <a:xfrm>
              <a:off x="3323772" y="5460003"/>
              <a:ext cx="914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11,524</a:t>
              </a:r>
            </a:p>
          </p:txBody>
        </p:sp>
        <p:sp>
          <p:nvSpPr>
            <p:cNvPr id="27684" name="TextBox 6"/>
            <p:cNvSpPr txBox="1">
              <a:spLocks noChangeArrowheads="1"/>
            </p:cNvSpPr>
            <p:nvPr/>
          </p:nvSpPr>
          <p:spPr bwMode="auto">
            <a:xfrm>
              <a:off x="4496454" y="5473863"/>
              <a:ext cx="1066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90,000</a:t>
              </a:r>
            </a:p>
          </p:txBody>
        </p:sp>
        <p:sp>
          <p:nvSpPr>
            <p:cNvPr id="27685" name="TextBox 6"/>
            <p:cNvSpPr txBox="1">
              <a:spLocks noChangeArrowheads="1"/>
            </p:cNvSpPr>
            <p:nvPr/>
          </p:nvSpPr>
          <p:spPr bwMode="auto">
            <a:xfrm>
              <a:off x="5914572" y="5460013"/>
              <a:ext cx="990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atin typeface="Calibri" pitchFamily="34" charset="0"/>
                </a:rPr>
                <a:t>101,524</a:t>
              </a:r>
            </a:p>
          </p:txBody>
        </p:sp>
      </p:grpSp>
      <p:graphicFrame>
        <p:nvGraphicFramePr>
          <p:cNvPr id="32" name="Table 31" descr="Journal entry for installment note payment."/>
          <p:cNvGraphicFramePr>
            <a:graphicFrameLocks noGrp="1"/>
          </p:cNvGraphicFramePr>
          <p:nvPr>
            <p:extLst>
              <p:ext uri="{D42A27DB-BD31-4B8C-83A1-F6EECF244321}">
                <p14:modId xmlns:p14="http://schemas.microsoft.com/office/powerpoint/2010/main" val="439095486"/>
              </p:ext>
            </p:extLst>
          </p:nvPr>
        </p:nvGraphicFramePr>
        <p:xfrm>
          <a:off x="914400" y="3810000"/>
          <a:ext cx="7391400" cy="1630415"/>
        </p:xfrm>
        <a:graphic>
          <a:graphicData uri="http://schemas.openxmlformats.org/drawingml/2006/table">
            <a:tbl>
              <a:tblPr firstRow="1" bandRow="1">
                <a:tableStyleId>{2D5ABB26-0587-4C30-8999-92F81FD0307C}</a:tableStyleId>
              </a:tblPr>
              <a:tblGrid>
                <a:gridCol w="1016318"/>
                <a:gridCol w="3992730"/>
                <a:gridCol w="1239351"/>
                <a:gridCol w="1143001"/>
              </a:tblGrid>
              <a:tr h="370759">
                <a:tc>
                  <a:txBody>
                    <a:bodyPr/>
                    <a:lstStyle/>
                    <a:p>
                      <a:r>
                        <a:rPr lang="en-US" sz="1600" b="1" dirty="0" smtClean="0"/>
                        <a:t>Date</a:t>
                      </a:r>
                      <a:endParaRPr lang="en-US" sz="1600" b="1"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smtClean="0"/>
                        <a:t>Explanation</a:t>
                      </a:r>
                      <a:endParaRPr lang="en-US" sz="1600" b="1"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dirty="0" smtClean="0"/>
                        <a:t>Debit</a:t>
                      </a:r>
                      <a:endParaRPr lang="en-US" sz="1600" b="1"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b="1" dirty="0" smtClean="0"/>
                        <a:t>Credit</a:t>
                      </a:r>
                      <a:endParaRPr lang="en-US" sz="1600" b="1"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8087">
                <a:tc>
                  <a:txBody>
                    <a:bodyPr/>
                    <a:lstStyle/>
                    <a:p>
                      <a:r>
                        <a:rPr lang="en-US" sz="1400" dirty="0" smtClean="0"/>
                        <a:t>2010</a:t>
                      </a:r>
                      <a:br>
                        <a:rPr lang="en-US" sz="1400" dirty="0" smtClean="0"/>
                      </a:br>
                      <a:r>
                        <a:rPr lang="en-US" sz="1400" dirty="0" smtClean="0"/>
                        <a:t>Dec 31</a:t>
                      </a:r>
                      <a:endParaRPr lang="en-US" sz="14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
                      </a:r>
                      <a:br>
                        <a:rPr lang="en-US" sz="1200" dirty="0" smtClean="0"/>
                      </a:br>
                      <a:r>
                        <a:rPr lang="en-US" sz="1600" dirty="0" smtClean="0"/>
                        <a:t>Interest Expense</a:t>
                      </a:r>
                      <a:endParaRPr lang="en-US" sz="16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200" dirty="0" smtClean="0"/>
                        <a:t/>
                      </a:r>
                      <a:br>
                        <a:rPr lang="en-US" sz="1200" dirty="0" smtClean="0"/>
                      </a:br>
                      <a:r>
                        <a:rPr lang="en-US" sz="1600" dirty="0" smtClean="0"/>
                        <a:t>3,456</a:t>
                      </a:r>
                      <a:endParaRPr lang="en-US" sz="16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sz="16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759">
                <a:tc>
                  <a:txBody>
                    <a:bodyPr/>
                    <a:lstStyle/>
                    <a:p>
                      <a:endParaRPr lang="en-US" sz="16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Notes Payable</a:t>
                      </a:r>
                      <a:endParaRPr lang="en-US" sz="16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dirty="0" smtClean="0"/>
                        <a:t>21,925</a:t>
                      </a:r>
                      <a:endParaRPr lang="en-US" sz="16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sz="16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759">
                <a:tc>
                  <a:txBody>
                    <a:bodyPr/>
                    <a:lstStyle/>
                    <a:p>
                      <a:endParaRPr lang="en-US" sz="16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          Cash</a:t>
                      </a:r>
                      <a:endParaRPr lang="en-US" sz="16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sz="16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dirty="0" smtClean="0"/>
                        <a:t>25,381</a:t>
                      </a:r>
                      <a:endParaRPr lang="en-US" sz="1600" dirty="0"/>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3" name="Slide Number Placeholder 32"/>
          <p:cNvSpPr>
            <a:spLocks noGrp="1"/>
          </p:cNvSpPr>
          <p:nvPr>
            <p:ph type="sldNum" sz="quarter" idx="12"/>
          </p:nvPr>
        </p:nvSpPr>
        <p:spPr/>
        <p:txBody>
          <a:bodyPr/>
          <a:lstStyle/>
          <a:p>
            <a:pPr>
              <a:defRPr/>
            </a:pPr>
            <a:fld id="{687D3A22-81C1-4CAF-9C8E-3D04CD4D0C72}"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27088"/>
            <a:ext cx="8229600" cy="1143000"/>
          </a:xfrm>
        </p:spPr>
        <p:txBody>
          <a:bodyPr rtlCol="0">
            <a:normAutofit/>
          </a:bodyPr>
          <a:lstStyle/>
          <a:p>
            <a:pPr eaLnBrk="1" fontAlgn="auto" hangingPunct="1">
              <a:spcAft>
                <a:spcPts val="0"/>
              </a:spcAft>
              <a:defRPr/>
            </a:pPr>
            <a:r>
              <a:rPr lang="en-US" dirty="0" smtClean="0">
                <a:solidFill>
                  <a:schemeClr val="bg2">
                    <a:lumMod val="25000"/>
                  </a:schemeClr>
                </a:solidFill>
              </a:rPr>
              <a:t>Complete Exercise 14-14</a:t>
            </a:r>
          </a:p>
        </p:txBody>
      </p:sp>
      <p:sp>
        <p:nvSpPr>
          <p:cNvPr id="28675" name="Line 6" descr="Decorative line."/>
          <p:cNvSpPr>
            <a:spLocks noChangeShapeType="1"/>
          </p:cNvSpPr>
          <p:nvPr/>
        </p:nvSpPr>
        <p:spPr bwMode="auto">
          <a:xfrm>
            <a:off x="381000" y="1741488"/>
            <a:ext cx="8305800" cy="0"/>
          </a:xfrm>
          <a:prstGeom prst="line">
            <a:avLst/>
          </a:prstGeom>
          <a:noFill/>
          <a:ln w="28575">
            <a:solidFill>
              <a:srgbClr val="6666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6" name="TextBox 32"/>
          <p:cNvSpPr txBox="1">
            <a:spLocks noChangeArrowheads="1"/>
          </p:cNvSpPr>
          <p:nvPr/>
        </p:nvSpPr>
        <p:spPr bwMode="auto">
          <a:xfrm>
            <a:off x="914400" y="2274888"/>
            <a:ext cx="72390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200" dirty="0"/>
              <a:t>You should now be ready to complete Exercises 14-14 and 14-15 and Problem 14-8 in </a:t>
            </a:r>
            <a:r>
              <a:rPr lang="en-US" sz="3200" i="1" dirty="0"/>
              <a:t>Connect</a:t>
            </a:r>
            <a:r>
              <a:rPr lang="en-US" sz="3200" dirty="0"/>
              <a:t>.</a:t>
            </a:r>
          </a:p>
        </p:txBody>
      </p:sp>
      <p:sp>
        <p:nvSpPr>
          <p:cNvPr id="34" name="Slide Number Placeholder 33"/>
          <p:cNvSpPr>
            <a:spLocks noGrp="1"/>
          </p:cNvSpPr>
          <p:nvPr>
            <p:ph type="sldNum" sz="quarter" idx="12"/>
          </p:nvPr>
        </p:nvSpPr>
        <p:spPr/>
        <p:txBody>
          <a:bodyPr/>
          <a:lstStyle/>
          <a:p>
            <a:pPr>
              <a:defRPr/>
            </a:pPr>
            <a:fld id="{D8B231DD-7BF2-4770-98A5-2BD196C7CF58}" type="slidenum">
              <a:rPr lang="en-US" smtClean="0"/>
              <a:pPr>
                <a:defRPr/>
              </a:pPr>
              <a:t>27</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a:spLocks noChangeArrowheads="1"/>
          </p:cNvSpPr>
          <p:nvPr/>
        </p:nvSpPr>
        <p:spPr bwMode="auto">
          <a:xfrm>
            <a:off x="0" y="1066800"/>
            <a:ext cx="9144000" cy="2667000"/>
          </a:xfrm>
          <a:prstGeom prst="rect">
            <a:avLst/>
          </a:prstGeom>
          <a:noFill/>
          <a:ln w="9525">
            <a:noFill/>
            <a:miter lim="800000"/>
            <a:headEnd/>
            <a:tailEnd/>
          </a:ln>
          <a:effectLst/>
        </p:spPr>
        <p:txBody>
          <a:bodyPr anchor="ctr"/>
          <a:lstStyle/>
          <a:p>
            <a:pPr algn="ctr" fontAlgn="auto">
              <a:spcAft>
                <a:spcPts val="0"/>
              </a:spcAft>
              <a:defRPr/>
            </a:pPr>
            <a:r>
              <a:rPr lang="en-US" sz="4400" dirty="0">
                <a:solidFill>
                  <a:schemeClr val="bg2">
                    <a:lumMod val="25000"/>
                  </a:schemeClr>
                </a:solidFill>
                <a:latin typeface="+mj-lt"/>
                <a:ea typeface="+mj-ea"/>
                <a:cs typeface="+mj-cs"/>
              </a:rPr>
              <a:t>Before proceeding, click below</a:t>
            </a:r>
          </a:p>
          <a:p>
            <a:pPr algn="ctr" fontAlgn="auto">
              <a:spcAft>
                <a:spcPts val="0"/>
              </a:spcAft>
              <a:defRPr/>
            </a:pPr>
            <a:r>
              <a:rPr lang="en-US" sz="4400" dirty="0">
                <a:solidFill>
                  <a:schemeClr val="bg2">
                    <a:lumMod val="25000"/>
                  </a:schemeClr>
                </a:solidFill>
                <a:latin typeface="+mj-lt"/>
                <a:ea typeface="+mj-ea"/>
                <a:cs typeface="+mj-cs"/>
              </a:rPr>
              <a:t>for a printable copy of the</a:t>
            </a:r>
          </a:p>
          <a:p>
            <a:pPr algn="ctr" fontAlgn="auto">
              <a:spcAft>
                <a:spcPts val="0"/>
              </a:spcAft>
              <a:defRPr/>
            </a:pPr>
            <a:r>
              <a:rPr lang="en-US" sz="4400" dirty="0">
                <a:solidFill>
                  <a:schemeClr val="bg2">
                    <a:lumMod val="25000"/>
                  </a:schemeClr>
                </a:solidFill>
                <a:latin typeface="+mj-lt"/>
                <a:ea typeface="+mj-ea"/>
                <a:cs typeface="+mj-cs"/>
              </a:rPr>
              <a:t>example so that you can work along with the presentation.</a:t>
            </a:r>
          </a:p>
        </p:txBody>
      </p:sp>
      <p:sp>
        <p:nvSpPr>
          <p:cNvPr id="4099" name="TextBox 2">
            <a:hlinkClick r:id="rId2" action="ppaction://hlinkfile"/>
          </p:cNvPr>
          <p:cNvSpPr txBox="1">
            <a:spLocks noChangeArrowheads="1"/>
          </p:cNvSpPr>
          <p:nvPr/>
        </p:nvSpPr>
        <p:spPr bwMode="auto">
          <a:xfrm>
            <a:off x="0" y="4572000"/>
            <a:ext cx="9144000" cy="89217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sz="2800" u="sng" dirty="0" smtClean="0">
                <a:solidFill>
                  <a:srgbClr val="FF7C80"/>
                </a:solidFill>
                <a:latin typeface="Calibri" pitchFamily="34" charset="0"/>
                <a:hlinkClick r:id="rId3" action="ppaction://hlinkfile"/>
              </a:rPr>
              <a:t>Print the Problem and Schedule</a:t>
            </a:r>
            <a:r>
              <a:rPr lang="en-US" sz="2800" u="sng" dirty="0" smtClean="0">
                <a:solidFill>
                  <a:srgbClr val="FF7C80"/>
                </a:solidFill>
                <a:latin typeface="Calibri" pitchFamily="34" charset="0"/>
              </a:rPr>
              <a:t/>
            </a:r>
            <a:br>
              <a:rPr lang="en-US" sz="2800" u="sng" dirty="0" smtClean="0">
                <a:solidFill>
                  <a:srgbClr val="FF7C80"/>
                </a:solidFill>
                <a:latin typeface="Calibri" pitchFamily="34" charset="0"/>
              </a:rPr>
            </a:br>
            <a:r>
              <a:rPr lang="en-US" sz="2400" dirty="0" smtClean="0">
                <a:solidFill>
                  <a:schemeClr val="bg2">
                    <a:lumMod val="25000"/>
                  </a:schemeClr>
                </a:solidFill>
                <a:latin typeface="Calibri" pitchFamily="34" charset="0"/>
              </a:rPr>
              <a:t>(Allow blocked content to display.)</a:t>
            </a:r>
          </a:p>
        </p:txBody>
      </p:sp>
      <p:sp>
        <p:nvSpPr>
          <p:cNvPr id="4" name="Slide Number Placeholder 3"/>
          <p:cNvSpPr>
            <a:spLocks noGrp="1"/>
          </p:cNvSpPr>
          <p:nvPr>
            <p:ph type="sldNum" sz="quarter" idx="12"/>
          </p:nvPr>
        </p:nvSpPr>
        <p:spPr/>
        <p:txBody>
          <a:bodyPr/>
          <a:lstStyle/>
          <a:p>
            <a:pPr>
              <a:defRPr/>
            </a:pPr>
            <a:fld id="{BAB46B95-42F5-4F8C-9160-66D1C99A8D28}"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dirty="0" smtClean="0">
                <a:solidFill>
                  <a:schemeClr val="bg2">
                    <a:lumMod val="25000"/>
                  </a:schemeClr>
                </a:solidFill>
              </a:rPr>
              <a:t>Compute the Equal Total Payments</a:t>
            </a:r>
          </a:p>
        </p:txBody>
      </p:sp>
      <p:sp>
        <p:nvSpPr>
          <p:cNvPr id="5124" name="TextBox 3"/>
          <p:cNvSpPr txBox="1">
            <a:spLocks noChangeArrowheads="1"/>
          </p:cNvSpPr>
          <p:nvPr/>
        </p:nvSpPr>
        <p:spPr bwMode="auto">
          <a:xfrm>
            <a:off x="976313" y="1219200"/>
            <a:ext cx="76073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Using Table B.3, find the present value factor for four years at 5% interest </a:t>
            </a:r>
            <a:br>
              <a:rPr lang="en-US">
                <a:latin typeface="Calibri" pitchFamily="34" charset="0"/>
              </a:rPr>
            </a:br>
            <a:r>
              <a:rPr lang="en-US">
                <a:latin typeface="Calibri" pitchFamily="34" charset="0"/>
              </a:rPr>
              <a:t>(from problem data) by reading across from the period and down from the rate.</a:t>
            </a:r>
          </a:p>
        </p:txBody>
      </p:sp>
      <p:pic>
        <p:nvPicPr>
          <p:cNvPr id="5123" name="Picture 2" descr="Table B.3."/>
          <p:cNvPicPr>
            <a:picLocks noChangeAspect="1" noChangeArrowheads="1"/>
          </p:cNvPicPr>
          <p:nvPr/>
        </p:nvPicPr>
        <p:blipFill>
          <a:blip r:embed="rId2">
            <a:extLst>
              <a:ext uri="{28A0092B-C50C-407E-A947-70E740481C1C}">
                <a14:useLocalDpi xmlns:a14="http://schemas.microsoft.com/office/drawing/2010/main" val="0"/>
              </a:ext>
            </a:extLst>
          </a:blip>
          <a:srcRect t="18123" r="10680" b="9386"/>
          <a:stretch>
            <a:fillRect/>
          </a:stretch>
        </p:blipFill>
        <p:spPr bwMode="auto">
          <a:xfrm>
            <a:off x="762000" y="1905000"/>
            <a:ext cx="77612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pPr>
              <a:defRPr/>
            </a:pPr>
            <a:fld id="{34590F75-2A7B-417A-A87C-23E0D90702B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dirty="0" smtClean="0">
                <a:solidFill>
                  <a:schemeClr val="bg2">
                    <a:lumMod val="25000"/>
                  </a:schemeClr>
                </a:solidFill>
              </a:rPr>
              <a:t>Compute the Equal Total Payments</a:t>
            </a:r>
          </a:p>
        </p:txBody>
      </p:sp>
      <p:sp>
        <p:nvSpPr>
          <p:cNvPr id="6148" name="TextBox 3"/>
          <p:cNvSpPr txBox="1">
            <a:spLocks noChangeArrowheads="1"/>
          </p:cNvSpPr>
          <p:nvPr/>
        </p:nvSpPr>
        <p:spPr bwMode="auto">
          <a:xfrm>
            <a:off x="976313" y="1219200"/>
            <a:ext cx="76073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Using Table B.3, find the present value factor for four years at 9% interest </a:t>
            </a:r>
            <a:br>
              <a:rPr lang="en-US">
                <a:latin typeface="Calibri" pitchFamily="34" charset="0"/>
              </a:rPr>
            </a:br>
            <a:r>
              <a:rPr lang="en-US">
                <a:latin typeface="Calibri" pitchFamily="34" charset="0"/>
              </a:rPr>
              <a:t>(from problem data) by reading across from the period and down from the rate.</a:t>
            </a:r>
          </a:p>
        </p:txBody>
      </p:sp>
      <p:pic>
        <p:nvPicPr>
          <p:cNvPr id="6147" name="Picture 2" descr="Table B.3."/>
          <p:cNvPicPr>
            <a:picLocks noChangeAspect="1" noChangeArrowheads="1"/>
          </p:cNvPicPr>
          <p:nvPr/>
        </p:nvPicPr>
        <p:blipFill>
          <a:blip r:embed="rId2">
            <a:extLst>
              <a:ext uri="{28A0092B-C50C-407E-A947-70E740481C1C}">
                <a14:useLocalDpi xmlns:a14="http://schemas.microsoft.com/office/drawing/2010/main" val="0"/>
              </a:ext>
            </a:extLst>
          </a:blip>
          <a:srcRect t="18123" r="10680" b="9386"/>
          <a:stretch>
            <a:fillRect/>
          </a:stretch>
        </p:blipFill>
        <p:spPr bwMode="auto">
          <a:xfrm>
            <a:off x="762000" y="1905000"/>
            <a:ext cx="77612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Arrow Connector 5" descr="Arrow."/>
          <p:cNvCxnSpPr/>
          <p:nvPr/>
        </p:nvCxnSpPr>
        <p:spPr>
          <a:xfrm>
            <a:off x="457200" y="3657600"/>
            <a:ext cx="609600" cy="1588"/>
          </a:xfrm>
          <a:prstGeom prst="straightConnector1">
            <a:avLst/>
          </a:prstGeom>
          <a:ln w="38100">
            <a:solidFill>
              <a:srgbClr val="FF7C8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descr="Arrow."/>
          <p:cNvCxnSpPr/>
          <p:nvPr/>
        </p:nvCxnSpPr>
        <p:spPr>
          <a:xfrm rot="5400000">
            <a:off x="3949701" y="2589212"/>
            <a:ext cx="457200" cy="3175"/>
          </a:xfrm>
          <a:prstGeom prst="straightConnector1">
            <a:avLst/>
          </a:prstGeom>
          <a:ln w="38100">
            <a:solidFill>
              <a:srgbClr val="FF7C80"/>
            </a:solidFill>
            <a:tailEnd type="arrow"/>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pPr>
              <a:defRPr/>
            </a:pPr>
            <a:fld id="{343A2381-8A93-424C-8081-55ACB4AE953F}"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dirty="0" smtClean="0">
                <a:solidFill>
                  <a:schemeClr val="bg2">
                    <a:lumMod val="25000"/>
                  </a:schemeClr>
                </a:solidFill>
              </a:rPr>
              <a:t>Compute the Equal Total Payments</a:t>
            </a:r>
          </a:p>
        </p:txBody>
      </p:sp>
      <p:sp>
        <p:nvSpPr>
          <p:cNvPr id="7172" name="TextBox 3"/>
          <p:cNvSpPr txBox="1">
            <a:spLocks noChangeArrowheads="1"/>
          </p:cNvSpPr>
          <p:nvPr/>
        </p:nvSpPr>
        <p:spPr bwMode="auto">
          <a:xfrm>
            <a:off x="976313" y="1219200"/>
            <a:ext cx="76073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Using Table B.3, find the present value factor for four years at 9% interest </a:t>
            </a:r>
            <a:br>
              <a:rPr lang="en-US">
                <a:latin typeface="Calibri" pitchFamily="34" charset="0"/>
              </a:rPr>
            </a:br>
            <a:r>
              <a:rPr lang="en-US">
                <a:latin typeface="Calibri" pitchFamily="34" charset="0"/>
              </a:rPr>
              <a:t>(from problem data) by reading across from the period and down from the rate.</a:t>
            </a:r>
          </a:p>
        </p:txBody>
      </p:sp>
      <p:pic>
        <p:nvPicPr>
          <p:cNvPr id="7171" name="Picture 2" descr="Table B.3."/>
          <p:cNvPicPr>
            <a:picLocks noChangeAspect="1" noChangeArrowheads="1"/>
          </p:cNvPicPr>
          <p:nvPr/>
        </p:nvPicPr>
        <p:blipFill>
          <a:blip r:embed="rId2">
            <a:extLst>
              <a:ext uri="{28A0092B-C50C-407E-A947-70E740481C1C}">
                <a14:useLocalDpi xmlns:a14="http://schemas.microsoft.com/office/drawing/2010/main" val="0"/>
              </a:ext>
            </a:extLst>
          </a:blip>
          <a:srcRect t="18123" r="10680" b="9386"/>
          <a:stretch>
            <a:fillRect/>
          </a:stretch>
        </p:blipFill>
        <p:spPr bwMode="auto">
          <a:xfrm>
            <a:off x="762000" y="1905000"/>
            <a:ext cx="77612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Arrow Connector 5" descr="Arrow."/>
          <p:cNvCxnSpPr/>
          <p:nvPr/>
        </p:nvCxnSpPr>
        <p:spPr>
          <a:xfrm>
            <a:off x="457200" y="3657600"/>
            <a:ext cx="609600" cy="1588"/>
          </a:xfrm>
          <a:prstGeom prst="straightConnector1">
            <a:avLst/>
          </a:prstGeom>
          <a:ln w="38100">
            <a:solidFill>
              <a:srgbClr val="FF7C8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descr="Arrow."/>
          <p:cNvCxnSpPr/>
          <p:nvPr/>
        </p:nvCxnSpPr>
        <p:spPr>
          <a:xfrm rot="5400000">
            <a:off x="3935413" y="2606675"/>
            <a:ext cx="457200" cy="3175"/>
          </a:xfrm>
          <a:prstGeom prst="straightConnector1">
            <a:avLst/>
          </a:prstGeom>
          <a:ln w="38100">
            <a:solidFill>
              <a:srgbClr val="FF7C80"/>
            </a:solidFill>
            <a:tailEnd type="arrow"/>
          </a:ln>
        </p:spPr>
        <p:style>
          <a:lnRef idx="1">
            <a:schemeClr val="accent1"/>
          </a:lnRef>
          <a:fillRef idx="0">
            <a:schemeClr val="accent1"/>
          </a:fillRef>
          <a:effectRef idx="0">
            <a:schemeClr val="accent1"/>
          </a:effectRef>
          <a:fontRef idx="minor">
            <a:schemeClr val="tx1"/>
          </a:fontRef>
        </p:style>
      </p:cxnSp>
      <p:sp>
        <p:nvSpPr>
          <p:cNvPr id="7" name="Oval 6" descr="Oval circling present value factor of 3.5460."/>
          <p:cNvSpPr/>
          <p:nvPr/>
        </p:nvSpPr>
        <p:spPr>
          <a:xfrm>
            <a:off x="3914775" y="3519488"/>
            <a:ext cx="533400" cy="228600"/>
          </a:xfrm>
          <a:prstGeom prst="ellipse">
            <a:avLst/>
          </a:prstGeom>
          <a:no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Slide Number Placeholder 8"/>
          <p:cNvSpPr>
            <a:spLocks noGrp="1"/>
          </p:cNvSpPr>
          <p:nvPr>
            <p:ph type="sldNum" sz="quarter" idx="12"/>
          </p:nvPr>
        </p:nvSpPr>
        <p:spPr/>
        <p:txBody>
          <a:bodyPr/>
          <a:lstStyle/>
          <a:p>
            <a:pPr>
              <a:defRPr/>
            </a:pPr>
            <a:fld id="{2882D4EE-F207-4A27-8D81-D47794DA65F2}"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dirty="0" smtClean="0">
                <a:solidFill>
                  <a:schemeClr val="bg2">
                    <a:lumMod val="25000"/>
                  </a:schemeClr>
                </a:solidFill>
              </a:rPr>
              <a:t>Compute the Equal Total Payments</a:t>
            </a:r>
          </a:p>
        </p:txBody>
      </p:sp>
      <p:sp>
        <p:nvSpPr>
          <p:cNvPr id="4" name="TextBox 3"/>
          <p:cNvSpPr txBox="1"/>
          <p:nvPr/>
        </p:nvSpPr>
        <p:spPr>
          <a:xfrm>
            <a:off x="609600" y="1828800"/>
            <a:ext cx="8001000" cy="954088"/>
          </a:xfrm>
          <a:prstGeom prst="rect">
            <a:avLst/>
          </a:prstGeom>
          <a:noFill/>
        </p:spPr>
        <p:txBody>
          <a:bodyPr>
            <a:spAutoFit/>
          </a:bodyPr>
          <a:lstStyle/>
          <a:p>
            <a:pPr fontAlgn="auto">
              <a:spcBef>
                <a:spcPts val="0"/>
              </a:spcBef>
              <a:spcAft>
                <a:spcPts val="0"/>
              </a:spcAft>
              <a:defRPr/>
            </a:pPr>
            <a:r>
              <a:rPr lang="en-US" sz="2800" dirty="0">
                <a:solidFill>
                  <a:schemeClr val="bg2">
                    <a:lumMod val="25000"/>
                  </a:schemeClr>
                </a:solidFill>
                <a:latin typeface="+mn-lt"/>
              </a:rPr>
              <a:t>The note payment is computed by dividing the principal by the present value factor.</a:t>
            </a:r>
          </a:p>
        </p:txBody>
      </p:sp>
      <p:sp>
        <p:nvSpPr>
          <p:cNvPr id="11" name="TextBox 10"/>
          <p:cNvSpPr txBox="1"/>
          <p:nvPr/>
        </p:nvSpPr>
        <p:spPr>
          <a:xfrm>
            <a:off x="457200" y="3200400"/>
            <a:ext cx="8396288" cy="954088"/>
          </a:xfrm>
          <a:prstGeom prst="rect">
            <a:avLst/>
          </a:prstGeom>
          <a:noFill/>
        </p:spPr>
        <p:txBody>
          <a:bodyPr wrap="none">
            <a:spAutoFit/>
          </a:bodyPr>
          <a:lstStyle/>
          <a:p>
            <a:pPr fontAlgn="auto">
              <a:spcBef>
                <a:spcPts val="0"/>
              </a:spcBef>
              <a:spcAft>
                <a:spcPts val="0"/>
              </a:spcAft>
              <a:defRPr/>
            </a:pPr>
            <a:r>
              <a:rPr lang="en-US" sz="2800" dirty="0">
                <a:solidFill>
                  <a:srgbClr val="FF7C80"/>
                </a:solidFill>
                <a:latin typeface="+mn-lt"/>
              </a:rPr>
              <a:t>Principal: $90,000 / PV Factor: 3.5460 =</a:t>
            </a:r>
          </a:p>
          <a:p>
            <a:pPr fontAlgn="auto">
              <a:spcBef>
                <a:spcPts val="0"/>
              </a:spcBef>
              <a:spcAft>
                <a:spcPts val="0"/>
              </a:spcAft>
              <a:defRPr/>
            </a:pPr>
            <a:r>
              <a:rPr lang="en-US" sz="2800" dirty="0">
                <a:solidFill>
                  <a:srgbClr val="FF7C80"/>
                </a:solidFill>
                <a:latin typeface="+mn-lt"/>
              </a:rPr>
              <a:t>Payment: $25,381 (rounded to the nearest whole dollar)</a:t>
            </a:r>
          </a:p>
        </p:txBody>
      </p:sp>
      <p:sp>
        <p:nvSpPr>
          <p:cNvPr id="8197" name="Line 6" descr="Decorative line."/>
          <p:cNvSpPr>
            <a:spLocks noChangeShapeType="1"/>
          </p:cNvSpPr>
          <p:nvPr/>
        </p:nvSpPr>
        <p:spPr bwMode="auto">
          <a:xfrm>
            <a:off x="381000" y="1371600"/>
            <a:ext cx="8305800" cy="0"/>
          </a:xfrm>
          <a:prstGeom prst="line">
            <a:avLst/>
          </a:prstGeom>
          <a:noFill/>
          <a:ln w="28575">
            <a:solidFill>
              <a:srgbClr val="6666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 name="Slide Number Placeholder 5"/>
          <p:cNvSpPr>
            <a:spLocks noGrp="1"/>
          </p:cNvSpPr>
          <p:nvPr>
            <p:ph type="sldNum" sz="quarter" idx="12"/>
          </p:nvPr>
        </p:nvSpPr>
        <p:spPr/>
        <p:txBody>
          <a:bodyPr/>
          <a:lstStyle/>
          <a:p>
            <a:pPr>
              <a:defRPr/>
            </a:pPr>
            <a:fld id="{15EBEF54-EF59-4CC5-974A-5AEF3C356541}"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rtlCol="0">
            <a:normAutofit fontScale="90000"/>
          </a:bodyPr>
          <a:lstStyle/>
          <a:p>
            <a:pPr eaLnBrk="1" fontAlgn="auto" hangingPunct="1">
              <a:spcAft>
                <a:spcPts val="0"/>
              </a:spcAft>
              <a:defRPr/>
            </a:pPr>
            <a:r>
              <a:rPr lang="en-US" dirty="0" smtClean="0">
                <a:solidFill>
                  <a:schemeClr val="bg2">
                    <a:lumMod val="25000"/>
                  </a:schemeClr>
                </a:solidFill>
              </a:rPr>
              <a:t>Complete the Amortization Schedule</a:t>
            </a:r>
          </a:p>
        </p:txBody>
      </p:sp>
      <p:sp>
        <p:nvSpPr>
          <p:cNvPr id="9219" name="Line 6" descr="Decorative line."/>
          <p:cNvSpPr>
            <a:spLocks noChangeShapeType="1"/>
          </p:cNvSpPr>
          <p:nvPr/>
        </p:nvSpPr>
        <p:spPr bwMode="auto">
          <a:xfrm>
            <a:off x="381000" y="715963"/>
            <a:ext cx="8305800" cy="0"/>
          </a:xfrm>
          <a:prstGeom prst="line">
            <a:avLst/>
          </a:prstGeom>
          <a:noFill/>
          <a:ln w="28575">
            <a:solidFill>
              <a:srgbClr val="666633"/>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9221" name="Picture 6" descr="Installment note amortization schedule."/>
          <p:cNvPicPr>
            <a:picLocks noChangeAspect="1" noChangeArrowheads="1"/>
          </p:cNvPicPr>
          <p:nvPr/>
        </p:nvPicPr>
        <p:blipFill>
          <a:blip r:embed="rId2">
            <a:extLst>
              <a:ext uri="{28A0092B-C50C-407E-A947-70E740481C1C}">
                <a14:useLocalDpi xmlns:a14="http://schemas.microsoft.com/office/drawing/2010/main" val="0"/>
              </a:ext>
            </a:extLst>
          </a:blip>
          <a:srcRect l="1563" t="37500" r="34375" b="30208"/>
          <a:stretch>
            <a:fillRect/>
          </a:stretch>
        </p:blipFill>
        <p:spPr bwMode="auto">
          <a:xfrm>
            <a:off x="762000" y="3200400"/>
            <a:ext cx="7772400" cy="293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a:defRPr/>
            </a:pPr>
            <a:fld id="{D167D101-4A41-4C8C-8771-2FD2F277DB65}"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rtlCol="0">
            <a:normAutofit fontScale="90000"/>
          </a:bodyPr>
          <a:lstStyle/>
          <a:p>
            <a:pPr eaLnBrk="1" fontAlgn="auto" hangingPunct="1">
              <a:spcAft>
                <a:spcPts val="0"/>
              </a:spcAft>
              <a:defRPr/>
            </a:pPr>
            <a:r>
              <a:rPr lang="en-US" dirty="0" smtClean="0">
                <a:solidFill>
                  <a:schemeClr val="bg2">
                    <a:lumMod val="25000"/>
                  </a:schemeClr>
                </a:solidFill>
              </a:rPr>
              <a:t>Complete the Amortization Schedule</a:t>
            </a:r>
          </a:p>
        </p:txBody>
      </p:sp>
      <p:sp>
        <p:nvSpPr>
          <p:cNvPr id="10244" name="Line 6" descr="Decorative line."/>
          <p:cNvSpPr>
            <a:spLocks noChangeShapeType="1"/>
          </p:cNvSpPr>
          <p:nvPr/>
        </p:nvSpPr>
        <p:spPr bwMode="auto">
          <a:xfrm>
            <a:off x="381000" y="792163"/>
            <a:ext cx="8305800" cy="0"/>
          </a:xfrm>
          <a:prstGeom prst="line">
            <a:avLst/>
          </a:prstGeom>
          <a:noFill/>
          <a:ln w="28575">
            <a:solidFill>
              <a:srgbClr val="6666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46" name="TextBox 7"/>
          <p:cNvSpPr txBox="1">
            <a:spLocks noChangeArrowheads="1"/>
          </p:cNvSpPr>
          <p:nvPr/>
        </p:nvSpPr>
        <p:spPr bwMode="auto">
          <a:xfrm>
            <a:off x="838200" y="838200"/>
            <a:ext cx="7315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Arial" charset="0"/>
              <a:buChar char="•"/>
            </a:pPr>
            <a:r>
              <a:rPr lang="en-US" b="1">
                <a:solidFill>
                  <a:srgbClr val="FF7C80"/>
                </a:solidFill>
                <a:latin typeface="Calibri" pitchFamily="34" charset="0"/>
              </a:rPr>
              <a:t>Enter the principal in the Beginning Balance blank.</a:t>
            </a:r>
          </a:p>
        </p:txBody>
      </p:sp>
      <p:pic>
        <p:nvPicPr>
          <p:cNvPr id="10242" name="Picture 6" descr="Installment note amortization schedule."/>
          <p:cNvPicPr>
            <a:picLocks noChangeAspect="1" noChangeArrowheads="1"/>
          </p:cNvPicPr>
          <p:nvPr/>
        </p:nvPicPr>
        <p:blipFill>
          <a:blip r:embed="rId2">
            <a:extLst>
              <a:ext uri="{28A0092B-C50C-407E-A947-70E740481C1C}">
                <a14:useLocalDpi xmlns:a14="http://schemas.microsoft.com/office/drawing/2010/main" val="0"/>
              </a:ext>
            </a:extLst>
          </a:blip>
          <a:srcRect l="1563" t="37500" r="34375" b="30208"/>
          <a:stretch>
            <a:fillRect/>
          </a:stretch>
        </p:blipFill>
        <p:spPr bwMode="auto">
          <a:xfrm>
            <a:off x="700088" y="3552825"/>
            <a:ext cx="7772400" cy="293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TextBox 6"/>
          <p:cNvSpPr txBox="1">
            <a:spLocks noChangeArrowheads="1"/>
          </p:cNvSpPr>
          <p:nvPr/>
        </p:nvSpPr>
        <p:spPr bwMode="auto">
          <a:xfrm>
            <a:off x="1857375" y="4524375"/>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a:solidFill>
                  <a:srgbClr val="FF7C80"/>
                </a:solidFill>
                <a:latin typeface="Calibri" pitchFamily="34" charset="0"/>
              </a:rPr>
              <a:t>90,000</a:t>
            </a:r>
          </a:p>
        </p:txBody>
      </p:sp>
      <p:sp>
        <p:nvSpPr>
          <p:cNvPr id="7" name="Slide Number Placeholder 6"/>
          <p:cNvSpPr>
            <a:spLocks noGrp="1"/>
          </p:cNvSpPr>
          <p:nvPr>
            <p:ph type="sldNum" sz="quarter" idx="12"/>
          </p:nvPr>
        </p:nvSpPr>
        <p:spPr/>
        <p:txBody>
          <a:bodyPr/>
          <a:lstStyle/>
          <a:p>
            <a:pPr>
              <a:defRPr/>
            </a:pPr>
            <a:fld id="{C3D72638-0C5A-424B-8DD9-E38C9E99187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500</TotalTime>
  <Words>1556</Words>
  <Application>Microsoft Office PowerPoint</Application>
  <PresentationFormat>On-screen Show (4:3)</PresentationFormat>
  <Paragraphs>367</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Times New Roman</vt:lpstr>
      <vt:lpstr>Office Theme</vt:lpstr>
      <vt:lpstr>Example of  Amortization Schedule  for a Note with  Equal Total Payments </vt:lpstr>
      <vt:lpstr>PowerPoint Presentation</vt:lpstr>
      <vt:lpstr>PowerPoint Presentation</vt:lpstr>
      <vt:lpstr>Compute the Equal Total Payments</vt:lpstr>
      <vt:lpstr>Compute the Equal Total Payments</vt:lpstr>
      <vt:lpstr>Compute the Equal Total Payments</vt:lpstr>
      <vt:lpstr>Compute the Equal Total Payments</vt:lpstr>
      <vt:lpstr>Complete the Amortization Schedule</vt:lpstr>
      <vt:lpstr>Complete the Amortization Schedule</vt:lpstr>
      <vt:lpstr>Complete the Amortization Schedule</vt:lpstr>
      <vt:lpstr>Complete the Amortization Schedule</vt:lpstr>
      <vt:lpstr>Complete the Amortization Schedule</vt:lpstr>
      <vt:lpstr>Complete the Amortization Schedule</vt:lpstr>
      <vt:lpstr>Complete the Amortization Schedule</vt:lpstr>
      <vt:lpstr>Complete the Amortization Schedule</vt:lpstr>
      <vt:lpstr>Complete the Amortization Schedule</vt:lpstr>
      <vt:lpstr>The Last year</vt:lpstr>
      <vt:lpstr>The Last year</vt:lpstr>
      <vt:lpstr>The Last year</vt:lpstr>
      <vt:lpstr>The Last year</vt:lpstr>
      <vt:lpstr>The Last year</vt:lpstr>
      <vt:lpstr>Total the Schedule</vt:lpstr>
      <vt:lpstr>Journal Entries</vt:lpstr>
      <vt:lpstr>Journal Entries</vt:lpstr>
      <vt:lpstr>Journal Entries</vt:lpstr>
      <vt:lpstr>Journal Entries</vt:lpstr>
      <vt:lpstr>Complete Exercise 14-14</vt:lpstr>
    </vt:vector>
  </TitlesOfParts>
  <Company>Nashville State Technical Community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Nashville State Technical Community College</dc:creator>
  <cp:lastModifiedBy>Nashville State Tech</cp:lastModifiedBy>
  <cp:revision>82</cp:revision>
  <dcterms:created xsi:type="dcterms:W3CDTF">2009-09-15T17:35:06Z</dcterms:created>
  <dcterms:modified xsi:type="dcterms:W3CDTF">2012-06-26T18:59:20Z</dcterms:modified>
</cp:coreProperties>
</file>